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8" r:id="rId10"/>
    <p:sldId id="289" r:id="rId11"/>
    <p:sldId id="266" r:id="rId12"/>
    <p:sldId id="290" r:id="rId13"/>
    <p:sldId id="268" r:id="rId14"/>
    <p:sldId id="291" r:id="rId15"/>
    <p:sldId id="271" r:id="rId16"/>
    <p:sldId id="272" r:id="rId17"/>
    <p:sldId id="273" r:id="rId18"/>
    <p:sldId id="274" r:id="rId19"/>
    <p:sldId id="292" r:id="rId20"/>
    <p:sldId id="276" r:id="rId21"/>
    <p:sldId id="293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embeddedFontLs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Segoe UI" panose="020B0502040204020203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i/hWy2GhW37HOi85h4leyFLnIvN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2FF"/>
    <a:srgbClr val="534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4262" autoAdjust="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customschemas.google.com/relationships/presentationmetadata" Target="metadata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fab.com/3d-models/apple-vision-pro-3d-model-cf094c8c28c246d4844753b913f48fc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fab.com/3d-models/oculus-quest-2-c6a1c2623d224a1bbb81a38915f7e898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Y4x85zqoJ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rvr.google.com/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uk-64734308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sa.kaspersky.com/resource-center/threats/security-and-privacy-risks-of-ar-and-vr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sUhTF9fk-w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© iStock Inc. Gorodenkoff</a:t>
            </a:r>
            <a:endParaRPr/>
          </a:p>
        </p:txBody>
      </p:sp>
      <p:sp>
        <p:nvSpPr>
          <p:cNvPr id="125" name="Google Shape;12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3D model of an AR headset: </a:t>
            </a:r>
            <a:r>
              <a:rPr lang="en-GB" sz="1800" u="sng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https://sketchfab.com/3d-models/apple-vision-pro-3d-model-cf094c8c28c246d4844753b913f48fce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4098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Amazon virtual try-on product video can be viewed here: https://www.youtube.com/watch?v=QA6MPibwImk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The GLA Building, City Hall, London is an example of a 3D model on Sketchpad.com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BCC0C3"/>
                </a:solidFill>
                <a:effectLst/>
                <a:latin typeface="arial" panose="020B0604020202020204" pitchFamily="34" charset="0"/>
              </a:rPr>
              <a:t>POKÉMON GO</a:t>
            </a:r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is a </a:t>
            </a:r>
            <a:r>
              <a:rPr lang="en-US" b="0" i="0" dirty="0">
                <a:solidFill>
                  <a:srgbClr val="BCC0C3"/>
                </a:solidFill>
                <a:effectLst/>
                <a:latin typeface="arial" panose="020B0604020202020204" pitchFamily="34" charset="0"/>
              </a:rPr>
              <a:t>trademark</a:t>
            </a:r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of NINTENDO OF AMERICA INC.</a:t>
            </a: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3D model of a VR headset: </a:t>
            </a:r>
            <a:r>
              <a:rPr lang="en-GB" sz="1800" u="sng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https://sketchfab.com/3d-models/oculus-quest-2-c6a1c2623d224a1bbb81a38915f7e898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7182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sz="1200" b="0" i="0" u="none" strike="noStrike" dirty="0">
                <a:solidFill>
                  <a:srgbClr val="FF0000"/>
                </a:solidFill>
              </a:rPr>
              <a:t>AppleVision Pro: 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https://www.youtube.com/watch?v=IY4x85zqoJM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AppleVision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Pro is a trademark of Apple Inc, registered in the U.S. and other countries and regions. </a:t>
            </a:r>
            <a:endParaRPr lang="it-IT" sz="1200" b="0" i="0" u="none" strike="noStrike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200" u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u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Google AR &amp; VR: </a:t>
            </a:r>
            <a:r>
              <a:rPr lang="en-GB" sz="1200" u="sng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arvr.google.com/</a:t>
            </a:r>
            <a:endParaRPr lang="en-GB" sz="12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dirty="0"/>
              <a:t>Meta Quest: </a:t>
            </a:r>
            <a:r>
              <a:rPr lang="it-IT" sz="1200" b="0" i="0" u="none" strike="noStrike" dirty="0">
                <a:solidFill>
                  <a:srgbClr val="FF0000"/>
                </a:solidFill>
              </a:rPr>
              <a:t>https://youtu.be/5AKl_cEB26c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dirty="0"/>
              <a:t>MetaVerse: https://www.youtube.com/watch?v=L4pnQFLmHds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Microsoft Hololens: https://www.youtube.com/watch?v=_xpI0JosYUk  (with permission)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Microsoft HoloLens is a trademark of the Microsoft group of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1450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None/>
            </a:pPr>
            <a:r>
              <a:rPr lang="en-GB" sz="1000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could review these articles:</a:t>
            </a:r>
          </a:p>
          <a:p>
            <a:pPr marL="742950" lvl="1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GB" sz="1000" u="sng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www.bbc.co.uk/news/uk-64734308</a:t>
            </a:r>
            <a:endParaRPr lang="en-GB" sz="1000" kern="100" dirty="0">
              <a:solidFill>
                <a:srgbClr val="0D0D0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GB" sz="1000" u="sng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usa.kaspersky.com/resource-</a:t>
            </a:r>
            <a:r>
              <a:rPr lang="en-GB" sz="1000" u="sng" kern="1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center</a:t>
            </a:r>
            <a:r>
              <a:rPr lang="en-GB" sz="1000" u="sng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/threats/security-and-privacy-risks-of-</a:t>
            </a:r>
            <a:r>
              <a:rPr lang="en-GB" sz="1000" u="sng" kern="1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ar</a:t>
            </a:r>
            <a:r>
              <a:rPr lang="en-GB" sz="1000" u="sng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-and-</a:t>
            </a:r>
            <a:r>
              <a:rPr lang="en-GB" sz="1000" u="sng" kern="1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vr</a:t>
            </a:r>
            <a:endParaRPr lang="en-GB" sz="1000" kern="100" dirty="0">
              <a:solidFill>
                <a:srgbClr val="0D0D0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7" name="Google Shape;30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Industry video: </a:t>
            </a:r>
            <a:r>
              <a:rPr lang="en-GB" b="0" i="0" u="sng" dirty="0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rPr>
              <a:t>https://vimeo.com/875898786</a:t>
            </a:r>
            <a:endParaRPr dirty="0"/>
          </a:p>
        </p:txBody>
      </p:sp>
      <p:sp>
        <p:nvSpPr>
          <p:cNvPr id="327" name="Google Shape;32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0" i="0" u="none" strike="noStrike" dirty="0">
                <a:solidFill>
                  <a:srgbClr val="FF0000"/>
                </a:solidFill>
              </a:rPr>
              <a:t>Eye on Tech video on AI: https://youtu.be/0oRVLf16CMU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12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rgbClr val="FF0000"/>
                </a:solidFill>
              </a:rPr>
              <a:t>Eye on Tech video on ChatGPT: 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https://youtu.be/OGmDr8TLtTo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519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0" i="0" dirty="0">
                <a:solidFill>
                  <a:srgbClr val="0F0F0F"/>
                </a:solidFill>
                <a:effectLst/>
                <a:latin typeface="YouTube Sans"/>
              </a:rPr>
              <a:t>Google CEO shares his concerns about AI in a 60 Minutes video production: </a:t>
            </a:r>
            <a:r>
              <a:rPr lang="en-GB" sz="1200" b="0" i="0" u="none" strike="noStrike" dirty="0">
                <a:solidFill>
                  <a:srgbClr val="FF0000"/>
                </a:solidFill>
              </a:rPr>
              <a:t>https://youtu.be/MJs-1QxWCbI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You may choose to show an alternative video or a more up-to-date article.</a:t>
            </a:r>
            <a:endParaRPr dirty="0"/>
          </a:p>
        </p:txBody>
      </p:sp>
      <p:sp>
        <p:nvSpPr>
          <p:cNvPr id="390" name="Google Shape;39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© Shutterstock Inc. elenabsl</a:t>
            </a:r>
            <a:endParaRPr/>
          </a:p>
        </p:txBody>
      </p:sp>
      <p:sp>
        <p:nvSpPr>
          <p:cNvPr id="143" name="Google Shape;14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Arial"/>
              <a:buNone/>
            </a:pPr>
            <a:r>
              <a:rPr lang="en-GB" dirty="0"/>
              <a:t>Image © Shutterstock Inc. </a:t>
            </a:r>
            <a:r>
              <a:rPr lang="en-GB" dirty="0" err="1"/>
              <a:t>Gorodenkoff</a:t>
            </a:r>
            <a:endParaRPr dirty="0"/>
          </a:p>
        </p:txBody>
      </p:sp>
      <p:sp>
        <p:nvSpPr>
          <p:cNvPr id="152" name="Google Shape;15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rgbClr val="FF0000"/>
                </a:solidFill>
              </a:rPr>
              <a:t>Eye on Tech film about the IoT: https://youtu.be/6YaXKxXSli0</a:t>
            </a:r>
            <a:endParaRPr dirty="0"/>
          </a:p>
        </p:txBody>
      </p:sp>
      <p:sp>
        <p:nvSpPr>
          <p:cNvPr id="162" name="Google Shape;16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© Shutterstock Inc. Gorodenkoff</a:t>
            </a: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© Shutterstock Inc. aslysun</a:t>
            </a:r>
            <a:endParaRPr/>
          </a:p>
        </p:txBody>
      </p:sp>
      <p:sp>
        <p:nvSpPr>
          <p:cNvPr id="194" name="Google Shape;19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 versus VR films:</a:t>
            </a:r>
          </a:p>
          <a:p>
            <a:r>
              <a:rPr lang="en-GB" dirty="0"/>
              <a:t>Eye on Tech: </a:t>
            </a:r>
            <a:r>
              <a:rPr lang="en-GB" dirty="0">
                <a:hlinkClick r:id="rId3"/>
              </a:rPr>
              <a:t>https://youtu.be/esUhTF9fk-w</a:t>
            </a:r>
            <a:endParaRPr lang="en-GB" dirty="0"/>
          </a:p>
          <a:p>
            <a:r>
              <a:rPr lang="en-GB" sz="1200" b="0" i="0" u="none" strike="noStrike" dirty="0">
                <a:solidFill>
                  <a:schemeClr val="tx1"/>
                </a:solidFill>
              </a:rPr>
              <a:t>ColdFusion: https://www.youtube.com/watch?v=f9MwaH6oGEY (with permission)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853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1771"/>
            <a:ext cx="12192000" cy="346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08266"/>
            <a:ext cx="12192000" cy="524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3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5200"/>
              <a:buFont typeface="Arial"/>
              <a:buNone/>
              <a:defRPr sz="5200" b="1">
                <a:solidFill>
                  <a:srgbClr val="534C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3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33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January 2024</a:t>
            </a:r>
          </a:p>
        </p:txBody>
      </p:sp>
      <p:sp>
        <p:nvSpPr>
          <p:cNvPr id="18" name="Google Shape;18;p33"/>
          <p:cNvSpPr txBox="1">
            <a:spLocks noGrp="1"/>
          </p:cNvSpPr>
          <p:nvPr>
            <p:ph type="body" idx="2"/>
          </p:nvPr>
        </p:nvSpPr>
        <p:spPr>
          <a:xfrm>
            <a:off x="6096000" y="247672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 u="none">
                <a:solidFill>
                  <a:srgbClr val="534C2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0283" y="1283345"/>
            <a:ext cx="1811434" cy="179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3" descr="A picture containing screenshot, graphics, pattern, circle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163" y="1861525"/>
            <a:ext cx="2049637" cy="86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3" descr="A computer screen with a cursor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4212" y="1804514"/>
            <a:ext cx="1123576" cy="757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pause">
  <p:cSld name="Lesson paus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10869"/>
            <a:ext cx="12192000" cy="524713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2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January 2024</a:t>
            </a:r>
          </a:p>
        </p:txBody>
      </p:sp>
      <p:sp>
        <p:nvSpPr>
          <p:cNvPr id="84" name="Google Shape;84;p42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5200"/>
              <a:buFont typeface="Arial"/>
              <a:buNone/>
              <a:defRPr sz="5200" b="1">
                <a:solidFill>
                  <a:srgbClr val="534C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2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86" name="Google Shape;86;p42" descr="A picture containing screenshot, graphics, pattern, circ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3453" y="491318"/>
            <a:ext cx="2178305" cy="9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January 2024</a:t>
            </a:r>
          </a:p>
        </p:txBody>
      </p:sp>
      <p:sp>
        <p:nvSpPr>
          <p:cNvPr id="91" name="Google Shape;91;p43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4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image">
  <p:cSld name="Activity_text+imag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5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5"/>
          <p:cNvSpPr>
            <a:spLocks noGrp="1"/>
          </p:cNvSpPr>
          <p:nvPr>
            <p:ph type="pic" idx="2"/>
          </p:nvPr>
        </p:nvSpPr>
        <p:spPr>
          <a:xfrm>
            <a:off x="5183188" y="1284514"/>
            <a:ext cx="5762398" cy="4576536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4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January 2024</a:t>
            </a:r>
          </a:p>
        </p:txBody>
      </p:sp>
      <p:sp>
        <p:nvSpPr>
          <p:cNvPr id="114" name="Google Shape;114;p4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5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>
  <p:cSld name="Consolida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6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January 2024</a:t>
            </a:r>
          </a:p>
        </p:txBody>
      </p:sp>
      <p:sp>
        <p:nvSpPr>
          <p:cNvPr id="120" name="Google Shape;120;p46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January 2024</a:t>
            </a:r>
          </a:p>
        </p:txBody>
      </p:sp>
      <p:sp>
        <p:nvSpPr>
          <p:cNvPr id="27" name="Google Shape;27;p34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1_Activity_video+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5" descr="A picture containing pattern, circle, screenshot, design&#10;&#10;Description automatically generated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7985" y="0"/>
            <a:ext cx="1039401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5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>
            <a:spLocks noGrp="1"/>
          </p:cNvSpPr>
          <p:nvPr>
            <p:ph type="media" idx="2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January 2024</a:t>
            </a:r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body" idx="4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box">
  <p:cSld name="Activity_text+box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6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January 2024</a:t>
            </a:r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FFF5C4"/>
          </a:solidFill>
          <a:ln w="19050" cap="sq" cmpd="sng">
            <a:solidFill>
              <a:srgbClr val="534C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Intro_3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January 2024</a:t>
            </a:r>
          </a:p>
        </p:txBody>
      </p:sp>
      <p:sp>
        <p:nvSpPr>
          <p:cNvPr id="49" name="Google Shape;49;p3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7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37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wo box">
  <p:cSld name="Activity_two box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8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January 2024</a:t>
            </a:r>
          </a:p>
        </p:txBody>
      </p:sp>
      <p:sp>
        <p:nvSpPr>
          <p:cNvPr id="55" name="Google Shape;55;p38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FFF5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FFF5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8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2">
  <p:cSld name="Intro_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January 2024</a:t>
            </a:r>
          </a:p>
        </p:txBody>
      </p:sp>
      <p:sp>
        <p:nvSpPr>
          <p:cNvPr id="63" name="Google Shape;63;p39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40" descr="A picture containing screenshot, desig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7556311" y="1610867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40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January 2024</a:t>
            </a:r>
          </a:p>
        </p:txBody>
      </p:sp>
      <p:sp>
        <p:nvSpPr>
          <p:cNvPr id="70" name="Google Shape;70;p40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>
  <p:cSld name="Activity_answer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41" descr="A picture containing screenshot, desig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7556311" y="1610867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January 2024</a:t>
            </a:r>
          </a:p>
        </p:txBody>
      </p:sp>
      <p:sp>
        <p:nvSpPr>
          <p:cNvPr id="78" name="Google Shape;78;p41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player.vimeo.com/video/875898786?app_id=122963" TargetMode="Externa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oRVLf16CM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GmDr8TLtT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repreneur.com/science-technology/how-can-companies-use-chatgpt-for-content-marketing/450831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helpwise.io/blog/how-to-use-chatgpt-for-customer-service" TargetMode="External"/><Relationship Id="rId4" Type="http://schemas.openxmlformats.org/officeDocument/2006/relationships/hyperlink" Target="http://www.makeuseof.com/chatgpt-programming-practical-uses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YaXKxXSli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dafone.com/business/news-and-insights/case-studies/5g-enabled-ev-manufacturing-ford-and-vodafone-create-the-car-factory-of-the-futur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en-uk.ring.com/pages/security-cameras/" TargetMode="External"/><Relationship Id="rId4" Type="http://schemas.openxmlformats.org/officeDocument/2006/relationships/hyperlink" Target="https://iotbusinessnews.com/2022/09/22/09847-how-to-create-a-healthy-workspace-using-io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sUhTF9fk-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f9MwaH6oGE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5200"/>
              <a:buFont typeface="Arial"/>
              <a:buNone/>
            </a:pPr>
            <a:r>
              <a:rPr lang="en-GB"/>
              <a:t>Digital</a:t>
            </a:r>
            <a:endParaRPr/>
          </a:p>
        </p:txBody>
      </p:sp>
      <p:sp>
        <p:nvSpPr>
          <p:cNvPr id="128" name="Google Shape;128;p1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Topic: Emerging issues and impact of digital</a:t>
            </a:r>
            <a:endParaRPr dirty="0"/>
          </a:p>
        </p:txBody>
      </p:sp>
      <p:sp>
        <p:nvSpPr>
          <p:cNvPr id="129" name="Google Shape;129;p1"/>
          <p:cNvSpPr txBox="1">
            <a:spLocks noGrp="1"/>
          </p:cNvSpPr>
          <p:nvPr>
            <p:ph type="body" idx="2"/>
          </p:nvPr>
        </p:nvSpPr>
        <p:spPr>
          <a:xfrm>
            <a:off x="6096000" y="247672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Route: Digital</a:t>
            </a:r>
            <a:endParaRPr/>
          </a:p>
        </p:txBody>
      </p:sp>
      <p:sp>
        <p:nvSpPr>
          <p:cNvPr id="130" name="Google Shape;130;p1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Lesson 3: Moving through a digital age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A9AE-0909-D23C-D677-586ED666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Augmented reality (AR)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98001-EF79-ECDB-C372-E61D0DE72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 sz="2400" dirty="0"/>
              <a:t>Augmented reality is the enhancement of our real world through the placement of digital content in our field of view.</a:t>
            </a:r>
            <a:endParaRPr lang="en-GB"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sz="2400" dirty="0"/>
              <a:t>This is done via a smart device with a screen or camera or a headset that allows the user full vision.</a:t>
            </a:r>
            <a:endParaRPr lang="en-GB"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sz="2400" dirty="0"/>
              <a:t>The information displayed can be purely information based, such as a social network feed, or linked directly to the environment around the user using sensors and GPS.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F50A9-1C27-4CDF-92FD-37918946F03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solidFill>
            <a:srgbClr val="FFF5C4"/>
          </a:solidFill>
          <a:ln w="19050" cap="sq" cmpd="sng">
            <a:solidFill>
              <a:srgbClr val="534C29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vert="horz" wrap="square" lIns="180000" tIns="180000" rIns="180000" bIns="180000" rtlCol="0" anchor="t" anchorCtr="0">
            <a:normAutofit/>
          </a:bodyPr>
          <a:lstStyle/>
          <a:p>
            <a:pPr marL="0" indent="0">
              <a:buNone/>
            </a:pPr>
            <a:r>
              <a:rPr lang="en-GB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Search up:</a:t>
            </a:r>
          </a:p>
          <a:p>
            <a:pPr marL="0" indent="0">
              <a:buNone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3D model of an AR headset</a:t>
            </a:r>
          </a:p>
          <a:p>
            <a:pPr marL="0" indent="0">
              <a:buNone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(you could look at Sketchfab.com or find your own)</a:t>
            </a:r>
          </a:p>
          <a:p>
            <a:pPr marL="0" indent="0">
              <a:buNone/>
            </a:pPr>
            <a:endParaRPr lang="en-GB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56CCBF-9ABC-A374-1009-397C68CA0FB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dirty="0"/>
              <a:t>Lesson 3: Moving through a digital age</a:t>
            </a:r>
          </a:p>
        </p:txBody>
      </p:sp>
      <p:sp>
        <p:nvSpPr>
          <p:cNvPr id="7" name="Google Shape;216;p10">
            <a:extLst>
              <a:ext uri="{FF2B5EF4-FFF2-40B4-BE49-F238E27FC236}">
                <a16:creationId xmlns:a16="http://schemas.microsoft.com/office/drawing/2014/main" id="{1EE23689-1FF7-BE6A-4033-601C2D04D0EA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4263" y="161925"/>
            <a:ext cx="2078037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Activity 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666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Augmented reality (AR)</a:t>
            </a:r>
            <a:endParaRPr/>
          </a:p>
        </p:txBody>
      </p:sp>
      <p:sp>
        <p:nvSpPr>
          <p:cNvPr id="225" name="Google Shape;225;p11"/>
          <p:cNvSpPr txBox="1">
            <a:spLocks noGrp="1"/>
          </p:cNvSpPr>
          <p:nvPr>
            <p:ph type="body" idx="1"/>
          </p:nvPr>
        </p:nvSpPr>
        <p:spPr>
          <a:xfrm>
            <a:off x="838200" y="1302609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Some popular uses for AR:</a:t>
            </a:r>
            <a:endParaRPr dirty="0"/>
          </a:p>
        </p:txBody>
      </p:sp>
      <p:sp>
        <p:nvSpPr>
          <p:cNvPr id="226" name="Google Shape;226;p11"/>
          <p:cNvSpPr txBox="1">
            <a:spLocks noGrp="1"/>
          </p:cNvSpPr>
          <p:nvPr>
            <p:ph type="body" idx="2"/>
          </p:nvPr>
        </p:nvSpPr>
        <p:spPr>
          <a:xfrm>
            <a:off x="1013841" y="2249672"/>
            <a:ext cx="3931785" cy="1836351"/>
          </a:xfrm>
          <a:custGeom>
            <a:avLst/>
            <a:gdLst>
              <a:gd name="connsiteX0" fmla="*/ 0 w 3931785"/>
              <a:gd name="connsiteY0" fmla="*/ 0 h 1836351"/>
              <a:gd name="connsiteX1" fmla="*/ 3931785 w 3931785"/>
              <a:gd name="connsiteY1" fmla="*/ 0 h 1836351"/>
              <a:gd name="connsiteX2" fmla="*/ 3931785 w 3931785"/>
              <a:gd name="connsiteY2" fmla="*/ 1836351 h 1836351"/>
              <a:gd name="connsiteX3" fmla="*/ 0 w 3931785"/>
              <a:gd name="connsiteY3" fmla="*/ 1836351 h 1836351"/>
              <a:gd name="connsiteX4" fmla="*/ 0 w 3931785"/>
              <a:gd name="connsiteY4" fmla="*/ 0 h 183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1785" h="1836351" fill="none" extrusionOk="0">
                <a:moveTo>
                  <a:pt x="0" y="0"/>
                </a:moveTo>
                <a:cubicBezTo>
                  <a:pt x="585397" y="-49533"/>
                  <a:pt x="2240906" y="-14809"/>
                  <a:pt x="3931785" y="0"/>
                </a:cubicBezTo>
                <a:cubicBezTo>
                  <a:pt x="3775762" y="675655"/>
                  <a:pt x="4008234" y="1218476"/>
                  <a:pt x="3931785" y="1836351"/>
                </a:cubicBezTo>
                <a:cubicBezTo>
                  <a:pt x="3195468" y="1788120"/>
                  <a:pt x="1790143" y="1920806"/>
                  <a:pt x="0" y="1836351"/>
                </a:cubicBezTo>
                <a:cubicBezTo>
                  <a:pt x="-142392" y="1020871"/>
                  <a:pt x="-22019" y="505132"/>
                  <a:pt x="0" y="0"/>
                </a:cubicBezTo>
                <a:close/>
              </a:path>
              <a:path w="3931785" h="1836351" stroke="0" extrusionOk="0">
                <a:moveTo>
                  <a:pt x="0" y="0"/>
                </a:moveTo>
                <a:cubicBezTo>
                  <a:pt x="1560092" y="118645"/>
                  <a:pt x="2482980" y="116012"/>
                  <a:pt x="3931785" y="0"/>
                </a:cubicBezTo>
                <a:cubicBezTo>
                  <a:pt x="4037497" y="671860"/>
                  <a:pt x="3837103" y="1384839"/>
                  <a:pt x="3931785" y="1836351"/>
                </a:cubicBezTo>
                <a:cubicBezTo>
                  <a:pt x="2207533" y="1970951"/>
                  <a:pt x="924442" y="1679155"/>
                  <a:pt x="0" y="1836351"/>
                </a:cubicBezTo>
                <a:cubicBezTo>
                  <a:pt x="-52840" y="1263611"/>
                  <a:pt x="164365" y="631261"/>
                  <a:pt x="0" y="0"/>
                </a:cubicBezTo>
                <a:close/>
              </a:path>
            </a:pathLst>
          </a:custGeom>
          <a:solidFill>
            <a:srgbClr val="FFF5C4"/>
          </a:solidFill>
          <a:ln>
            <a:solidFill>
              <a:srgbClr val="534C2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2000" b="1" dirty="0"/>
              <a:t>Smartphone games:</a:t>
            </a:r>
            <a:endParaRPr dirty="0"/>
          </a:p>
          <a:p>
            <a:pPr marL="0" lvl="0" indent="0" algn="l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GB" sz="2000" dirty="0"/>
              <a:t>For example, Pokémon Go.</a:t>
            </a:r>
            <a:endParaRPr dirty="0"/>
          </a:p>
          <a:p>
            <a:pPr marL="0" lvl="0" indent="0" algn="l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sp>
        <p:nvSpPr>
          <p:cNvPr id="227" name="Google Shape;227;p11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Moving through a digital age</a:t>
            </a:r>
            <a:endParaRPr/>
          </a:p>
        </p:txBody>
      </p:sp>
      <p:sp>
        <p:nvSpPr>
          <p:cNvPr id="228" name="Google Shape;228;p11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229" name="Google Shape;229;p11"/>
          <p:cNvSpPr/>
          <p:nvPr/>
        </p:nvSpPr>
        <p:spPr>
          <a:xfrm>
            <a:off x="5511409" y="2244436"/>
            <a:ext cx="4212695" cy="1769428"/>
          </a:xfrm>
          <a:custGeom>
            <a:avLst/>
            <a:gdLst>
              <a:gd name="connsiteX0" fmla="*/ 0 w 4212695"/>
              <a:gd name="connsiteY0" fmla="*/ 0 h 1769428"/>
              <a:gd name="connsiteX1" fmla="*/ 4212695 w 4212695"/>
              <a:gd name="connsiteY1" fmla="*/ 0 h 1769428"/>
              <a:gd name="connsiteX2" fmla="*/ 4212695 w 4212695"/>
              <a:gd name="connsiteY2" fmla="*/ 1769428 h 1769428"/>
              <a:gd name="connsiteX3" fmla="*/ 0 w 4212695"/>
              <a:gd name="connsiteY3" fmla="*/ 1769428 h 1769428"/>
              <a:gd name="connsiteX4" fmla="*/ 0 w 4212695"/>
              <a:gd name="connsiteY4" fmla="*/ 0 h 176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2695" h="1769428" fill="none" extrusionOk="0">
                <a:moveTo>
                  <a:pt x="0" y="0"/>
                </a:moveTo>
                <a:cubicBezTo>
                  <a:pt x="1694075" y="-49533"/>
                  <a:pt x="3451280" y="-14809"/>
                  <a:pt x="4212695" y="0"/>
                </a:cubicBezTo>
                <a:cubicBezTo>
                  <a:pt x="4111315" y="349533"/>
                  <a:pt x="4290813" y="1350245"/>
                  <a:pt x="4212695" y="1769428"/>
                </a:cubicBezTo>
                <a:cubicBezTo>
                  <a:pt x="3718735" y="1721197"/>
                  <a:pt x="1722253" y="1853883"/>
                  <a:pt x="0" y="1769428"/>
                </a:cubicBezTo>
                <a:cubicBezTo>
                  <a:pt x="-102262" y="1413341"/>
                  <a:pt x="157149" y="437774"/>
                  <a:pt x="0" y="0"/>
                </a:cubicBezTo>
                <a:close/>
              </a:path>
              <a:path w="4212695" h="1769428" stroke="0" extrusionOk="0">
                <a:moveTo>
                  <a:pt x="0" y="0"/>
                </a:moveTo>
                <a:cubicBezTo>
                  <a:pt x="1018743" y="118645"/>
                  <a:pt x="3161252" y="116012"/>
                  <a:pt x="4212695" y="0"/>
                </a:cubicBezTo>
                <a:cubicBezTo>
                  <a:pt x="4164565" y="872572"/>
                  <a:pt x="4273887" y="1202369"/>
                  <a:pt x="4212695" y="1769428"/>
                </a:cubicBezTo>
                <a:cubicBezTo>
                  <a:pt x="3617901" y="1904028"/>
                  <a:pt x="895033" y="1612232"/>
                  <a:pt x="0" y="1769428"/>
                </a:cubicBezTo>
                <a:cubicBezTo>
                  <a:pt x="20162" y="1271506"/>
                  <a:pt x="116761" y="783519"/>
                  <a:pt x="0" y="0"/>
                </a:cubicBezTo>
                <a:close/>
              </a:path>
            </a:pathLst>
          </a:custGeom>
          <a:solidFill>
            <a:srgbClr val="FFF5C4"/>
          </a:solidFill>
          <a:ln w="19050" cap="sq" cmpd="sng">
            <a:solidFill>
              <a:srgbClr val="534C29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None/>
            </a:pPr>
            <a:r>
              <a:rPr lang="en-GB" sz="20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Product demonstrations:</a:t>
            </a:r>
            <a:endParaRPr dirty="0"/>
          </a:p>
          <a:p>
            <a:pPr marL="0" marR="0" lvl="0" indent="0" algn="l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None/>
            </a:pPr>
            <a:r>
              <a:rPr lang="en-GB" sz="2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Placing a new device or piece of furniture in your home.</a:t>
            </a:r>
            <a:endParaRPr dirty="0"/>
          </a:p>
        </p:txBody>
      </p:sp>
      <p:sp>
        <p:nvSpPr>
          <p:cNvPr id="230" name="Google Shape;230;p11"/>
          <p:cNvSpPr/>
          <p:nvPr/>
        </p:nvSpPr>
        <p:spPr>
          <a:xfrm>
            <a:off x="964678" y="4375355"/>
            <a:ext cx="3980948" cy="1730151"/>
          </a:xfrm>
          <a:custGeom>
            <a:avLst/>
            <a:gdLst>
              <a:gd name="connsiteX0" fmla="*/ 0 w 3980948"/>
              <a:gd name="connsiteY0" fmla="*/ 0 h 1730151"/>
              <a:gd name="connsiteX1" fmla="*/ 3980948 w 3980948"/>
              <a:gd name="connsiteY1" fmla="*/ 0 h 1730151"/>
              <a:gd name="connsiteX2" fmla="*/ 3980948 w 3980948"/>
              <a:gd name="connsiteY2" fmla="*/ 1730151 h 1730151"/>
              <a:gd name="connsiteX3" fmla="*/ 0 w 3980948"/>
              <a:gd name="connsiteY3" fmla="*/ 1730151 h 1730151"/>
              <a:gd name="connsiteX4" fmla="*/ 0 w 3980948"/>
              <a:gd name="connsiteY4" fmla="*/ 0 h 173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0948" h="1730151" fill="none" extrusionOk="0">
                <a:moveTo>
                  <a:pt x="0" y="0"/>
                </a:moveTo>
                <a:cubicBezTo>
                  <a:pt x="1489832" y="-33775"/>
                  <a:pt x="3291731" y="138873"/>
                  <a:pt x="3980948" y="0"/>
                </a:cubicBezTo>
                <a:cubicBezTo>
                  <a:pt x="4077667" y="707441"/>
                  <a:pt x="3848753" y="1536439"/>
                  <a:pt x="3980948" y="1730151"/>
                </a:cubicBezTo>
                <a:cubicBezTo>
                  <a:pt x="2481968" y="1592821"/>
                  <a:pt x="447508" y="1592295"/>
                  <a:pt x="0" y="1730151"/>
                </a:cubicBezTo>
                <a:cubicBezTo>
                  <a:pt x="-103351" y="1439747"/>
                  <a:pt x="105540" y="420028"/>
                  <a:pt x="0" y="0"/>
                </a:cubicBezTo>
                <a:close/>
              </a:path>
              <a:path w="3980948" h="1730151" stroke="0" extrusionOk="0">
                <a:moveTo>
                  <a:pt x="0" y="0"/>
                </a:moveTo>
                <a:cubicBezTo>
                  <a:pt x="1636498" y="-101487"/>
                  <a:pt x="3171855" y="-162162"/>
                  <a:pt x="3980948" y="0"/>
                </a:cubicBezTo>
                <a:cubicBezTo>
                  <a:pt x="4115990" y="195701"/>
                  <a:pt x="4096647" y="1424146"/>
                  <a:pt x="3980948" y="1730151"/>
                </a:cubicBezTo>
                <a:cubicBezTo>
                  <a:pt x="3143492" y="1780216"/>
                  <a:pt x="1502809" y="1571702"/>
                  <a:pt x="0" y="1730151"/>
                </a:cubicBezTo>
                <a:cubicBezTo>
                  <a:pt x="-24381" y="1354980"/>
                  <a:pt x="56303" y="718572"/>
                  <a:pt x="0" y="0"/>
                </a:cubicBezTo>
                <a:close/>
              </a:path>
            </a:pathLst>
          </a:custGeom>
          <a:solidFill>
            <a:srgbClr val="FFF5C4"/>
          </a:solidFill>
          <a:ln w="19050" cap="sq" cmpd="sng">
            <a:solidFill>
              <a:srgbClr val="534C29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None/>
            </a:pPr>
            <a:r>
              <a:rPr lang="en-GB" sz="20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Advertising:</a:t>
            </a:r>
            <a:endParaRPr dirty="0"/>
          </a:p>
          <a:p>
            <a:pPr marL="0" marR="0" lvl="0" indent="0" algn="l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None/>
            </a:pPr>
            <a:r>
              <a:rPr lang="en-GB" sz="2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Such as trying clothes on virtually.</a:t>
            </a:r>
            <a:r>
              <a:rPr lang="en-GB" sz="2000" dirty="0">
                <a:solidFill>
                  <a:srgbClr val="262626"/>
                </a:solidFill>
              </a:rPr>
              <a:t> </a:t>
            </a:r>
            <a:endParaRPr sz="20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5550741" y="4264707"/>
            <a:ext cx="4210050" cy="1836351"/>
          </a:xfrm>
          <a:custGeom>
            <a:avLst/>
            <a:gdLst>
              <a:gd name="connsiteX0" fmla="*/ 0 w 4210050"/>
              <a:gd name="connsiteY0" fmla="*/ 0 h 1836351"/>
              <a:gd name="connsiteX1" fmla="*/ 4210050 w 4210050"/>
              <a:gd name="connsiteY1" fmla="*/ 0 h 1836351"/>
              <a:gd name="connsiteX2" fmla="*/ 4210050 w 4210050"/>
              <a:gd name="connsiteY2" fmla="*/ 1836351 h 1836351"/>
              <a:gd name="connsiteX3" fmla="*/ 0 w 4210050"/>
              <a:gd name="connsiteY3" fmla="*/ 1836351 h 1836351"/>
              <a:gd name="connsiteX4" fmla="*/ 0 w 4210050"/>
              <a:gd name="connsiteY4" fmla="*/ 0 h 183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050" h="1836351" fill="none" extrusionOk="0">
                <a:moveTo>
                  <a:pt x="0" y="0"/>
                </a:moveTo>
                <a:cubicBezTo>
                  <a:pt x="1514073" y="98267"/>
                  <a:pt x="2980047" y="113279"/>
                  <a:pt x="4210050" y="0"/>
                </a:cubicBezTo>
                <a:cubicBezTo>
                  <a:pt x="4352390" y="750421"/>
                  <a:pt x="4107619" y="1475857"/>
                  <a:pt x="4210050" y="1836351"/>
                </a:cubicBezTo>
                <a:cubicBezTo>
                  <a:pt x="3041027" y="1978417"/>
                  <a:pt x="1588283" y="1741264"/>
                  <a:pt x="0" y="1836351"/>
                </a:cubicBezTo>
                <a:cubicBezTo>
                  <a:pt x="-56617" y="1126877"/>
                  <a:pt x="56586" y="402728"/>
                  <a:pt x="0" y="0"/>
                </a:cubicBezTo>
                <a:close/>
              </a:path>
              <a:path w="4210050" h="1836351" stroke="0" extrusionOk="0">
                <a:moveTo>
                  <a:pt x="0" y="0"/>
                </a:moveTo>
                <a:cubicBezTo>
                  <a:pt x="1607411" y="109306"/>
                  <a:pt x="2516001" y="70022"/>
                  <a:pt x="4210050" y="0"/>
                </a:cubicBezTo>
                <a:cubicBezTo>
                  <a:pt x="4119838" y="505669"/>
                  <a:pt x="4151814" y="1415663"/>
                  <a:pt x="4210050" y="1836351"/>
                </a:cubicBezTo>
                <a:cubicBezTo>
                  <a:pt x="3141173" y="1861711"/>
                  <a:pt x="572391" y="1778097"/>
                  <a:pt x="0" y="1836351"/>
                </a:cubicBezTo>
                <a:cubicBezTo>
                  <a:pt x="92271" y="1170515"/>
                  <a:pt x="104377" y="903371"/>
                  <a:pt x="0" y="0"/>
                </a:cubicBezTo>
                <a:close/>
              </a:path>
            </a:pathLst>
          </a:custGeom>
          <a:solidFill>
            <a:srgbClr val="FFF5C4"/>
          </a:solidFill>
          <a:ln w="19050" cap="sq" cmpd="sng">
            <a:solidFill>
              <a:srgbClr val="534C29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97824804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None/>
            </a:pPr>
            <a:r>
              <a:rPr lang="en-GB" sz="20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Manufacturing:</a:t>
            </a:r>
            <a:endParaRPr dirty="0"/>
          </a:p>
          <a:p>
            <a:pPr marL="0" marR="0" lvl="0" indent="0" algn="l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None/>
            </a:pPr>
            <a:r>
              <a:rPr lang="en-GB" sz="2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Viewing 3D models before a physical model is made. </a:t>
            </a:r>
            <a:endParaRPr dirty="0"/>
          </a:p>
          <a:p>
            <a:pPr marL="0" marR="0" lvl="0" indent="0" algn="l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None/>
            </a:pPr>
            <a:endParaRPr sz="20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A9AE-0909-D23C-D677-586ED666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 reality (VR)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98001-EF79-ECDB-C372-E61D0DE72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 dirty="0"/>
              <a:t>Virtual reality completely replaces our field of view with a computer-generated environment.</a:t>
            </a:r>
            <a:endParaRPr lang="en-GB"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sz="2400" dirty="0"/>
              <a:t>The user can interact with this environment and move through it using either controllers or tracking their physical position in the real world.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F50A9-1C27-4CDF-92FD-37918946F03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solidFill>
            <a:srgbClr val="FFF5C4"/>
          </a:solidFill>
          <a:ln w="19050" cap="sq" cmpd="sng">
            <a:solidFill>
              <a:srgbClr val="534C29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vert="horz" wrap="square" lIns="180000" tIns="180000" rIns="180000" bIns="180000" rtlCol="0" anchor="t" anchorCtr="0">
            <a:normAutofit/>
          </a:bodyPr>
          <a:lstStyle/>
          <a:p>
            <a:pPr marL="0" indent="0">
              <a:buNone/>
            </a:pPr>
            <a:r>
              <a:rPr lang="en-GB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Search up:</a:t>
            </a:r>
          </a:p>
          <a:p>
            <a:pPr marL="0" indent="0">
              <a:buNone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3D model of a VR headset</a:t>
            </a:r>
          </a:p>
          <a:p>
            <a:pPr marL="0" indent="0">
              <a:buNone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(you could look at Sketchfab.com or find your own)</a:t>
            </a:r>
          </a:p>
          <a:p>
            <a:pPr marL="0" indent="0">
              <a:buNone/>
            </a:pPr>
            <a:endParaRPr lang="en-GB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56CCBF-9ABC-A374-1009-397C68CA0FB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dirty="0"/>
              <a:t>Lesson 3: Moving through a digital age</a:t>
            </a:r>
          </a:p>
        </p:txBody>
      </p:sp>
      <p:sp>
        <p:nvSpPr>
          <p:cNvPr id="7" name="Google Shape;216;p10">
            <a:extLst>
              <a:ext uri="{FF2B5EF4-FFF2-40B4-BE49-F238E27FC236}">
                <a16:creationId xmlns:a16="http://schemas.microsoft.com/office/drawing/2014/main" id="{1EE23689-1FF7-BE6A-4033-601C2D04D0EA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4263" y="161925"/>
            <a:ext cx="2078037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Activity 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801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Virtual reality (VR)</a:t>
            </a:r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body" idx="1"/>
          </p:nvPr>
        </p:nvSpPr>
        <p:spPr>
          <a:xfrm>
            <a:off x="838200" y="139300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Some popular uses for VR:</a:t>
            </a:r>
            <a:endParaRPr dirty="0"/>
          </a:p>
        </p:txBody>
      </p:sp>
      <p:sp>
        <p:nvSpPr>
          <p:cNvPr id="251" name="Google Shape;251;p13"/>
          <p:cNvSpPr txBox="1">
            <a:spLocks noGrp="1"/>
          </p:cNvSpPr>
          <p:nvPr>
            <p:ph type="body" idx="2"/>
          </p:nvPr>
        </p:nvSpPr>
        <p:spPr>
          <a:xfrm>
            <a:off x="1642776" y="2290343"/>
            <a:ext cx="4453224" cy="1742266"/>
          </a:xfrm>
          <a:custGeom>
            <a:avLst/>
            <a:gdLst>
              <a:gd name="connsiteX0" fmla="*/ 0 w 4453224"/>
              <a:gd name="connsiteY0" fmla="*/ 0 h 1742266"/>
              <a:gd name="connsiteX1" fmla="*/ 4453224 w 4453224"/>
              <a:gd name="connsiteY1" fmla="*/ 0 h 1742266"/>
              <a:gd name="connsiteX2" fmla="*/ 4453224 w 4453224"/>
              <a:gd name="connsiteY2" fmla="*/ 1742266 h 1742266"/>
              <a:gd name="connsiteX3" fmla="*/ 0 w 4453224"/>
              <a:gd name="connsiteY3" fmla="*/ 1742266 h 1742266"/>
              <a:gd name="connsiteX4" fmla="*/ 0 w 4453224"/>
              <a:gd name="connsiteY4" fmla="*/ 0 h 174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3224" h="1742266" fill="none" extrusionOk="0">
                <a:moveTo>
                  <a:pt x="0" y="0"/>
                </a:moveTo>
                <a:cubicBezTo>
                  <a:pt x="760586" y="-126261"/>
                  <a:pt x="3532580" y="155478"/>
                  <a:pt x="4453224" y="0"/>
                </a:cubicBezTo>
                <a:cubicBezTo>
                  <a:pt x="4518689" y="314374"/>
                  <a:pt x="4380399" y="1084172"/>
                  <a:pt x="4453224" y="1742266"/>
                </a:cubicBezTo>
                <a:cubicBezTo>
                  <a:pt x="2362344" y="1617819"/>
                  <a:pt x="1458201" y="1581114"/>
                  <a:pt x="0" y="1742266"/>
                </a:cubicBezTo>
                <a:cubicBezTo>
                  <a:pt x="152809" y="1379634"/>
                  <a:pt x="82070" y="715690"/>
                  <a:pt x="0" y="0"/>
                </a:cubicBezTo>
                <a:close/>
              </a:path>
              <a:path w="4453224" h="1742266" stroke="0" extrusionOk="0">
                <a:moveTo>
                  <a:pt x="0" y="0"/>
                </a:moveTo>
                <a:cubicBezTo>
                  <a:pt x="815306" y="142032"/>
                  <a:pt x="2430670" y="98113"/>
                  <a:pt x="4453224" y="0"/>
                </a:cubicBezTo>
                <a:cubicBezTo>
                  <a:pt x="4485649" y="247006"/>
                  <a:pt x="4462882" y="1127928"/>
                  <a:pt x="4453224" y="1742266"/>
                </a:cubicBezTo>
                <a:cubicBezTo>
                  <a:pt x="3028419" y="1898167"/>
                  <a:pt x="930563" y="1575028"/>
                  <a:pt x="0" y="1742266"/>
                </a:cubicBezTo>
                <a:cubicBezTo>
                  <a:pt x="-23229" y="1420519"/>
                  <a:pt x="37119" y="442128"/>
                  <a:pt x="0" y="0"/>
                </a:cubicBezTo>
                <a:close/>
              </a:path>
            </a:pathLst>
          </a:custGeom>
          <a:solidFill>
            <a:srgbClr val="FFF5C4"/>
          </a:solidFill>
          <a:ln w="19050">
            <a:solidFill>
              <a:srgbClr val="534C29"/>
            </a:solidFill>
            <a:extLst>
              <a:ext uri="{C807C97D-BFC1-408E-A445-0C87EB9F89A2}">
                <ask:lineSketchStyleProps xmlns:ask="http://schemas.microsoft.com/office/drawing/2018/sketchyshapes" sd="330053686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200" b="1" dirty="0"/>
              <a:t>Console and computer gaming: </a:t>
            </a:r>
            <a:r>
              <a:rPr lang="en-GB" sz="2200" dirty="0"/>
              <a:t>Users can explore 3D environments using virtual controls in single or multi-player models.</a:t>
            </a:r>
            <a:endParaRPr dirty="0"/>
          </a:p>
        </p:txBody>
      </p:sp>
      <p:sp>
        <p:nvSpPr>
          <p:cNvPr id="252" name="Google Shape;252;p1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Lesson 3: Moving through a digital age</a:t>
            </a:r>
            <a:endParaRPr dirty="0"/>
          </a:p>
        </p:txBody>
      </p:sp>
      <p:sp>
        <p:nvSpPr>
          <p:cNvPr id="253" name="Google Shape;253;p13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254" name="Google Shape;254;p13"/>
          <p:cNvSpPr/>
          <p:nvPr/>
        </p:nvSpPr>
        <p:spPr>
          <a:xfrm>
            <a:off x="6402556" y="2251015"/>
            <a:ext cx="4455322" cy="1743105"/>
          </a:xfrm>
          <a:custGeom>
            <a:avLst/>
            <a:gdLst>
              <a:gd name="connsiteX0" fmla="*/ 0 w 4455322"/>
              <a:gd name="connsiteY0" fmla="*/ 0 h 1743105"/>
              <a:gd name="connsiteX1" fmla="*/ 4455322 w 4455322"/>
              <a:gd name="connsiteY1" fmla="*/ 0 h 1743105"/>
              <a:gd name="connsiteX2" fmla="*/ 4455322 w 4455322"/>
              <a:gd name="connsiteY2" fmla="*/ 1743105 h 1743105"/>
              <a:gd name="connsiteX3" fmla="*/ 0 w 4455322"/>
              <a:gd name="connsiteY3" fmla="*/ 1743105 h 1743105"/>
              <a:gd name="connsiteX4" fmla="*/ 0 w 4455322"/>
              <a:gd name="connsiteY4" fmla="*/ 0 h 174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322" h="1743105" fill="none" extrusionOk="0">
                <a:moveTo>
                  <a:pt x="0" y="0"/>
                </a:moveTo>
                <a:cubicBezTo>
                  <a:pt x="1478530" y="-37630"/>
                  <a:pt x="2955514" y="30079"/>
                  <a:pt x="4455322" y="0"/>
                </a:cubicBezTo>
                <a:cubicBezTo>
                  <a:pt x="4540761" y="248845"/>
                  <a:pt x="4551156" y="1331159"/>
                  <a:pt x="4455322" y="1743105"/>
                </a:cubicBezTo>
                <a:cubicBezTo>
                  <a:pt x="3249077" y="1578549"/>
                  <a:pt x="1339429" y="1781834"/>
                  <a:pt x="0" y="1743105"/>
                </a:cubicBezTo>
                <a:cubicBezTo>
                  <a:pt x="6163" y="1393826"/>
                  <a:pt x="99157" y="810365"/>
                  <a:pt x="0" y="0"/>
                </a:cubicBezTo>
                <a:close/>
              </a:path>
              <a:path w="4455322" h="1743105" stroke="0" extrusionOk="0">
                <a:moveTo>
                  <a:pt x="0" y="0"/>
                </a:moveTo>
                <a:cubicBezTo>
                  <a:pt x="797300" y="25058"/>
                  <a:pt x="3033068" y="-18410"/>
                  <a:pt x="4455322" y="0"/>
                </a:cubicBezTo>
                <a:cubicBezTo>
                  <a:pt x="4572959" y="304123"/>
                  <a:pt x="4328601" y="973313"/>
                  <a:pt x="4455322" y="1743105"/>
                </a:cubicBezTo>
                <a:cubicBezTo>
                  <a:pt x="3846555" y="1803731"/>
                  <a:pt x="2060528" y="1886167"/>
                  <a:pt x="0" y="1743105"/>
                </a:cubicBezTo>
                <a:cubicBezTo>
                  <a:pt x="-99827" y="1116721"/>
                  <a:pt x="-59875" y="555798"/>
                  <a:pt x="0" y="0"/>
                </a:cubicBezTo>
                <a:close/>
              </a:path>
            </a:pathLst>
          </a:custGeom>
          <a:solidFill>
            <a:srgbClr val="FFF5C4"/>
          </a:solidFill>
          <a:ln w="19050" cap="sq" cmpd="sng">
            <a:solidFill>
              <a:srgbClr val="534C29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88881300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None/>
            </a:pPr>
            <a:r>
              <a:rPr lang="en-GB" sz="22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Placing individuals or groups in virtual environments: </a:t>
            </a:r>
            <a:r>
              <a:rPr lang="en-GB" sz="22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Users can access specific locations much more quickly saving time and money.</a:t>
            </a:r>
            <a:endParaRPr dirty="0"/>
          </a:p>
        </p:txBody>
      </p:sp>
      <p:sp>
        <p:nvSpPr>
          <p:cNvPr id="255" name="Google Shape;255;p13"/>
          <p:cNvSpPr/>
          <p:nvPr/>
        </p:nvSpPr>
        <p:spPr>
          <a:xfrm>
            <a:off x="4476701" y="4514883"/>
            <a:ext cx="3486703" cy="1399784"/>
          </a:xfrm>
          <a:custGeom>
            <a:avLst/>
            <a:gdLst>
              <a:gd name="connsiteX0" fmla="*/ 0 w 3486703"/>
              <a:gd name="connsiteY0" fmla="*/ 0 h 1399784"/>
              <a:gd name="connsiteX1" fmla="*/ 3486703 w 3486703"/>
              <a:gd name="connsiteY1" fmla="*/ 0 h 1399784"/>
              <a:gd name="connsiteX2" fmla="*/ 3486703 w 3486703"/>
              <a:gd name="connsiteY2" fmla="*/ 1399784 h 1399784"/>
              <a:gd name="connsiteX3" fmla="*/ 0 w 3486703"/>
              <a:gd name="connsiteY3" fmla="*/ 1399784 h 1399784"/>
              <a:gd name="connsiteX4" fmla="*/ 0 w 3486703"/>
              <a:gd name="connsiteY4" fmla="*/ 0 h 139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6703" h="1399784" fill="none" extrusionOk="0">
                <a:moveTo>
                  <a:pt x="0" y="0"/>
                </a:moveTo>
                <a:cubicBezTo>
                  <a:pt x="743099" y="-110664"/>
                  <a:pt x="2030836" y="-89435"/>
                  <a:pt x="3486703" y="0"/>
                </a:cubicBezTo>
                <a:cubicBezTo>
                  <a:pt x="3596155" y="490681"/>
                  <a:pt x="3541792" y="919951"/>
                  <a:pt x="3486703" y="1399784"/>
                </a:cubicBezTo>
                <a:cubicBezTo>
                  <a:pt x="1841242" y="1541246"/>
                  <a:pt x="1351775" y="1431088"/>
                  <a:pt x="0" y="1399784"/>
                </a:cubicBezTo>
                <a:cubicBezTo>
                  <a:pt x="28909" y="863545"/>
                  <a:pt x="-6298" y="693741"/>
                  <a:pt x="0" y="0"/>
                </a:cubicBezTo>
                <a:close/>
              </a:path>
              <a:path w="3486703" h="1399784" stroke="0" extrusionOk="0">
                <a:moveTo>
                  <a:pt x="0" y="0"/>
                </a:moveTo>
                <a:cubicBezTo>
                  <a:pt x="705678" y="143537"/>
                  <a:pt x="1901619" y="70931"/>
                  <a:pt x="3486703" y="0"/>
                </a:cubicBezTo>
                <a:cubicBezTo>
                  <a:pt x="3437173" y="341253"/>
                  <a:pt x="3419216" y="1033216"/>
                  <a:pt x="3486703" y="1399784"/>
                </a:cubicBezTo>
                <a:cubicBezTo>
                  <a:pt x="1948487" y="1403957"/>
                  <a:pt x="807219" y="1553187"/>
                  <a:pt x="0" y="1399784"/>
                </a:cubicBezTo>
                <a:cubicBezTo>
                  <a:pt x="111723" y="836271"/>
                  <a:pt x="-111327" y="445796"/>
                  <a:pt x="0" y="0"/>
                </a:cubicBezTo>
                <a:close/>
              </a:path>
            </a:pathLst>
          </a:custGeom>
          <a:solidFill>
            <a:srgbClr val="FFF5C4"/>
          </a:solidFill>
          <a:ln w="19050" cap="sq" cmpd="sng">
            <a:solidFill>
              <a:srgbClr val="534C29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66274073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200"/>
              <a:buFont typeface="Arial"/>
              <a:buNone/>
            </a:pPr>
            <a:r>
              <a:rPr lang="en-GB" sz="22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Training: </a:t>
            </a:r>
            <a:r>
              <a:rPr lang="en-GB" sz="22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For example, exploring a dangerous environment.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A9AE-0909-D23C-D677-586ED666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Mixed reality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98001-EF79-ECDB-C372-E61D0DE72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Mixed reality describes the combination of digital and physical environments, mixing AR and VR.</a:t>
            </a:r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Virtual environments and objects are</a:t>
            </a:r>
            <a:br>
              <a:rPr lang="en-GB" dirty="0"/>
            </a:br>
            <a:r>
              <a:rPr lang="en-GB" dirty="0"/>
              <a:t>placed into and interact with the</a:t>
            </a:r>
            <a:br>
              <a:rPr lang="en-GB" dirty="0"/>
            </a:br>
            <a:r>
              <a:rPr lang="en-GB" dirty="0"/>
              <a:t>physical world that is mapped.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F50A9-1C27-4CDF-92FD-37918946F03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solidFill>
            <a:srgbClr val="FFF5C4"/>
          </a:solidFill>
          <a:ln w="19050" cap="sq" cmpd="sng">
            <a:solidFill>
              <a:srgbClr val="534C29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vert="horz" wrap="square" lIns="180000" tIns="180000" rIns="180000" bIns="180000" rtlCol="0" anchor="t" anchorCtr="0">
            <a:normAutofit fontScale="92500"/>
          </a:bodyPr>
          <a:lstStyle/>
          <a:p>
            <a:pPr marL="0" indent="0">
              <a:buNone/>
            </a:pPr>
            <a:r>
              <a:rPr lang="en-GB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Search up some product examples:</a:t>
            </a:r>
          </a:p>
          <a:p>
            <a:pPr marL="342900"/>
            <a:r>
              <a:rPr lang="en-GB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AppleVision</a:t>
            </a: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</a:t>
            </a:r>
          </a:p>
          <a:p>
            <a:pPr marL="342900"/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Google AR &amp; VR</a:t>
            </a:r>
          </a:p>
          <a:p>
            <a:pPr marL="342900"/>
            <a:r>
              <a:rPr lang="en-GB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MetaQuest</a:t>
            </a:r>
            <a:endParaRPr lang="en-GB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/>
            <a:r>
              <a:rPr lang="en-GB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MetaVerse</a:t>
            </a:r>
            <a:endParaRPr lang="en-GB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/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Microsoft HoloLens</a:t>
            </a:r>
          </a:p>
          <a:p>
            <a:pPr marL="342900"/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Others?</a:t>
            </a:r>
          </a:p>
          <a:p>
            <a:pPr marL="0" indent="0">
              <a:buNone/>
            </a:pPr>
            <a:endParaRPr lang="en-GB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56CCBF-9ABC-A374-1009-397C68CA0FB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dirty="0"/>
              <a:t>Lesson 3: Moving through a digital age</a:t>
            </a:r>
          </a:p>
        </p:txBody>
      </p:sp>
      <p:sp>
        <p:nvSpPr>
          <p:cNvPr id="7" name="Google Shape;216;p10">
            <a:extLst>
              <a:ext uri="{FF2B5EF4-FFF2-40B4-BE49-F238E27FC236}">
                <a16:creationId xmlns:a16="http://schemas.microsoft.com/office/drawing/2014/main" id="{1EE23689-1FF7-BE6A-4033-601C2D04D0EA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4263" y="161925"/>
            <a:ext cx="2078037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Activity 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4940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sz="4000"/>
              <a:t>The impact of AR and VR: opportunities</a:t>
            </a:r>
            <a:endParaRPr/>
          </a:p>
        </p:txBody>
      </p:sp>
      <p:sp>
        <p:nvSpPr>
          <p:cNvPr id="290" name="Google Shape;290;p16"/>
          <p:cNvSpPr txBox="1">
            <a:spLocks noGrp="1"/>
          </p:cNvSpPr>
          <p:nvPr>
            <p:ph type="body" idx="1"/>
          </p:nvPr>
        </p:nvSpPr>
        <p:spPr>
          <a:xfrm>
            <a:off x="838200" y="1974055"/>
            <a:ext cx="3355428" cy="4351338"/>
          </a:xfrm>
          <a:prstGeom prst="rect">
            <a:avLst/>
          </a:prstGeom>
          <a:solidFill>
            <a:srgbClr val="FFF5C4"/>
          </a:solidFill>
          <a:ln w="28575" cap="flat" cmpd="sng">
            <a:solidFill>
              <a:srgbClr val="FFF5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648000" rIns="180000" bIns="180000" anchor="t" anchorCtr="0">
            <a:normAutofit lnSpcReduction="1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GB" sz="1900" b="1"/>
              <a:t>For individuals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GB" sz="1900"/>
              <a:t>Product previews for furniture, devices, cars can be virtually placed in homes.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GB" sz="1900"/>
              <a:t>Enhanced video calling with friends and family around the world.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GB" sz="1900"/>
              <a:t>More engaging and interactive leisure activities.</a:t>
            </a:r>
            <a:endParaRPr/>
          </a:p>
        </p:txBody>
      </p:sp>
      <p:sp>
        <p:nvSpPr>
          <p:cNvPr id="291" name="Google Shape;291;p16"/>
          <p:cNvSpPr txBox="1">
            <a:spLocks noGrp="1"/>
          </p:cNvSpPr>
          <p:nvPr>
            <p:ph type="body" idx="3"/>
          </p:nvPr>
        </p:nvSpPr>
        <p:spPr>
          <a:xfrm>
            <a:off x="838200" y="6325393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Moving through a digital age</a:t>
            </a:r>
            <a:endParaRPr/>
          </a:p>
        </p:txBody>
      </p:sp>
      <p:sp>
        <p:nvSpPr>
          <p:cNvPr id="292" name="Google Shape;292;p16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3</a:t>
            </a:r>
            <a:endParaRPr/>
          </a:p>
        </p:txBody>
      </p:sp>
      <p:grpSp>
        <p:nvGrpSpPr>
          <p:cNvPr id="293" name="Google Shape;293;p16"/>
          <p:cNvGrpSpPr/>
          <p:nvPr/>
        </p:nvGrpSpPr>
        <p:grpSpPr>
          <a:xfrm>
            <a:off x="2009252" y="1471363"/>
            <a:ext cx="1013323" cy="1013323"/>
            <a:chOff x="2930275" y="1471363"/>
            <a:chExt cx="1013323" cy="1013323"/>
          </a:xfrm>
        </p:grpSpPr>
        <p:sp>
          <p:nvSpPr>
            <p:cNvPr id="294" name="Google Shape;294;p16"/>
            <p:cNvSpPr/>
            <p:nvPr/>
          </p:nvSpPr>
          <p:spPr>
            <a:xfrm>
              <a:off x="2930275" y="1471363"/>
              <a:ext cx="1013323" cy="1013323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FFF5C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5" name="Google Shape;295;p16" descr="A computer screen with a cursor&#10;&#10;Description automatically generated with medium confidence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07005" y="1756003"/>
              <a:ext cx="658496" cy="4440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6" name="Google Shape;296;p16"/>
          <p:cNvSpPr txBox="1"/>
          <p:nvPr/>
        </p:nvSpPr>
        <p:spPr>
          <a:xfrm>
            <a:off x="7853856" y="1974055"/>
            <a:ext cx="3355428" cy="4351338"/>
          </a:xfrm>
          <a:prstGeom prst="rect">
            <a:avLst/>
          </a:prstGeom>
          <a:solidFill>
            <a:srgbClr val="FFF5C4"/>
          </a:solidFill>
          <a:ln w="28575" cap="flat" cmpd="sng">
            <a:solidFill>
              <a:srgbClr val="FFF5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648000" rIns="180000" bIns="1800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ct val="100000"/>
              <a:buFont typeface="Arial"/>
              <a:buNone/>
            </a:pPr>
            <a:r>
              <a:rPr lang="en-GB" sz="21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For organisations</a:t>
            </a:r>
            <a:endParaRPr/>
          </a:p>
          <a:p>
            <a:pPr marL="228600" marR="0" lvl="0" indent="-228631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ct val="100000"/>
              <a:buFont typeface="Arial"/>
              <a:buChar char="•"/>
            </a:pPr>
            <a:r>
              <a:rPr lang="en-GB" sz="2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Virtual manufactured product previews and modelling.</a:t>
            </a:r>
            <a:endParaRPr/>
          </a:p>
          <a:p>
            <a:pPr marL="228600" marR="0" lvl="0" indent="-228631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ct val="100000"/>
              <a:buFont typeface="Arial"/>
              <a:buChar char="•"/>
            </a:pPr>
            <a:r>
              <a:rPr lang="en-GB" sz="2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AR product placement.</a:t>
            </a:r>
            <a:endParaRPr/>
          </a:p>
          <a:p>
            <a:pPr marL="228600" marR="0" lvl="0" indent="-228631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ct val="100000"/>
              <a:buFont typeface="Arial"/>
              <a:buChar char="•"/>
            </a:pPr>
            <a:r>
              <a:rPr lang="en-GB" sz="2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Augmented signage.</a:t>
            </a:r>
            <a:endParaRPr/>
          </a:p>
          <a:p>
            <a:pPr marL="228600" marR="0" lvl="0" indent="-228631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ct val="100000"/>
              <a:buFont typeface="Arial"/>
              <a:buChar char="•"/>
            </a:pPr>
            <a:r>
              <a:rPr lang="en-GB" sz="2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‘Safe’ training environments for dangerous activities and roles.</a:t>
            </a:r>
            <a:endParaRPr/>
          </a:p>
        </p:txBody>
      </p:sp>
      <p:sp>
        <p:nvSpPr>
          <p:cNvPr id="297" name="Google Shape;297;p16"/>
          <p:cNvSpPr txBox="1"/>
          <p:nvPr/>
        </p:nvSpPr>
        <p:spPr>
          <a:xfrm>
            <a:off x="4346028" y="1974055"/>
            <a:ext cx="3355428" cy="4351338"/>
          </a:xfrm>
          <a:prstGeom prst="rect">
            <a:avLst/>
          </a:prstGeom>
          <a:solidFill>
            <a:srgbClr val="FFF5C4"/>
          </a:solidFill>
          <a:ln w="28575" cap="flat" cmpd="sng">
            <a:solidFill>
              <a:srgbClr val="FFF5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648000" rIns="180000" bIns="180000" anchor="t" anchorCtr="0">
            <a:norm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900"/>
              <a:buFont typeface="Arial"/>
              <a:buNone/>
            </a:pPr>
            <a:r>
              <a:rPr lang="en-GB" sz="19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For society</a:t>
            </a:r>
            <a:endParaRPr/>
          </a:p>
          <a:p>
            <a:pPr marL="2286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900"/>
              <a:buFont typeface="Arial"/>
              <a:buChar char="•"/>
            </a:pPr>
            <a:r>
              <a:rPr lang="en-GB" sz="1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Networking across larger distances.</a:t>
            </a:r>
            <a:endParaRPr/>
          </a:p>
          <a:p>
            <a:pPr marL="2286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900"/>
              <a:buFont typeface="Arial"/>
              <a:buChar char="•"/>
            </a:pPr>
            <a:r>
              <a:rPr lang="en-GB" sz="1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Increased remote working roles.</a:t>
            </a:r>
            <a:endParaRPr/>
          </a:p>
          <a:p>
            <a:pPr marL="2286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900"/>
              <a:buFont typeface="Arial"/>
              <a:buChar char="•"/>
            </a:pPr>
            <a:r>
              <a:rPr lang="en-GB" sz="1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Opportunities for exploring the world.</a:t>
            </a:r>
            <a:endParaRPr/>
          </a:p>
          <a:p>
            <a:pPr marL="2286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900"/>
              <a:buFont typeface="Arial"/>
              <a:buChar char="•"/>
            </a:pPr>
            <a:r>
              <a:rPr lang="en-GB" sz="1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Health and wellbeing benefits.</a:t>
            </a:r>
            <a:endParaRPr/>
          </a:p>
        </p:txBody>
      </p:sp>
      <p:grpSp>
        <p:nvGrpSpPr>
          <p:cNvPr id="298" name="Google Shape;298;p16"/>
          <p:cNvGrpSpPr/>
          <p:nvPr/>
        </p:nvGrpSpPr>
        <p:grpSpPr>
          <a:xfrm>
            <a:off x="5517080" y="1500922"/>
            <a:ext cx="1013323" cy="1013323"/>
            <a:chOff x="8249094" y="1471363"/>
            <a:chExt cx="1013323" cy="1013323"/>
          </a:xfrm>
        </p:grpSpPr>
        <p:sp>
          <p:nvSpPr>
            <p:cNvPr id="299" name="Google Shape;299;p16"/>
            <p:cNvSpPr/>
            <p:nvPr/>
          </p:nvSpPr>
          <p:spPr>
            <a:xfrm>
              <a:off x="8249094" y="1471363"/>
              <a:ext cx="1013323" cy="1013323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FFF5C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0" name="Google Shape;300;p16" descr="A computer screen with a cursor&#10;&#10;Description automatically generated with medium confidence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26507" y="1756003"/>
              <a:ext cx="658496" cy="4440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1" name="Google Shape;301;p16"/>
          <p:cNvGrpSpPr/>
          <p:nvPr/>
        </p:nvGrpSpPr>
        <p:grpSpPr>
          <a:xfrm>
            <a:off x="9024908" y="1467393"/>
            <a:ext cx="1013323" cy="1013323"/>
            <a:chOff x="8249094" y="1471363"/>
            <a:chExt cx="1013323" cy="1013323"/>
          </a:xfrm>
        </p:grpSpPr>
        <p:sp>
          <p:nvSpPr>
            <p:cNvPr id="302" name="Google Shape;302;p16"/>
            <p:cNvSpPr/>
            <p:nvPr/>
          </p:nvSpPr>
          <p:spPr>
            <a:xfrm>
              <a:off x="8249094" y="1471363"/>
              <a:ext cx="1013323" cy="1013323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FFF5C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3" name="Google Shape;303;p16" descr="A computer screen with a cursor&#10;&#10;Description automatically generated with medium confidence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26507" y="1756003"/>
              <a:ext cx="658496" cy="44404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sz="4000"/>
              <a:t>The impact of AR and VR: threats</a:t>
            </a:r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830763" cy="4351338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85000" lnSpcReduction="10000"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Reliance of technology as a replacement for real life can lead to a decrease in socialisation and exercise.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Increased risk of cyberbullying, especially if personal information is shared. The Oculus Quest for example requires a live Facebook account to work.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Potential increased risk to personal health, including dizziness and eye strain.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Virtual models could replace physical model makers, especially in architecture.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There can be safeguarding and privacy issues involving using filters, masking identity, and risks in providing access to physical location details. Most AR and VR systems require a precise location to work.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These issues might not be obvious if the app or product is designed for children or younger users.</a:t>
            </a:r>
            <a:endParaRPr/>
          </a:p>
        </p:txBody>
      </p:sp>
      <p:sp>
        <p:nvSpPr>
          <p:cNvPr id="311" name="Google Shape;311;p1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Moving through a digital age</a:t>
            </a:r>
            <a:endParaRPr/>
          </a:p>
        </p:txBody>
      </p:sp>
      <p:sp>
        <p:nvSpPr>
          <p:cNvPr id="313" name="Google Shape;313;p17"/>
          <p:cNvSpPr/>
          <p:nvPr/>
        </p:nvSpPr>
        <p:spPr>
          <a:xfrm>
            <a:off x="10198726" y="965907"/>
            <a:ext cx="1628949" cy="162894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FFF5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17" descr="A computer screen with a curso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3421" y="1437967"/>
            <a:ext cx="999558" cy="674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AR and VR discussion</a:t>
            </a:r>
            <a:endParaRPr/>
          </a:p>
        </p:txBody>
      </p:sp>
      <p:sp>
        <p:nvSpPr>
          <p:cNvPr id="320" name="Google Shape;32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298803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228600" lvl="0" indent="-22860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GB" sz="2200"/>
              <a:t>Use the cards in the worksheet to discuss AR and VR.</a:t>
            </a:r>
            <a:endParaRPr/>
          </a:p>
          <a:p>
            <a:pPr marL="228600" lvl="0" indent="-2286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</a:pPr>
            <a:r>
              <a:rPr lang="en-GB" sz="22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Use these questions as a starter for your discussion.</a:t>
            </a:r>
            <a:endParaRPr/>
          </a:p>
          <a:p>
            <a:pPr marL="800100" lvl="1" indent="-342900" algn="l" rtl="0">
              <a:lnSpc>
                <a:spcPct val="107000"/>
              </a:lnSpc>
              <a:spcBef>
                <a:spcPts val="130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en-GB" sz="22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Do you agree or disagree with the statement?</a:t>
            </a:r>
            <a:endParaRPr/>
          </a:p>
          <a:p>
            <a:pPr marL="80010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en-GB" sz="22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Are there benefits to using the technology in </a:t>
            </a:r>
            <a:br>
              <a:rPr lang="en-GB" sz="22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2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this way?</a:t>
            </a:r>
            <a:endParaRPr/>
          </a:p>
          <a:p>
            <a:pPr marL="80010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en-GB" sz="22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Are there drawbacks to using the technology in this way?</a:t>
            </a:r>
            <a:endParaRPr/>
          </a:p>
          <a:p>
            <a:pPr marL="228600" lvl="0" indent="-63500" algn="l" rtl="0">
              <a:lnSpc>
                <a:spcPct val="118000"/>
              </a:lnSpc>
              <a:spcBef>
                <a:spcPts val="1800"/>
              </a:spcBef>
              <a:spcAft>
                <a:spcPts val="0"/>
              </a:spcAft>
              <a:buSzPts val="2600"/>
              <a:buNone/>
            </a:pPr>
            <a:endParaRPr sz="2600"/>
          </a:p>
        </p:txBody>
      </p:sp>
      <p:sp>
        <p:nvSpPr>
          <p:cNvPr id="321" name="Google Shape;321;p18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solidFill>
            <a:srgbClr val="FFF5C4"/>
          </a:solidFill>
          <a:ln w="19050" cap="sq" cmpd="sng">
            <a:solidFill>
              <a:srgbClr val="534C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80000" tIns="180000" rIns="180000" bIns="180000" rtlCol="0" anchor="t" anchorCtr="0">
            <a:normAutofit/>
          </a:bodyPr>
          <a:lstStyle/>
          <a:p>
            <a:pPr marL="0" indent="0">
              <a:buNone/>
            </a:pPr>
            <a:r>
              <a:rPr lang="en-GB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needed:</a:t>
            </a:r>
            <a:endParaRPr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L3 Activity 3 Worksheet: Discussion</a:t>
            </a:r>
            <a:endParaRPr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2" name="Google Shape;322;p18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5400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Moving through a digital age</a:t>
            </a:r>
            <a:endParaRPr/>
          </a:p>
        </p:txBody>
      </p:sp>
      <p:sp>
        <p:nvSpPr>
          <p:cNvPr id="323" name="Google Shape;323;p18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3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9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Artificial intelligence</a:t>
            </a:r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body" idx="3"/>
          </p:nvPr>
        </p:nvSpPr>
        <p:spPr>
          <a:xfrm>
            <a:off x="838200" y="6288607"/>
            <a:ext cx="5400000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Moving through a digital age</a:t>
            </a:r>
            <a:endParaRPr/>
          </a:p>
        </p:txBody>
      </p:sp>
      <p:sp>
        <p:nvSpPr>
          <p:cNvPr id="333" name="Google Shape;333;p19"/>
          <p:cNvSpPr txBox="1">
            <a:spLocks noGrp="1"/>
          </p:cNvSpPr>
          <p:nvPr>
            <p:ph type="body" idx="4"/>
          </p:nvPr>
        </p:nvSpPr>
        <p:spPr>
          <a:xfrm>
            <a:off x="838200" y="5486187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/>
              <a:t>Video: </a:t>
            </a:r>
            <a:r>
              <a:rPr lang="en-GB" dirty="0"/>
              <a:t>Introducing the use of AI in digital organisations, interviews with Cisco Corporate Social Responsibility (CSR) Programme Lead and </a:t>
            </a:r>
            <a:r>
              <a:rPr lang="en-GB" dirty="0" err="1"/>
              <a:t>Mesma</a:t>
            </a:r>
            <a:r>
              <a:rPr lang="en-GB" dirty="0"/>
              <a:t> Chief Executive Officer</a:t>
            </a:r>
            <a:endParaRPr dirty="0"/>
          </a:p>
        </p:txBody>
      </p:sp>
      <p:pic>
        <p:nvPicPr>
          <p:cNvPr id="2" name="Online Media 1" title="Industry film: Introduction to the use of AI in digital organisations">
            <a:hlinkClick r:id="" action="ppaction://media"/>
            <a:extLst>
              <a:ext uri="{FF2B5EF4-FFF2-40B4-BE49-F238E27FC236}">
                <a16:creationId xmlns:a16="http://schemas.microsoft.com/office/drawing/2014/main" id="{6EB7BEA0-FA3A-B8E6-8B2F-E14CEF6F15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97394" y="1327355"/>
            <a:ext cx="7329026" cy="4129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A9AE-0909-D23C-D677-586ED666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artificial intelligence?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98001-EF79-ECDB-C372-E61D0DE72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Artificial intelligence is the process of teaching any computer system to perform any task that would normally require human intelligence. Practical uses include:</a:t>
            </a:r>
          </a:p>
          <a:p>
            <a:pPr marL="342900">
              <a:spcBef>
                <a:spcPts val="0"/>
              </a:spcBef>
              <a:buSzPts val="2400"/>
            </a:pPr>
            <a:r>
              <a:rPr lang="en-GB" dirty="0"/>
              <a:t>content creation in any media (text, images, music, film, animation)</a:t>
            </a:r>
          </a:p>
          <a:p>
            <a:pPr marL="342900">
              <a:spcBef>
                <a:spcPts val="0"/>
              </a:spcBef>
              <a:buSzPts val="2400"/>
            </a:pPr>
            <a:r>
              <a:rPr lang="en-GB" dirty="0"/>
              <a:t>problem solving</a:t>
            </a:r>
          </a:p>
          <a:p>
            <a:pPr marL="342900">
              <a:spcBef>
                <a:spcPts val="0"/>
              </a:spcBef>
              <a:buSzPts val="2400"/>
            </a:pPr>
            <a:r>
              <a:rPr lang="en-GB" dirty="0"/>
              <a:t>automating business tasks</a:t>
            </a:r>
          </a:p>
          <a:p>
            <a:pPr marL="342900">
              <a:spcBef>
                <a:spcPts val="0"/>
              </a:spcBef>
              <a:buSzPts val="2400"/>
            </a:pPr>
            <a:r>
              <a:rPr lang="en-GB" dirty="0"/>
              <a:t>creating virtual bots and chat</a:t>
            </a:r>
          </a:p>
          <a:p>
            <a:pPr marL="342900">
              <a:spcBef>
                <a:spcPts val="0"/>
              </a:spcBef>
              <a:buSzPts val="2400"/>
            </a:pPr>
            <a:r>
              <a:rPr lang="en-GB" dirty="0"/>
              <a:t>logistical planning.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F50A9-1C27-4CDF-92FD-37918946F03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solidFill>
            <a:srgbClr val="FFF5C4"/>
          </a:solidFill>
          <a:ln w="19050" cap="sq" cmpd="sng">
            <a:solidFill>
              <a:srgbClr val="534C29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vert="horz" wrap="square" lIns="180000" tIns="180000" rIns="180000" bIns="180000" rtlCol="0" anchor="t" anchorCtr="0">
            <a:normAutofit/>
          </a:bodyPr>
          <a:lstStyle/>
          <a:p>
            <a:pPr marL="0" indent="0">
              <a:buNone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Watch this video by Eye on Tech explaining AI: </a:t>
            </a:r>
          </a:p>
          <a:p>
            <a:pPr marL="0" indent="0">
              <a:buNone/>
            </a:pPr>
            <a:r>
              <a:rPr lang="en-GB" sz="2400" b="0" i="0" u="none" strike="noStrike" dirty="0">
                <a:solidFill>
                  <a:srgbClr val="FF0000"/>
                </a:solidFill>
                <a:hlinkClick r:id="rId3"/>
              </a:rPr>
              <a:t>https://youtu.be/0oRVLf16CMU</a:t>
            </a:r>
            <a:r>
              <a:rPr lang="en-GB" sz="2400" b="0" i="0" u="none" strike="noStrike" dirty="0"/>
              <a:t> </a:t>
            </a:r>
            <a:endParaRPr lang="en-GB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56CCBF-9ABC-A374-1009-397C68CA0FB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dirty="0"/>
              <a:t>Lesson 3: Moving through a digital age</a:t>
            </a:r>
          </a:p>
        </p:txBody>
      </p:sp>
      <p:sp>
        <p:nvSpPr>
          <p:cNvPr id="7" name="Google Shape;216;p10">
            <a:extLst>
              <a:ext uri="{FF2B5EF4-FFF2-40B4-BE49-F238E27FC236}">
                <a16:creationId xmlns:a16="http://schemas.microsoft.com/office/drawing/2014/main" id="{1EE23689-1FF7-BE6A-4033-601C2D04D0EA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4263" y="161925"/>
            <a:ext cx="2078037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Activity 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107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In this lesson, we will:</a:t>
            </a:r>
            <a:endParaRPr/>
          </a:p>
        </p:txBody>
      </p:sp>
      <p:sp>
        <p:nvSpPr>
          <p:cNvPr id="136" name="Google Shape;136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Understand what is meant by the ‘Internet of Things’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Understand what AR and VR is, and be able to explain the differences between them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Describe the impacts of AR and VR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Understand what AI is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Describe the impacts of AI</a:t>
            </a:r>
            <a:endParaRPr dirty="0"/>
          </a:p>
          <a:p>
            <a:pPr marL="228600" lvl="0" indent="-87629" algn="l" rtl="0">
              <a:lnSpc>
                <a:spcPct val="108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137" name="Google Shape;137;p2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38" name="Google Shape;138;p2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5400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Moving through a digital age</a:t>
            </a:r>
            <a:endParaRPr/>
          </a:p>
        </p:txBody>
      </p:sp>
      <p:sp>
        <p:nvSpPr>
          <p:cNvPr id="139" name="Google Shape;139;p2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sz="18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Skills: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Research skills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Summarising information skills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Presentation skills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b="1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GB" b="1"/>
              <a:t>General competencies: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GB"/>
              <a:t>English: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E2 Present information and ideas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E4 Summarise information/ideas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E5 Synthesise information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GB"/>
              <a:t>Digital: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D3 Communicate and collaborate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sz="4000"/>
              <a:t>Machine learning and deep learning</a:t>
            </a:r>
            <a:endParaRPr/>
          </a:p>
        </p:txBody>
      </p:sp>
      <p:sp>
        <p:nvSpPr>
          <p:cNvPr id="349" name="Google Shape;349;p21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053313" cy="4351338"/>
          </a:xfrm>
          <a:prstGeom prst="rect">
            <a:avLst/>
          </a:prstGeom>
          <a:solidFill>
            <a:srgbClr val="FFF5C4"/>
          </a:solidFill>
          <a:ln w="28575" cap="flat" cmpd="sng">
            <a:solidFill>
              <a:srgbClr val="FFF5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648000" rIns="180000" bIns="1800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b="1"/>
              <a:t>Machine learning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Machine learning describes an AI system that has been programmed to learn and improve its own knowledge without additional</a:t>
            </a:r>
            <a:br>
              <a:rPr lang="en-GB"/>
            </a:br>
            <a:r>
              <a:rPr lang="en-GB"/>
              <a:t>user input.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For example, collecting the choices of millions of streaming services from around the world to make customised recommendations for each user.</a:t>
            </a:r>
            <a:endParaRPr/>
          </a:p>
        </p:txBody>
      </p:sp>
      <p:sp>
        <p:nvSpPr>
          <p:cNvPr id="350" name="Google Shape;350;p21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001524" cy="4351338"/>
          </a:xfrm>
          <a:prstGeom prst="rect">
            <a:avLst/>
          </a:prstGeom>
          <a:solidFill>
            <a:srgbClr val="FFF5C4"/>
          </a:solidFill>
          <a:ln w="28575" cap="flat" cmpd="sng">
            <a:solidFill>
              <a:srgbClr val="FFF5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648000" rIns="180000" bIns="1800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b="1"/>
              <a:t>Deep learning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Deep learning describes an AI system that has been programmed to imitate a human brain in the choices it makes in response to user input.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For example, the increased use of  automated chatbot services to answer user questions in a convincing human-like way.</a:t>
            </a:r>
            <a:endParaRPr/>
          </a:p>
        </p:txBody>
      </p:sp>
      <p:sp>
        <p:nvSpPr>
          <p:cNvPr id="351" name="Google Shape;351;p21"/>
          <p:cNvSpPr txBox="1">
            <a:spLocks noGrp="1"/>
          </p:cNvSpPr>
          <p:nvPr>
            <p:ph type="body" idx="3"/>
          </p:nvPr>
        </p:nvSpPr>
        <p:spPr>
          <a:xfrm>
            <a:off x="838200" y="6392444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Moving through a digital age</a:t>
            </a:r>
            <a:endParaRPr/>
          </a:p>
        </p:txBody>
      </p:sp>
      <p:sp>
        <p:nvSpPr>
          <p:cNvPr id="352" name="Google Shape;352;p21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353" name="Google Shape;353;p21"/>
          <p:cNvSpPr/>
          <p:nvPr/>
        </p:nvSpPr>
        <p:spPr>
          <a:xfrm>
            <a:off x="2930275" y="1471363"/>
            <a:ext cx="1013323" cy="101332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FFF5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1"/>
          <p:cNvSpPr/>
          <p:nvPr/>
        </p:nvSpPr>
        <p:spPr>
          <a:xfrm>
            <a:off x="8249094" y="1471363"/>
            <a:ext cx="1013323" cy="101332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FFF5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21" descr="A computer screen with a cursor&#10;&#10;Description automatically generated with medium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7005" y="1756003"/>
            <a:ext cx="658496" cy="444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1" descr="A computer screen with a cursor&#10;&#10;Description automatically generated with medium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6507" y="1756003"/>
            <a:ext cx="658496" cy="444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A9AE-0909-D23C-D677-586ED666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LLMs?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98001-EF79-ECDB-C372-E61D0DE72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LLM (large language models) are designed to learn information in the same way as the human brain. </a:t>
            </a:r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They take a large amount of data, usually pulled from online sources, analyse it and then build a response to a question in the style of the data they have read.</a:t>
            </a:r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Current examples include: Google Bard, Microsoft Bing search, ChatGPT.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F50A9-1C27-4CDF-92FD-37918946F03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solidFill>
            <a:srgbClr val="FFF5C4"/>
          </a:solidFill>
          <a:ln w="19050" cap="sq" cmpd="sng">
            <a:solidFill>
              <a:srgbClr val="534C29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vert="horz" wrap="square" lIns="180000" tIns="180000" rIns="180000" bIns="180000" rtlCol="0" anchor="t" anchorCtr="0">
            <a:normAutofit/>
          </a:bodyPr>
          <a:lstStyle/>
          <a:p>
            <a:pPr marL="0" indent="0">
              <a:buNone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Watch this video by Eye on Tech explaining ChatGPT</a:t>
            </a: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https://youtu.be/OGmDr8TLtTo</a:t>
            </a:r>
            <a:r>
              <a:rPr lang="en-GB" sz="2400" dirty="0">
                <a:latin typeface="+mn-lt"/>
                <a:ea typeface="Calibri"/>
                <a:sym typeface="Calibri"/>
              </a:rPr>
              <a:t> </a:t>
            </a:r>
            <a:endParaRPr lang="en-GB" b="1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56CCBF-9ABC-A374-1009-397C68CA0FB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dirty="0"/>
              <a:t>Lesson 3: Moving through a digital age</a:t>
            </a:r>
          </a:p>
        </p:txBody>
      </p:sp>
      <p:sp>
        <p:nvSpPr>
          <p:cNvPr id="7" name="Google Shape;216;p10">
            <a:extLst>
              <a:ext uri="{FF2B5EF4-FFF2-40B4-BE49-F238E27FC236}">
                <a16:creationId xmlns:a16="http://schemas.microsoft.com/office/drawing/2014/main" id="{1EE23689-1FF7-BE6A-4033-601C2D04D0EA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4263" y="161925"/>
            <a:ext cx="2078037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Activity 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581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sz="4000"/>
              <a:t>The impact of AI: opportunities</a:t>
            </a:r>
            <a:endParaRPr/>
          </a:p>
        </p:txBody>
      </p:sp>
      <p:sp>
        <p:nvSpPr>
          <p:cNvPr id="374" name="Google Shape;374;p23"/>
          <p:cNvSpPr txBox="1">
            <a:spLocks noGrp="1"/>
          </p:cNvSpPr>
          <p:nvPr>
            <p:ph type="body" idx="1"/>
          </p:nvPr>
        </p:nvSpPr>
        <p:spPr>
          <a:xfrm>
            <a:off x="838200" y="1877799"/>
            <a:ext cx="3355428" cy="4478549"/>
          </a:xfrm>
          <a:prstGeom prst="rect">
            <a:avLst/>
          </a:prstGeom>
          <a:solidFill>
            <a:srgbClr val="FFF5C4"/>
          </a:solidFill>
          <a:ln w="28575" cap="flat" cmpd="sng">
            <a:solidFill>
              <a:srgbClr val="FFF5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648000" rIns="180000" bIns="1800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sz="1800" b="1"/>
              <a:t>For individuals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sz="1800"/>
              <a:t>Rapid export to responses to user questions on any topic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sz="1800"/>
              <a:t>Personalised AI assistants, built based on user habits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sz="1800"/>
              <a:t>Use of personalised LLM as an assistant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sz="1800"/>
              <a:t>Provides access to new skills or complements existing skills e.g., poetry, digital art, story writing, drafting formal communications</a:t>
            </a:r>
            <a:endParaRPr/>
          </a:p>
        </p:txBody>
      </p:sp>
      <p:sp>
        <p:nvSpPr>
          <p:cNvPr id="375" name="Google Shape;375;p2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Moving through a digital age</a:t>
            </a:r>
            <a:endParaRPr/>
          </a:p>
        </p:txBody>
      </p:sp>
      <p:sp>
        <p:nvSpPr>
          <p:cNvPr id="376" name="Google Shape;376;p23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4</a:t>
            </a:r>
            <a:endParaRPr/>
          </a:p>
        </p:txBody>
      </p:sp>
      <p:grpSp>
        <p:nvGrpSpPr>
          <p:cNvPr id="377" name="Google Shape;377;p23"/>
          <p:cNvGrpSpPr/>
          <p:nvPr/>
        </p:nvGrpSpPr>
        <p:grpSpPr>
          <a:xfrm>
            <a:off x="3078029" y="1375108"/>
            <a:ext cx="1013323" cy="1013323"/>
            <a:chOff x="2930275" y="1471363"/>
            <a:chExt cx="1013323" cy="1013323"/>
          </a:xfrm>
        </p:grpSpPr>
        <p:sp>
          <p:nvSpPr>
            <p:cNvPr id="378" name="Google Shape;378;p23"/>
            <p:cNvSpPr/>
            <p:nvPr/>
          </p:nvSpPr>
          <p:spPr>
            <a:xfrm>
              <a:off x="2930275" y="1471363"/>
              <a:ext cx="1013323" cy="1013323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FFF5C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9" name="Google Shape;379;p23" descr="A computer screen with a cursor&#10;&#10;Description automatically generated with medium confidence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07005" y="1756003"/>
              <a:ext cx="658496" cy="4440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0" name="Google Shape;380;p23"/>
          <p:cNvSpPr txBox="1"/>
          <p:nvPr/>
        </p:nvSpPr>
        <p:spPr>
          <a:xfrm>
            <a:off x="7853856" y="1877799"/>
            <a:ext cx="3355428" cy="4478549"/>
          </a:xfrm>
          <a:prstGeom prst="rect">
            <a:avLst/>
          </a:prstGeom>
          <a:solidFill>
            <a:srgbClr val="FFF5C4"/>
          </a:solidFill>
          <a:ln w="28575" cap="flat" cmpd="sng">
            <a:solidFill>
              <a:srgbClr val="FFF5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648000" rIns="180000" bIns="1800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500"/>
              <a:buFont typeface="Arial"/>
              <a:buNone/>
            </a:pPr>
            <a:r>
              <a:rPr lang="en-GB" sz="15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For organisations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Improved customer service experience, tailored to the individual needs of the customer.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Optimised marketing and sales as AI can analyse customer behaviour and this can be applied to marketing strategies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Predictive Analytics – AI can forecast trends, demand and risks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Enhanced Security – AI can detect and respond to cybersecurity threats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Controlling automated manufacturing systems, removing risk of human error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Generation of original written content, imagery and code</a:t>
            </a:r>
            <a:endParaRPr/>
          </a:p>
        </p:txBody>
      </p:sp>
      <p:sp>
        <p:nvSpPr>
          <p:cNvPr id="381" name="Google Shape;381;p23"/>
          <p:cNvSpPr txBox="1"/>
          <p:nvPr/>
        </p:nvSpPr>
        <p:spPr>
          <a:xfrm>
            <a:off x="4346028" y="1877799"/>
            <a:ext cx="3355428" cy="4478549"/>
          </a:xfrm>
          <a:prstGeom prst="rect">
            <a:avLst/>
          </a:prstGeom>
          <a:solidFill>
            <a:srgbClr val="FFF5C4"/>
          </a:solidFill>
          <a:ln w="28575" cap="flat" cmpd="sng">
            <a:solidFill>
              <a:srgbClr val="FFF5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648000" rIns="180000" bIns="180000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ct val="100000"/>
              <a:buFont typeface="Arial"/>
              <a:buNone/>
            </a:pPr>
            <a:r>
              <a:rPr lang="en-GB" sz="19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For society</a:t>
            </a:r>
            <a:endParaRPr/>
          </a:p>
          <a:p>
            <a:pPr marL="228600" marR="0" lvl="0" indent="-228631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ct val="100000"/>
              <a:buFont typeface="Arial"/>
              <a:buChar char="•"/>
            </a:pPr>
            <a:r>
              <a:rPr lang="en-GB" sz="1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Potential for improved equality due to wider access personalised knowledge and responses</a:t>
            </a:r>
            <a:endParaRPr/>
          </a:p>
          <a:p>
            <a:pPr marL="228600" marR="0" lvl="0" indent="-228631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ct val="100000"/>
              <a:buFont typeface="Arial"/>
              <a:buChar char="•"/>
            </a:pPr>
            <a:r>
              <a:rPr lang="en-GB" sz="1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Accelerated diagnosis and data processing in health care and the ability to react to multiple users simultaneously</a:t>
            </a:r>
            <a:endParaRPr/>
          </a:p>
          <a:p>
            <a:pPr marL="228600" marR="0" lvl="0" indent="-228631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ct val="100000"/>
              <a:buFont typeface="Arial"/>
              <a:buChar char="•"/>
            </a:pPr>
            <a:r>
              <a:rPr lang="en-GB" sz="1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Removing repetitive and potentially dangerous jobs</a:t>
            </a:r>
            <a:endParaRPr/>
          </a:p>
          <a:p>
            <a:pPr marL="228600" marR="0" lvl="0" indent="-228631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ct val="100000"/>
              <a:buFont typeface="Arial"/>
              <a:buChar char="•"/>
            </a:pPr>
            <a:r>
              <a:rPr lang="en-GB" sz="1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Automation and efficiency – this increased efficiency can lead to higher productivity across various industries</a:t>
            </a:r>
            <a:endParaRPr/>
          </a:p>
        </p:txBody>
      </p:sp>
      <p:grpSp>
        <p:nvGrpSpPr>
          <p:cNvPr id="382" name="Google Shape;382;p23"/>
          <p:cNvGrpSpPr/>
          <p:nvPr/>
        </p:nvGrpSpPr>
        <p:grpSpPr>
          <a:xfrm>
            <a:off x="6562111" y="1380917"/>
            <a:ext cx="1013323" cy="1013323"/>
            <a:chOff x="8249094" y="1471363"/>
            <a:chExt cx="1013323" cy="1013323"/>
          </a:xfrm>
        </p:grpSpPr>
        <p:sp>
          <p:nvSpPr>
            <p:cNvPr id="383" name="Google Shape;383;p23"/>
            <p:cNvSpPr/>
            <p:nvPr/>
          </p:nvSpPr>
          <p:spPr>
            <a:xfrm>
              <a:off x="8249094" y="1471363"/>
              <a:ext cx="1013323" cy="1013323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FFF5C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4" name="Google Shape;384;p23" descr="A computer screen with a cursor&#10;&#10;Description automatically generated with medium confidence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26507" y="1756003"/>
              <a:ext cx="658496" cy="4440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5" name="Google Shape;385;p23"/>
          <p:cNvGrpSpPr/>
          <p:nvPr/>
        </p:nvGrpSpPr>
        <p:grpSpPr>
          <a:xfrm>
            <a:off x="10129313" y="1371138"/>
            <a:ext cx="1013323" cy="1013323"/>
            <a:chOff x="8249094" y="1471363"/>
            <a:chExt cx="1013323" cy="1013323"/>
          </a:xfrm>
        </p:grpSpPr>
        <p:sp>
          <p:nvSpPr>
            <p:cNvPr id="386" name="Google Shape;386;p23"/>
            <p:cNvSpPr/>
            <p:nvPr/>
          </p:nvSpPr>
          <p:spPr>
            <a:xfrm>
              <a:off x="8249094" y="1471363"/>
              <a:ext cx="1013323" cy="1013323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FFF5C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7" name="Google Shape;387;p23" descr="A computer screen with a cursor&#10;&#10;Description automatically generated with medium confidence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26507" y="1756003"/>
              <a:ext cx="658496" cy="44404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sz="4000"/>
              <a:t>The impact of AI: </a:t>
            </a:r>
            <a:r>
              <a:rPr lang="en-GB"/>
              <a:t>t</a:t>
            </a:r>
            <a:r>
              <a:rPr lang="en-GB" sz="4000"/>
              <a:t>hreats</a:t>
            </a:r>
            <a:endParaRPr/>
          </a:p>
        </p:txBody>
      </p:sp>
      <p:sp>
        <p:nvSpPr>
          <p:cNvPr id="393" name="Google Shape;393;p24"/>
          <p:cNvSpPr txBox="1">
            <a:spLocks noGrp="1"/>
          </p:cNvSpPr>
          <p:nvPr>
            <p:ph type="body" idx="1"/>
          </p:nvPr>
        </p:nvSpPr>
        <p:spPr>
          <a:xfrm>
            <a:off x="838200" y="1974055"/>
            <a:ext cx="3355428" cy="4351338"/>
          </a:xfrm>
          <a:prstGeom prst="rect">
            <a:avLst/>
          </a:prstGeom>
          <a:solidFill>
            <a:srgbClr val="FFF5C4"/>
          </a:solidFill>
          <a:ln w="28575" cap="flat" cmpd="sng">
            <a:solidFill>
              <a:srgbClr val="FFF5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648000" rIns="180000" bIns="1800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sz="1900" b="1"/>
              <a:t>For individuals</a:t>
            </a:r>
            <a:endParaRPr/>
          </a:p>
          <a:p>
            <a:pPr marL="228600" lvl="0" indent="-228631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sz="1900"/>
              <a:t>Without consistent digital literacy education globally, the digital divide could increase.</a:t>
            </a:r>
            <a:endParaRPr/>
          </a:p>
          <a:p>
            <a:pPr marL="228600" lvl="0" indent="-228631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sz="1900"/>
              <a:t>AI based hacking systems can target multiple users simultaneously.</a:t>
            </a:r>
            <a:endParaRPr/>
          </a:p>
          <a:p>
            <a:pPr marL="228600" lvl="0" indent="-228631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sz="1900"/>
              <a:t>Authors, artists, creators may have their work ‘scraped’ and used in AI products without their permission.</a:t>
            </a:r>
            <a:endParaRPr/>
          </a:p>
          <a:p>
            <a:pPr marL="228600" lvl="0" indent="-11703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1900"/>
          </a:p>
        </p:txBody>
      </p:sp>
      <p:sp>
        <p:nvSpPr>
          <p:cNvPr id="394" name="Google Shape;394;p2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Moving through a digital age</a:t>
            </a:r>
            <a:endParaRPr/>
          </a:p>
        </p:txBody>
      </p:sp>
      <p:sp>
        <p:nvSpPr>
          <p:cNvPr id="395" name="Google Shape;395;p24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4</a:t>
            </a:r>
            <a:endParaRPr/>
          </a:p>
        </p:txBody>
      </p:sp>
      <p:grpSp>
        <p:nvGrpSpPr>
          <p:cNvPr id="396" name="Google Shape;396;p24"/>
          <p:cNvGrpSpPr/>
          <p:nvPr/>
        </p:nvGrpSpPr>
        <p:grpSpPr>
          <a:xfrm>
            <a:off x="2009252" y="1471363"/>
            <a:ext cx="1013323" cy="1013323"/>
            <a:chOff x="2930275" y="1471363"/>
            <a:chExt cx="1013323" cy="1013323"/>
          </a:xfrm>
        </p:grpSpPr>
        <p:sp>
          <p:nvSpPr>
            <p:cNvPr id="397" name="Google Shape;397;p24"/>
            <p:cNvSpPr/>
            <p:nvPr/>
          </p:nvSpPr>
          <p:spPr>
            <a:xfrm>
              <a:off x="2930275" y="1471363"/>
              <a:ext cx="1013323" cy="1013323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FFF5C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8" name="Google Shape;398;p24" descr="A computer screen with a cursor&#10;&#10;Description automatically generated with medium confidence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07005" y="1756003"/>
              <a:ext cx="658496" cy="4440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9" name="Google Shape;399;p24"/>
          <p:cNvSpPr txBox="1"/>
          <p:nvPr/>
        </p:nvSpPr>
        <p:spPr>
          <a:xfrm>
            <a:off x="7853856" y="1974055"/>
            <a:ext cx="3355428" cy="4351338"/>
          </a:xfrm>
          <a:prstGeom prst="rect">
            <a:avLst/>
          </a:prstGeom>
          <a:solidFill>
            <a:srgbClr val="FFF5C4"/>
          </a:solidFill>
          <a:ln w="28575" cap="flat" cmpd="sng">
            <a:solidFill>
              <a:srgbClr val="FFF5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648000" rIns="180000" bIns="1800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ct val="100000"/>
              <a:buFont typeface="Arial"/>
              <a:buNone/>
            </a:pPr>
            <a:r>
              <a:rPr lang="en-GB" sz="19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For organisations</a:t>
            </a:r>
            <a:endParaRPr/>
          </a:p>
          <a:p>
            <a:pPr marL="228600" marR="0" lvl="0" indent="-22863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ct val="100000"/>
              <a:buFont typeface="Arial"/>
              <a:buChar char="•"/>
            </a:pPr>
            <a:r>
              <a:rPr lang="en-GB" sz="1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Potential loss of jobs, replaced by automated AI based systems.</a:t>
            </a:r>
            <a:endParaRPr/>
          </a:p>
          <a:p>
            <a:pPr marL="228600" marR="0" lvl="0" indent="-22863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ct val="100000"/>
              <a:buFont typeface="Arial"/>
              <a:buChar char="•"/>
            </a:pPr>
            <a:r>
              <a:rPr lang="en-GB" sz="1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LLMs may “scrape” commercial content and share freely without authorisation.</a:t>
            </a:r>
            <a:endParaRPr/>
          </a:p>
          <a:p>
            <a:pPr marL="228600" marR="0" lvl="0" indent="-22863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ct val="100000"/>
              <a:buFont typeface="Arial"/>
              <a:buChar char="•"/>
            </a:pPr>
            <a:r>
              <a:rPr lang="en-GB" sz="1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Job applications and official documents need to have their validity confirmed.</a:t>
            </a:r>
            <a:endParaRPr/>
          </a:p>
        </p:txBody>
      </p:sp>
      <p:sp>
        <p:nvSpPr>
          <p:cNvPr id="400" name="Google Shape;400;p24"/>
          <p:cNvSpPr txBox="1"/>
          <p:nvPr/>
        </p:nvSpPr>
        <p:spPr>
          <a:xfrm>
            <a:off x="4346028" y="1974055"/>
            <a:ext cx="3355428" cy="4351338"/>
          </a:xfrm>
          <a:prstGeom prst="rect">
            <a:avLst/>
          </a:prstGeom>
          <a:solidFill>
            <a:srgbClr val="FFF5C4"/>
          </a:solidFill>
          <a:ln w="28575" cap="flat" cmpd="sng">
            <a:solidFill>
              <a:srgbClr val="FFF5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648000" rIns="180000" bIns="180000" anchor="t" anchorCtr="0">
            <a:norm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900"/>
              <a:buFont typeface="Arial"/>
              <a:buNone/>
            </a:pPr>
            <a:r>
              <a:rPr lang="en-GB" sz="19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For society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900"/>
              <a:buFont typeface="Arial"/>
              <a:buChar char="•"/>
            </a:pPr>
            <a:r>
              <a:rPr lang="en-GB" sz="1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LLMs do not pose a ‘world model’ therefore content produced can be inaccurate and misleading.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900"/>
              <a:buFont typeface="Arial"/>
              <a:buChar char="•"/>
            </a:pPr>
            <a:r>
              <a:rPr lang="en-GB" sz="1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AI bots can be used to impact public perception by creating posts on social media.</a:t>
            </a:r>
            <a:endParaRPr/>
          </a:p>
          <a:p>
            <a:pPr marL="228600" marR="0" lvl="0" indent="-10795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900"/>
              <a:buFont typeface="Arial"/>
              <a:buNone/>
            </a:pPr>
            <a:endParaRPr sz="19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1" name="Google Shape;401;p24"/>
          <p:cNvGrpSpPr/>
          <p:nvPr/>
        </p:nvGrpSpPr>
        <p:grpSpPr>
          <a:xfrm>
            <a:off x="5517080" y="1500922"/>
            <a:ext cx="1013323" cy="1013323"/>
            <a:chOff x="8249094" y="1471363"/>
            <a:chExt cx="1013323" cy="1013323"/>
          </a:xfrm>
        </p:grpSpPr>
        <p:sp>
          <p:nvSpPr>
            <p:cNvPr id="402" name="Google Shape;402;p24"/>
            <p:cNvSpPr/>
            <p:nvPr/>
          </p:nvSpPr>
          <p:spPr>
            <a:xfrm>
              <a:off x="8249094" y="1471363"/>
              <a:ext cx="1013323" cy="1013323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FFF5C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3" name="Google Shape;403;p24" descr="A computer screen with a cursor&#10;&#10;Description automatically generated with medium confidence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26507" y="1756003"/>
              <a:ext cx="658496" cy="4440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4" name="Google Shape;404;p24"/>
          <p:cNvGrpSpPr/>
          <p:nvPr/>
        </p:nvGrpSpPr>
        <p:grpSpPr>
          <a:xfrm>
            <a:off x="9024908" y="1467393"/>
            <a:ext cx="1013323" cy="1013323"/>
            <a:chOff x="8249094" y="1471363"/>
            <a:chExt cx="1013323" cy="1013323"/>
          </a:xfrm>
        </p:grpSpPr>
        <p:sp>
          <p:nvSpPr>
            <p:cNvPr id="405" name="Google Shape;405;p24"/>
            <p:cNvSpPr/>
            <p:nvPr/>
          </p:nvSpPr>
          <p:spPr>
            <a:xfrm>
              <a:off x="8249094" y="1471363"/>
              <a:ext cx="1013323" cy="1013323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FFF5C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6" name="Google Shape;406;p24" descr="A computer screen with a cursor&#10;&#10;Description automatically generated with medium confidence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26507" y="1756003"/>
              <a:ext cx="658496" cy="44404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dirty="0"/>
              <a:t>AI tools activity</a:t>
            </a:r>
            <a:endParaRPr dirty="0"/>
          </a:p>
        </p:txBody>
      </p:sp>
      <p:sp>
        <p:nvSpPr>
          <p:cNvPr id="422" name="Google Shape;422;p26"/>
          <p:cNvSpPr txBox="1">
            <a:spLocks noGrp="1"/>
          </p:cNvSpPr>
          <p:nvPr>
            <p:ph type="body" idx="1"/>
          </p:nvPr>
        </p:nvSpPr>
        <p:spPr>
          <a:xfrm>
            <a:off x="663540" y="1601805"/>
            <a:ext cx="7427495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228600" lvl="0" indent="-22860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GB" sz="2200" dirty="0"/>
              <a:t>Using instructions on the Worksheet, choose one of the industries outlined and create content using generative AI tools.</a:t>
            </a:r>
            <a:endParaRPr dirty="0"/>
          </a:p>
          <a:p>
            <a:pPr marL="685800" lvl="1" indent="-228600" algn="l" rtl="0">
              <a:lnSpc>
                <a:spcPct val="118000"/>
              </a:lnSpc>
              <a:spcBef>
                <a:spcPts val="1300"/>
              </a:spcBef>
              <a:spcAft>
                <a:spcPts val="0"/>
              </a:spcAft>
              <a:buSzPts val="1900"/>
              <a:buFont typeface="Courier New"/>
              <a:buChar char="o"/>
            </a:pPr>
            <a:r>
              <a:rPr lang="en-GB" sz="1900" dirty="0"/>
              <a:t>Content creation:</a:t>
            </a:r>
            <a:endParaRPr dirty="0"/>
          </a:p>
          <a:p>
            <a:pPr marL="1143000" lvl="2" indent="-228600" algn="l" rtl="0">
              <a:lnSpc>
                <a:spcPct val="118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lang="en-GB" sz="1600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www.entrepreneur.com/science-technology/how-can-companies-use-chatgpt-for-content-marketing/450831</a:t>
            </a:r>
            <a:endParaRPr sz="1600" u="sng" dirty="0">
              <a:solidFill>
                <a:schemeClr val="hlink"/>
              </a:solidFill>
            </a:endParaRPr>
          </a:p>
          <a:p>
            <a:pPr marL="685800" lvl="1" indent="-228600" algn="l" rtl="0">
              <a:lnSpc>
                <a:spcPct val="118000"/>
              </a:lnSpc>
              <a:spcBef>
                <a:spcPts val="1300"/>
              </a:spcBef>
              <a:spcAft>
                <a:spcPts val="0"/>
              </a:spcAft>
              <a:buSzPts val="1900"/>
              <a:buFont typeface="Courier New"/>
              <a:buChar char="o"/>
            </a:pPr>
            <a:r>
              <a:rPr lang="en-GB" sz="1900" dirty="0"/>
              <a:t>Programming:</a:t>
            </a:r>
            <a:endParaRPr dirty="0"/>
          </a:p>
          <a:p>
            <a:pPr marL="1143000" lvl="2" indent="-228600" algn="l" rtl="0">
              <a:lnSpc>
                <a:spcPct val="118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lang="en-GB" sz="1600" u="sng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www.makeuseof.com/chatgpt-programming-practical-uses/</a:t>
            </a:r>
            <a:endParaRPr sz="1600" u="sng" dirty="0">
              <a:solidFill>
                <a:schemeClr val="hlink"/>
              </a:solidFill>
            </a:endParaRPr>
          </a:p>
          <a:p>
            <a:pPr marL="685800" lvl="1" indent="-228600" algn="l" rtl="0">
              <a:lnSpc>
                <a:spcPct val="118000"/>
              </a:lnSpc>
              <a:spcBef>
                <a:spcPts val="1300"/>
              </a:spcBef>
              <a:spcAft>
                <a:spcPts val="0"/>
              </a:spcAft>
              <a:buSzPts val="1900"/>
              <a:buFont typeface="Courier New"/>
              <a:buChar char="o"/>
            </a:pPr>
            <a:r>
              <a:rPr lang="en-GB" sz="1900" dirty="0"/>
              <a:t>Customer service automation:</a:t>
            </a:r>
            <a:endParaRPr sz="2200" dirty="0"/>
          </a:p>
          <a:p>
            <a:pPr marL="1143000" lvl="2" indent="-228600" algn="l" rtl="0">
              <a:lnSpc>
                <a:spcPct val="118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lang="en-GB" sz="1600" u="sng" dirty="0">
                <a:solidFill>
                  <a:schemeClr val="hlin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helpwise.io/blog/how-to-use-</a:t>
            </a:r>
            <a:r>
              <a:rPr lang="en-GB" sz="1600" u="sng" dirty="0" err="1">
                <a:solidFill>
                  <a:schemeClr val="hlin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chatgpt</a:t>
            </a:r>
            <a:r>
              <a:rPr lang="en-GB" sz="1600" u="sng" dirty="0">
                <a:solidFill>
                  <a:schemeClr val="hlin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-for-customer-service</a:t>
            </a:r>
            <a:endParaRPr lang="en-GB" sz="1600" u="sng" dirty="0">
              <a:solidFill>
                <a:schemeClr val="hlink"/>
              </a:solidFill>
            </a:endParaRPr>
          </a:p>
        </p:txBody>
      </p:sp>
      <p:sp>
        <p:nvSpPr>
          <p:cNvPr id="423" name="Google Shape;423;p26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solidFill>
            <a:srgbClr val="FFF5C4"/>
          </a:solidFill>
          <a:ln w="19050" cap="sq" cmpd="sng">
            <a:solidFill>
              <a:srgbClr val="534C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80000" tIns="180000" rIns="180000" bIns="180000" rtlCol="0" anchor="t" anchorCtr="0">
            <a:normAutofit/>
          </a:bodyPr>
          <a:lstStyle/>
          <a:p>
            <a:pPr marL="0" indent="0">
              <a:buNone/>
            </a:pPr>
            <a:r>
              <a:rPr lang="en-GB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needed:</a:t>
            </a:r>
            <a:endParaRPr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L3 Activity 4 Worksheet: Research and present</a:t>
            </a:r>
            <a:endParaRPr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4" name="Google Shape;424;p2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5400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Moving through a digital age</a:t>
            </a:r>
            <a:endParaRPr/>
          </a:p>
        </p:txBody>
      </p:sp>
      <p:sp>
        <p:nvSpPr>
          <p:cNvPr id="425" name="Google Shape;425;p26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4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Retrieval questions</a:t>
            </a:r>
            <a:endParaRPr/>
          </a:p>
        </p:txBody>
      </p:sp>
      <p:sp>
        <p:nvSpPr>
          <p:cNvPr id="431" name="Google Shape;431;p2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/>
              <a:t>State at least two types of sensor used by the IoT.</a:t>
            </a:r>
            <a:endParaRPr/>
          </a:p>
        </p:txBody>
      </p:sp>
      <p:sp>
        <p:nvSpPr>
          <p:cNvPr id="432" name="Google Shape;432;p2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433" name="Google Shape;433;p2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Moving through a digital age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Retrieval questions</a:t>
            </a:r>
            <a:endParaRPr/>
          </a:p>
        </p:txBody>
      </p:sp>
      <p:sp>
        <p:nvSpPr>
          <p:cNvPr id="439" name="Google Shape;439;p2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/>
              <a:t>State at least two types of sensor used by the IoT.</a:t>
            </a:r>
            <a:endParaRPr/>
          </a:p>
        </p:txBody>
      </p:sp>
      <p:sp>
        <p:nvSpPr>
          <p:cNvPr id="440" name="Google Shape;440;p28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1900">
                <a:solidFill>
                  <a:srgbClr val="262626"/>
                </a:solidFill>
              </a:rPr>
              <a:t>Any two from:</a:t>
            </a:r>
            <a:endParaRPr/>
          </a:p>
          <a:p>
            <a:pPr marL="228600" lvl="0" indent="-228600" algn="l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 sz="1900">
                <a:solidFill>
                  <a:srgbClr val="262626"/>
                </a:solidFill>
              </a:rPr>
              <a:t>Microphones</a:t>
            </a:r>
            <a:endParaRPr/>
          </a:p>
          <a:p>
            <a:pPr marL="228600" lvl="0" indent="-228600" algn="l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 sz="1900">
                <a:solidFill>
                  <a:srgbClr val="262626"/>
                </a:solidFill>
              </a:rPr>
              <a:t>Cameras</a:t>
            </a:r>
            <a:endParaRPr/>
          </a:p>
          <a:p>
            <a:pPr marL="228600" lvl="0" indent="-228600" algn="l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 sz="1900">
                <a:solidFill>
                  <a:srgbClr val="262626"/>
                </a:solidFill>
              </a:rPr>
              <a:t>Biomedical sensors</a:t>
            </a:r>
            <a:endParaRPr/>
          </a:p>
          <a:p>
            <a:pPr marL="228600" lvl="0" indent="-228600" algn="l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 sz="1900">
                <a:solidFill>
                  <a:srgbClr val="262626"/>
                </a:solidFill>
              </a:rPr>
              <a:t>Global Positioning Systems (GPS)</a:t>
            </a:r>
            <a:endParaRPr/>
          </a:p>
          <a:p>
            <a:pPr marL="228600" lvl="0" indent="-228600" algn="l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 sz="1900">
                <a:solidFill>
                  <a:srgbClr val="262626"/>
                </a:solidFill>
              </a:rPr>
              <a:t>Accelerometers</a:t>
            </a:r>
            <a:endParaRPr/>
          </a:p>
          <a:p>
            <a:pPr marL="228600" lvl="0" indent="-228600" algn="l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 sz="1900">
                <a:solidFill>
                  <a:srgbClr val="262626"/>
                </a:solidFill>
              </a:rPr>
              <a:t>Environmental and chemical sensors</a:t>
            </a:r>
            <a:endParaRPr/>
          </a:p>
          <a:p>
            <a:pPr marL="0" lvl="0" indent="0" algn="l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GB" sz="1900" i="1">
                <a:solidFill>
                  <a:srgbClr val="262626"/>
                </a:solidFill>
              </a:rPr>
              <a:t>or a similar sensor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441" name="Google Shape;441;p28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Answers</a:t>
            </a:r>
            <a:endParaRPr/>
          </a:p>
        </p:txBody>
      </p:sp>
      <p:sp>
        <p:nvSpPr>
          <p:cNvPr id="442" name="Google Shape;442;p28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Moving through a digital age</a:t>
            </a:r>
            <a:endParaRPr/>
          </a:p>
        </p:txBody>
      </p:sp>
      <p:sp>
        <p:nvSpPr>
          <p:cNvPr id="443" name="Google Shape;443;p28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Retrieval questions</a:t>
            </a:r>
            <a:endParaRPr/>
          </a:p>
        </p:txBody>
      </p:sp>
      <p:sp>
        <p:nvSpPr>
          <p:cNvPr id="449" name="Google Shape;449;p29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 startAt="2"/>
            </a:pPr>
            <a:r>
              <a:rPr lang="en-GB"/>
              <a:t>Select the true statement about AR and VR.</a:t>
            </a:r>
            <a:br>
              <a:rPr lang="en-GB"/>
            </a:br>
            <a:br>
              <a:rPr lang="en-GB"/>
            </a:br>
            <a:r>
              <a:rPr lang="en-GB"/>
              <a:t>A.	AR fully replaces our field of view.</a:t>
            </a:r>
            <a:br>
              <a:rPr lang="en-GB"/>
            </a:br>
            <a:r>
              <a:rPr lang="en-GB"/>
              <a:t>B.	AR cannot be used with a smartphone 	or tablet.</a:t>
            </a:r>
            <a:br>
              <a:rPr lang="en-GB"/>
            </a:br>
            <a:r>
              <a:rPr lang="en-GB"/>
              <a:t>C. VR fully replaces our field of view, </a:t>
            </a:r>
            <a:br>
              <a:rPr lang="en-GB"/>
            </a:br>
            <a:r>
              <a:rPr lang="en-GB"/>
              <a:t>	AR does not</a:t>
            </a:r>
            <a:br>
              <a:rPr lang="en-GB"/>
            </a:br>
            <a:r>
              <a:rPr lang="en-GB"/>
              <a:t>D.	VR can be projected onto real surfaces</a:t>
            </a:r>
            <a:br>
              <a:rPr lang="en-GB"/>
            </a:br>
            <a:r>
              <a:rPr lang="en-GB"/>
              <a:t>	around us</a:t>
            </a:r>
            <a:endParaRPr/>
          </a:p>
        </p:txBody>
      </p:sp>
      <p:sp>
        <p:nvSpPr>
          <p:cNvPr id="450" name="Google Shape;450;p29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Moving through a digital age</a:t>
            </a:r>
            <a:endParaRPr/>
          </a:p>
        </p:txBody>
      </p:sp>
      <p:sp>
        <p:nvSpPr>
          <p:cNvPr id="451" name="Google Shape;451;p29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Retrieval questions</a:t>
            </a:r>
            <a:endParaRPr/>
          </a:p>
        </p:txBody>
      </p:sp>
      <p:sp>
        <p:nvSpPr>
          <p:cNvPr id="457" name="Google Shape;457;p3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 startAt="2"/>
            </a:pPr>
            <a:r>
              <a:rPr lang="en-GB"/>
              <a:t>Select the true statement about AR and VR.</a:t>
            </a:r>
            <a:br>
              <a:rPr lang="en-GB"/>
            </a:br>
            <a:br>
              <a:rPr lang="en-GB"/>
            </a:br>
            <a:r>
              <a:rPr lang="en-GB"/>
              <a:t>A.	AR fully replaces our field of view.</a:t>
            </a:r>
            <a:br>
              <a:rPr lang="en-GB"/>
            </a:br>
            <a:r>
              <a:rPr lang="en-GB"/>
              <a:t>B.	AR cannot be used with a smartphone 	or tablet.</a:t>
            </a:r>
            <a:br>
              <a:rPr lang="en-GB"/>
            </a:br>
            <a:r>
              <a:rPr lang="en-GB"/>
              <a:t>C. VR fully replaces our field of view, </a:t>
            </a:r>
            <a:br>
              <a:rPr lang="en-GB"/>
            </a:br>
            <a:r>
              <a:rPr lang="en-GB"/>
              <a:t>	AR does not.</a:t>
            </a:r>
            <a:br>
              <a:rPr lang="en-GB"/>
            </a:br>
            <a:r>
              <a:rPr lang="en-GB"/>
              <a:t>D.	VR can be projected onto real surfaces</a:t>
            </a:r>
            <a:br>
              <a:rPr lang="en-GB"/>
            </a:br>
            <a:r>
              <a:rPr lang="en-GB"/>
              <a:t>	around us.</a:t>
            </a:r>
            <a:endParaRPr/>
          </a:p>
        </p:txBody>
      </p:sp>
      <p:sp>
        <p:nvSpPr>
          <p:cNvPr id="458" name="Google Shape;458;p30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1900">
                <a:solidFill>
                  <a:srgbClr val="262626"/>
                </a:solidFill>
              </a:rPr>
              <a:t>C.</a:t>
            </a:r>
            <a:r>
              <a:rPr lang="en-GB" sz="1800"/>
              <a:t> VR fully replaces our field of view, AR does not.</a:t>
            </a:r>
            <a:endParaRPr sz="1900"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459" name="Google Shape;459;p30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Answers</a:t>
            </a:r>
            <a:endParaRPr/>
          </a:p>
        </p:txBody>
      </p:sp>
      <p:sp>
        <p:nvSpPr>
          <p:cNvPr id="460" name="Google Shape;460;p30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Moving through a digital age</a:t>
            </a:r>
            <a:endParaRPr/>
          </a:p>
        </p:txBody>
      </p:sp>
      <p:sp>
        <p:nvSpPr>
          <p:cNvPr id="461" name="Google Shape;461;p30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In this lesson, we have:</a:t>
            </a:r>
            <a:endParaRPr/>
          </a:p>
        </p:txBody>
      </p:sp>
      <p:sp>
        <p:nvSpPr>
          <p:cNvPr id="467" name="Google Shape;46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Understood what is meant by the ‘Internet of Things’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Understood what AR and VR is, and be able to explain the differences between them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Described the impacts of AR and VR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Understood what AI is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Described the impacts of AI</a:t>
            </a:r>
            <a:endParaRPr dirty="0"/>
          </a:p>
        </p:txBody>
      </p:sp>
      <p:sp>
        <p:nvSpPr>
          <p:cNvPr id="468" name="Google Shape;468;p31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Plenary</a:t>
            </a:r>
            <a:endParaRPr dirty="0"/>
          </a:p>
        </p:txBody>
      </p:sp>
      <p:sp>
        <p:nvSpPr>
          <p:cNvPr id="469" name="Google Shape;469;p31"/>
          <p:cNvSpPr txBox="1">
            <a:spLocks noGrp="1"/>
          </p:cNvSpPr>
          <p:nvPr>
            <p:ph type="body" idx="4"/>
          </p:nvPr>
        </p:nvSpPr>
        <p:spPr>
          <a:xfrm>
            <a:off x="838199" y="6356349"/>
            <a:ext cx="4792579" cy="410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Moving through a digital age</a:t>
            </a:r>
            <a:endParaRPr/>
          </a:p>
        </p:txBody>
      </p:sp>
      <p:sp>
        <p:nvSpPr>
          <p:cNvPr id="470" name="Google Shape;470;p31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sz="18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Skills: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Research skills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Summarising information skills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Presentation skills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b="1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GB" b="1"/>
              <a:t>General competencies: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GB"/>
              <a:t>English: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E2 Present information and ideas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E4 Summarise information/ideas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E5 Synthesise information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GB"/>
              <a:t>Digital: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D3 Communicate and collaborate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46" name="Google Shape;14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Where can we find access to the</a:t>
            </a:r>
            <a:br>
              <a:rPr lang="en-GB"/>
            </a:br>
            <a:r>
              <a:rPr lang="en-GB"/>
              <a:t>internet in our homes?</a:t>
            </a:r>
            <a:endParaRPr/>
          </a:p>
        </p:txBody>
      </p:sp>
      <p:sp>
        <p:nvSpPr>
          <p:cNvPr id="147" name="Google Shape;147;p3"/>
          <p:cNvSpPr txBox="1">
            <a:spLocks noGrp="1"/>
          </p:cNvSpPr>
          <p:nvPr>
            <p:ph type="body" idx="3"/>
          </p:nvPr>
        </p:nvSpPr>
        <p:spPr>
          <a:xfrm>
            <a:off x="838200" y="6288607"/>
            <a:ext cx="5400000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Moving through a digital age</a:t>
            </a:r>
            <a:endParaRPr/>
          </a:p>
        </p:txBody>
      </p:sp>
      <p:pic>
        <p:nvPicPr>
          <p:cNvPr id="3" name="Picture 2" descr="A computer and car icons&#10;&#10;Description automatically generated with medium confidence">
            <a:extLst>
              <a:ext uri="{FF2B5EF4-FFF2-40B4-BE49-F238E27FC236}">
                <a16:creationId xmlns:a16="http://schemas.microsoft.com/office/drawing/2014/main" id="{3CF260C7-5B2A-98BD-328B-357095F25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243" y="1690688"/>
            <a:ext cx="8193514" cy="40972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4" descr="A person standing in a kitche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046" y="1772119"/>
            <a:ext cx="6505902" cy="360191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56" name="Google Shape;15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The Internet of Things (IoT)</a:t>
            </a:r>
            <a:endParaRPr/>
          </a:p>
        </p:txBody>
      </p:sp>
      <p:sp>
        <p:nvSpPr>
          <p:cNvPr id="157" name="Google Shape;157;p4"/>
          <p:cNvSpPr txBox="1">
            <a:spLocks noGrp="1"/>
          </p:cNvSpPr>
          <p:nvPr>
            <p:ph type="body" idx="3"/>
          </p:nvPr>
        </p:nvSpPr>
        <p:spPr>
          <a:xfrm>
            <a:off x="838200" y="6288607"/>
            <a:ext cx="5400000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Moving through a digital age</a:t>
            </a:r>
            <a:endParaRPr/>
          </a:p>
        </p:txBody>
      </p:sp>
      <p:sp>
        <p:nvSpPr>
          <p:cNvPr id="158" name="Google Shape;158;p4"/>
          <p:cNvSpPr txBox="1">
            <a:spLocks noGrp="1"/>
          </p:cNvSpPr>
          <p:nvPr>
            <p:ph type="body" idx="4"/>
          </p:nvPr>
        </p:nvSpPr>
        <p:spPr>
          <a:xfrm>
            <a:off x="838200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/>
              <a:t>Access to the internet can be found through a range of devices such as smart speakers, fitness trackers, televisions, smart security systems, etc…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The Internet of Things (IoT)</a:t>
            </a: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GB" sz="1900" dirty="0"/>
              <a:t>The </a:t>
            </a:r>
            <a:r>
              <a:rPr lang="en-GB" sz="1900" b="1" dirty="0"/>
              <a:t>Internet of Things </a:t>
            </a:r>
            <a:r>
              <a:rPr lang="en-GB" sz="1900" dirty="0"/>
              <a:t>is a term that describes any </a:t>
            </a:r>
            <a:br>
              <a:rPr lang="en-GB" sz="1900" dirty="0"/>
            </a:br>
            <a:r>
              <a:rPr lang="en-GB" sz="1900" dirty="0"/>
              <a:t>internet-connected device that has the ability to collect and process data from people and then take actions based on </a:t>
            </a:r>
            <a:br>
              <a:rPr lang="en-GB" sz="1900" dirty="0"/>
            </a:br>
            <a:r>
              <a:rPr lang="en-GB" sz="1900" dirty="0"/>
              <a:t>this information.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r>
              <a:rPr lang="en-GB" sz="1900" dirty="0"/>
              <a:t>Data is collected via sensors and shared online to allow processing. Here are some examples of devices or sensors:</a:t>
            </a:r>
            <a:endParaRPr dirty="0"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solidFill>
            <a:srgbClr val="FFF5C4"/>
          </a:solidFill>
          <a:ln w="19050" cap="sq">
            <a:solidFill>
              <a:srgbClr val="534C29"/>
            </a:solidFill>
          </a:ln>
        </p:spPr>
        <p:txBody>
          <a:bodyPr vert="horz" lIns="180000" tIns="180000" rIns="180000" bIns="180000" rtlCol="0">
            <a:normAutofit/>
          </a:bodyPr>
          <a:lstStyle/>
          <a:p>
            <a:pPr marL="0" indent="0">
              <a:buNone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Watch this video by Eye on Tech explaining the IoT:</a:t>
            </a:r>
          </a:p>
          <a:p>
            <a:pPr marL="0" indent="0">
              <a:buNone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https://youtu.be/6YaXKxXSli0</a:t>
            </a:r>
            <a:endParaRPr lang="en-GB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7" name="Google Shape;167;p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Moving through a digital age</a:t>
            </a:r>
            <a:endParaRPr/>
          </a:p>
        </p:txBody>
      </p:sp>
      <p:sp>
        <p:nvSpPr>
          <p:cNvPr id="168" name="Google Shape;168;p5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70" name="Google Shape;170;p5"/>
          <p:cNvSpPr txBox="1"/>
          <p:nvPr/>
        </p:nvSpPr>
        <p:spPr>
          <a:xfrm>
            <a:off x="838199" y="4428632"/>
            <a:ext cx="6151179" cy="112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900"/>
              <a:buFont typeface="Arial"/>
              <a:buChar char="•"/>
            </a:pPr>
            <a:r>
              <a:rPr lang="en-GB" sz="1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Microphones</a:t>
            </a:r>
            <a:endParaRPr/>
          </a:p>
          <a:p>
            <a:pPr marL="228600" marR="0" lvl="0" indent="-228600" algn="l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900"/>
              <a:buFont typeface="Arial"/>
              <a:buChar char="•"/>
            </a:pPr>
            <a:r>
              <a:rPr lang="en-GB" sz="1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Cameras</a:t>
            </a:r>
            <a:endParaRPr/>
          </a:p>
          <a:p>
            <a:pPr marL="228600" marR="0" lvl="0" indent="-228600" algn="l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900"/>
              <a:buFont typeface="Arial"/>
              <a:buChar char="•"/>
            </a:pPr>
            <a:r>
              <a:rPr lang="en-GB" sz="1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Biomedical sensors</a:t>
            </a:r>
            <a:endParaRPr/>
          </a:p>
        </p:txBody>
      </p:sp>
      <p:sp>
        <p:nvSpPr>
          <p:cNvPr id="171" name="Google Shape;171;p5"/>
          <p:cNvSpPr txBox="1"/>
          <p:nvPr/>
        </p:nvSpPr>
        <p:spPr>
          <a:xfrm>
            <a:off x="3559992" y="4428632"/>
            <a:ext cx="6096000" cy="112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900"/>
              <a:buFont typeface="Arial"/>
              <a:buChar char="•"/>
            </a:pPr>
            <a:r>
              <a:rPr lang="en-GB" sz="1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Global Positioning Systems (GPS)</a:t>
            </a:r>
            <a:endParaRPr/>
          </a:p>
          <a:p>
            <a:pPr marL="228600" marR="0" lvl="0" indent="-228600" algn="l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900"/>
              <a:buFont typeface="Arial"/>
              <a:buChar char="•"/>
            </a:pPr>
            <a:r>
              <a:rPr lang="en-GB" sz="1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Accelerometers</a:t>
            </a:r>
            <a:endParaRPr/>
          </a:p>
          <a:p>
            <a:pPr marL="228600" marR="0" lvl="0" indent="-228600" algn="l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900"/>
              <a:buFont typeface="Arial"/>
              <a:buChar char="•"/>
            </a:pPr>
            <a:r>
              <a:rPr lang="en-GB" sz="1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Environmental and chemical sensors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6" descr="A white speaker on a tab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081" y="1825626"/>
            <a:ext cx="4364717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The Internet of Things (IoT)</a:t>
            </a:r>
            <a:endParaRPr/>
          </a:p>
        </p:txBody>
      </p:sp>
      <p:sp>
        <p:nvSpPr>
          <p:cNvPr id="179" name="Google Shape;179;p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/>
              <a:t>Data from internet-connected devices is </a:t>
            </a:r>
            <a:br>
              <a:rPr lang="en-GB"/>
            </a:br>
            <a:r>
              <a:rPr lang="en-GB"/>
              <a:t>processed and analysed online and then </a:t>
            </a:r>
            <a:br>
              <a:rPr lang="en-GB"/>
            </a:br>
            <a:r>
              <a:rPr lang="en-GB"/>
              <a:t>action is taken based on the results.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GB"/>
              <a:t>Example actions could be: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asking a smart speaker to have a </a:t>
            </a:r>
            <a:br>
              <a:rPr lang="en-GB"/>
            </a:br>
            <a:r>
              <a:rPr lang="en-GB"/>
              <a:t>pizza delivered;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receiving a warning from a fitness tracker </a:t>
            </a:r>
            <a:br>
              <a:rPr lang="en-GB"/>
            </a:br>
            <a:r>
              <a:rPr lang="en-GB"/>
              <a:t>that your heart rate is unusually high;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/>
              <a:t>an alarm sounding at a workplace due to unusual changes in the movement of employees.</a:t>
            </a:r>
            <a:endParaRPr/>
          </a:p>
        </p:txBody>
      </p:sp>
      <p:sp>
        <p:nvSpPr>
          <p:cNvPr id="180" name="Google Shape;180;p6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81" name="Google Shape;181;p6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Moving through a digital age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IoT examples</a:t>
            </a:r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427495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228600" lvl="0" indent="-22860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GB" sz="2200" dirty="0"/>
              <a:t>Here are three examples of how internet-enabled devices are being used </a:t>
            </a:r>
            <a:endParaRPr dirty="0"/>
          </a:p>
          <a:p>
            <a:pPr marL="685800" lvl="1" indent="-228600" algn="l" rtl="0">
              <a:lnSpc>
                <a:spcPct val="118000"/>
              </a:lnSpc>
              <a:spcBef>
                <a:spcPts val="1300"/>
              </a:spcBef>
              <a:spcAft>
                <a:spcPts val="0"/>
              </a:spcAft>
              <a:buSzPts val="2000"/>
              <a:buChar char="•"/>
            </a:pPr>
            <a:r>
              <a:rPr lang="en-GB" dirty="0"/>
              <a:t>Vehicle manufacture:</a:t>
            </a:r>
            <a:r>
              <a:rPr lang="en-GB" sz="1400" dirty="0"/>
              <a:t> </a:t>
            </a:r>
            <a:r>
              <a:rPr lang="en-GB" sz="1600" u="sng" dirty="0">
                <a:solidFill>
                  <a:schemeClr val="hlink"/>
                </a:solidFill>
                <a:hlinkClick r:id="rId3"/>
              </a:rPr>
              <a:t>www.vodafone.com/business/news-and-insights/case-studies/5g-enabled-ev-manufacturing-ford-and-vodafone-create-the-car-factory-of-the-future</a:t>
            </a:r>
            <a:endParaRPr sz="1600" dirty="0"/>
          </a:p>
          <a:p>
            <a:pPr marL="685800" lvl="1" indent="-228600" algn="l" rtl="0">
              <a:lnSpc>
                <a:spcPct val="118000"/>
              </a:lnSpc>
              <a:spcBef>
                <a:spcPts val="1300"/>
              </a:spcBef>
              <a:spcAft>
                <a:spcPts val="0"/>
              </a:spcAft>
              <a:buSzPts val="2000"/>
              <a:buChar char="•"/>
            </a:pPr>
            <a:r>
              <a:rPr lang="en-GB" dirty="0"/>
              <a:t>IoT Workplace: </a:t>
            </a:r>
            <a:r>
              <a:rPr lang="en-GB" sz="1600" u="sng" dirty="0">
                <a:solidFill>
                  <a:schemeClr val="hlink"/>
                </a:solidFill>
                <a:hlinkClick r:id="rId4"/>
              </a:rPr>
              <a:t>iotbusinessnews.com/2022/09/22/09847-how-to-create-a-healthy-workspace-using-iot/</a:t>
            </a:r>
            <a:r>
              <a:rPr lang="en-GB" sz="1600" dirty="0"/>
              <a:t> </a:t>
            </a:r>
            <a:endParaRPr dirty="0"/>
          </a:p>
          <a:p>
            <a:pPr marL="685800" lvl="1" indent="-228600" algn="l" rtl="0">
              <a:lnSpc>
                <a:spcPct val="118000"/>
              </a:lnSpc>
              <a:spcBef>
                <a:spcPts val="1300"/>
              </a:spcBef>
              <a:spcAft>
                <a:spcPts val="0"/>
              </a:spcAft>
              <a:buSzPts val="2000"/>
              <a:buChar char="•"/>
            </a:pPr>
            <a:r>
              <a:rPr lang="en-GB" dirty="0"/>
              <a:t>Wireless security</a:t>
            </a:r>
            <a:r>
              <a:rPr lang="en-GB" sz="1800" dirty="0"/>
              <a:t>: </a:t>
            </a:r>
            <a:r>
              <a:rPr lang="en-GB" sz="1600" u="sng" dirty="0">
                <a:solidFill>
                  <a:schemeClr val="hlink"/>
                </a:solidFill>
                <a:hlinkClick r:id="rId5"/>
              </a:rPr>
              <a:t>en-uk.ring.com/pages/security-cameras/</a:t>
            </a:r>
            <a:endParaRPr sz="1600" dirty="0"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solidFill>
            <a:srgbClr val="FFF5C4"/>
          </a:solidFill>
          <a:ln w="19050" cap="sq" cmpd="sng">
            <a:solidFill>
              <a:srgbClr val="534C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80000" tIns="180000" rIns="180000" bIns="180000" rtlCol="0" anchor="t" anchorCtr="0">
            <a:normAutofit/>
          </a:bodyPr>
          <a:lstStyle/>
          <a:p>
            <a:pPr marL="0" indent="0">
              <a:buNone/>
            </a:pPr>
            <a:r>
              <a:rPr lang="en-GB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needed:</a:t>
            </a:r>
            <a:endParaRPr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L3 Activity 2 Worksheet: Research and present</a:t>
            </a:r>
            <a:endParaRPr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5400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3: Moving through a digital age</a:t>
            </a:r>
            <a:endParaRPr/>
          </a:p>
        </p:txBody>
      </p:sp>
      <p:sp>
        <p:nvSpPr>
          <p:cNvPr id="190" name="Google Shape;190;p7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8" descr="A person wearing a virtual reality headset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6452" y="1690688"/>
            <a:ext cx="7295045" cy="447413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8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198" name="Google Shape;19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dirty="0"/>
              <a:t>Augmented reality (AR) and </a:t>
            </a:r>
            <a:br>
              <a:rPr lang="en-GB" dirty="0"/>
            </a:br>
            <a:r>
              <a:rPr lang="en-GB" dirty="0"/>
              <a:t>virtual reality (VR)</a:t>
            </a:r>
            <a:endParaRPr dirty="0"/>
          </a:p>
        </p:txBody>
      </p:sp>
      <p:sp>
        <p:nvSpPr>
          <p:cNvPr id="199" name="Google Shape;199;p8"/>
          <p:cNvSpPr txBox="1">
            <a:spLocks noGrp="1"/>
          </p:cNvSpPr>
          <p:nvPr>
            <p:ph type="body" idx="3"/>
          </p:nvPr>
        </p:nvSpPr>
        <p:spPr>
          <a:xfrm>
            <a:off x="838200" y="6288607"/>
            <a:ext cx="5400000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Lesson 3: Moving through a digital age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6C43-71E0-6363-0B3F-DFF30C1A6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difference between AR and VR?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84B29-35C8-4082-6C4A-065C9902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019" y="1690688"/>
            <a:ext cx="9937958" cy="448627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dirty="0"/>
              <a:t>Watch these videos to help explain:</a:t>
            </a:r>
          </a:p>
          <a:p>
            <a:pPr marL="114300" indent="0">
              <a:buNone/>
            </a:pPr>
            <a:endParaRPr lang="en-GB" dirty="0"/>
          </a:p>
          <a:p>
            <a:r>
              <a:rPr lang="en-GB" dirty="0"/>
              <a:t>Eye on Tech: </a:t>
            </a:r>
            <a:r>
              <a:rPr lang="en-GB" dirty="0">
                <a:hlinkClick r:id="rId3"/>
              </a:rPr>
              <a:t>https://youtu.be/esUhTF9fk-w</a:t>
            </a:r>
            <a:endParaRPr lang="en-GB" dirty="0"/>
          </a:p>
          <a:p>
            <a:pPr marL="114300" indent="0">
              <a:buNone/>
            </a:pPr>
            <a:endParaRPr lang="en-GB" dirty="0"/>
          </a:p>
          <a:p>
            <a:r>
              <a:rPr lang="en-GB" sz="2400" b="0" i="0" u="none" strike="noStrike" dirty="0">
                <a:solidFill>
                  <a:schemeClr val="tx1"/>
                </a:solidFill>
              </a:rPr>
              <a:t>ColdFusion (series): </a:t>
            </a:r>
            <a:r>
              <a:rPr lang="en-GB" dirty="0">
                <a:solidFill>
                  <a:schemeClr val="tx1"/>
                </a:solidFill>
                <a:hlinkClick r:id="rId4"/>
              </a:rPr>
              <a:t>https://www.youtube.com/watch?v=f9MwaH6oGEY</a:t>
            </a:r>
            <a:r>
              <a:rPr lang="en-GB" dirty="0">
                <a:solidFill>
                  <a:schemeClr val="tx1"/>
                </a:solidFill>
              </a:rPr>
              <a:t> </a:t>
            </a:r>
            <a:endParaRPr lang="en-GB" sz="2400" b="0" i="0" u="none" strike="noStrike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GB" dirty="0"/>
          </a:p>
        </p:txBody>
      </p:sp>
      <p:pic>
        <p:nvPicPr>
          <p:cNvPr id="9" name="Picture Placeholder 8" descr="Video camera outline">
            <a:extLst>
              <a:ext uri="{FF2B5EF4-FFF2-40B4-BE49-F238E27FC236}">
                <a16:creationId xmlns:a16="http://schemas.microsoft.com/office/drawing/2014/main" id="{08186E66-BFD0-31F9-14F3-2343F6D6CD8E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22918" y="1343846"/>
            <a:ext cx="2253239" cy="224633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23B4FF-7E51-8C80-D66E-4E6E4C74A56A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n-GB" dirty="0"/>
              <a:t>Lesson 3: Moving through a digital age</a:t>
            </a:r>
          </a:p>
        </p:txBody>
      </p:sp>
      <p:sp>
        <p:nvSpPr>
          <p:cNvPr id="7" name="Google Shape;205;p9">
            <a:extLst>
              <a:ext uri="{FF2B5EF4-FFF2-40B4-BE49-F238E27FC236}">
                <a16:creationId xmlns:a16="http://schemas.microsoft.com/office/drawing/2014/main" id="{AADF981E-7FD2-F8AA-E5D7-F55F7D614CE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974263" y="161925"/>
            <a:ext cx="2078037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Activity 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567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ca46bf19ef785bbbc8660e038fa42b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5715f077389cd6616b2945872cd585d5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6EFFEB-B31C-4A23-91A9-D46F9D2B5CA1}"/>
</file>

<file path=customXml/itemProps2.xml><?xml version="1.0" encoding="utf-8"?>
<ds:datastoreItem xmlns:ds="http://schemas.openxmlformats.org/officeDocument/2006/customXml" ds:itemID="{2175397F-9197-4BA6-8958-BBF30C585880}"/>
</file>

<file path=customXml/itemProps3.xml><?xml version="1.0" encoding="utf-8"?>
<ds:datastoreItem xmlns:ds="http://schemas.openxmlformats.org/officeDocument/2006/customXml" ds:itemID="{0D3ABD6F-C199-4002-8850-1957BF55E85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2698</Words>
  <Application>Microsoft Office PowerPoint</Application>
  <PresentationFormat>Widescreen</PresentationFormat>
  <Paragraphs>330</Paragraphs>
  <Slides>29</Slides>
  <Notes>29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Symbol</vt:lpstr>
      <vt:lpstr>YouTube Sans</vt:lpstr>
      <vt:lpstr>Calibri</vt:lpstr>
      <vt:lpstr>Arial Narrow</vt:lpstr>
      <vt:lpstr>Arial</vt:lpstr>
      <vt:lpstr>Open Sans</vt:lpstr>
      <vt:lpstr>Segoe UI</vt:lpstr>
      <vt:lpstr>Aptos</vt:lpstr>
      <vt:lpstr>Courier New</vt:lpstr>
      <vt:lpstr>Office Theme</vt:lpstr>
      <vt:lpstr>Digital</vt:lpstr>
      <vt:lpstr>In this lesson, we will:</vt:lpstr>
      <vt:lpstr>Where can we find access to the internet in our homes?</vt:lpstr>
      <vt:lpstr>The Internet of Things (IoT)</vt:lpstr>
      <vt:lpstr>The Internet of Things (IoT)</vt:lpstr>
      <vt:lpstr>The Internet of Things (IoT)</vt:lpstr>
      <vt:lpstr>IoT examples</vt:lpstr>
      <vt:lpstr>Augmented reality (AR) and  virtual reality (VR)</vt:lpstr>
      <vt:lpstr>What is the difference between AR and VR?</vt:lpstr>
      <vt:lpstr>Augmented reality (AR)</vt:lpstr>
      <vt:lpstr>Augmented reality (AR)</vt:lpstr>
      <vt:lpstr>Virtual reality (VR)</vt:lpstr>
      <vt:lpstr>Virtual reality (VR)</vt:lpstr>
      <vt:lpstr>Mixed reality</vt:lpstr>
      <vt:lpstr>The impact of AR and VR: opportunities</vt:lpstr>
      <vt:lpstr>The impact of AR and VR: threats</vt:lpstr>
      <vt:lpstr>AR and VR discussion</vt:lpstr>
      <vt:lpstr>Artificial intelligence</vt:lpstr>
      <vt:lpstr>What is artificial intelligence?</vt:lpstr>
      <vt:lpstr>Machine learning and deep learning</vt:lpstr>
      <vt:lpstr>What are LLMs?</vt:lpstr>
      <vt:lpstr>The impact of AI: opportunities</vt:lpstr>
      <vt:lpstr>The impact of AI: threats</vt:lpstr>
      <vt:lpstr>AI tools activity</vt:lpstr>
      <vt:lpstr>Retrieval questions</vt:lpstr>
      <vt:lpstr>Retrieval questions</vt:lpstr>
      <vt:lpstr>Retrieval questions</vt:lpstr>
      <vt:lpstr>Retrieval questions</vt:lpstr>
      <vt:lpstr>In this lesson, we have: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2023-12-06T14:20:23Z</dcterms:created>
  <dcterms:modified xsi:type="dcterms:W3CDTF">2024-02-15T15:42:39Z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