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15"/>
  </p:notesMasterIdLst>
  <p:handoutMasterIdLst>
    <p:handoutMasterId r:id="rId16"/>
  </p:handoutMasterIdLst>
  <p:sldIdLst>
    <p:sldId id="274" r:id="rId2"/>
    <p:sldId id="258" r:id="rId3"/>
    <p:sldId id="259" r:id="rId4"/>
    <p:sldId id="270" r:id="rId5"/>
    <p:sldId id="260" r:id="rId6"/>
    <p:sldId id="303" r:id="rId7"/>
    <p:sldId id="304" r:id="rId8"/>
    <p:sldId id="298" r:id="rId9"/>
    <p:sldId id="299" r:id="rId10"/>
    <p:sldId id="300" r:id="rId11"/>
    <p:sldId id="301" r:id="rId12"/>
    <p:sldId id="271" r:id="rId13"/>
    <p:sldId id="302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00000000-0000-0000-0000-000000000000}" name="Author" initials="A" userId="Author" providerId="AD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uthor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8A2FF"/>
    <a:srgbClr val="8E53EF"/>
    <a:srgbClr val="FF7575"/>
    <a:srgbClr val="466318"/>
    <a:srgbClr val="E2EEBE"/>
    <a:srgbClr val="F6FAEC"/>
    <a:srgbClr val="C0CEFF"/>
    <a:srgbClr val="10283A"/>
    <a:srgbClr val="F1995D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821" autoAdjust="0"/>
    <p:restoredTop sz="88844" autoAdjust="0"/>
  </p:normalViewPr>
  <p:slideViewPr>
    <p:cSldViewPr snapToGrid="0">
      <p:cViewPr varScale="1">
        <p:scale>
          <a:sx n="62" d="100"/>
          <a:sy n="62" d="100"/>
        </p:scale>
        <p:origin x="684" y="44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25" d="100"/>
        <a:sy n="125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101" d="100"/>
          <a:sy n="101" d="100"/>
        </p:scale>
        <p:origin x="1059" y="45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microsoft.com/office/2018/10/relationships/authors" Target="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3A41D0A8-53FF-630C-A836-51A3FCF67903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02E7DE2-9C0D-6BF3-1161-3FCE11A4D79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1090100-C4EB-4E88-91FA-DBDEB754A07B}" type="datetimeFigureOut">
              <a:rPr lang="en-GB" smtClean="0"/>
              <a:pPr/>
              <a:t>05/03/2024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0F8F44F-3644-328A-AC9D-5615F79C6CC9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19DFE00-70B8-9624-0D12-55AEF16C7C7B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DBE69C-86F9-4AFD-A89E-85F0E027EAC0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387707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9B08B7D-84DA-49B4-815F-E8EB22447C8B}" type="datetimeFigureOut">
              <a:rPr lang="en-US" smtClean="0"/>
              <a:pPr/>
              <a:t>3/5/2024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9718B6-B4F5-461F-A37F-3825AB67BA9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17592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vimeo.com/889410863?share=copy" TargetMode="External"/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Image ©</a:t>
            </a:r>
            <a:r>
              <a:rPr lang="en-CA" dirty="0"/>
              <a:t>: iStock 1441663123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99718B6-B4F5-461F-A37F-3825AB67BA92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751590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Films to introduce safeguarding and health and safety/disciplinary policies: </a:t>
            </a:r>
          </a:p>
          <a:p>
            <a:endParaRPr lang="en-US" b="0" i="0" dirty="0">
              <a:solidFill>
                <a:srgbClr val="000000"/>
              </a:solidFill>
              <a:effectLst/>
              <a:latin typeface="docs-Calibri"/>
            </a:endParaRPr>
          </a:p>
          <a:p>
            <a:r>
              <a:rPr lang="it-IT" sz="1800" dirty="0">
                <a:effectLst/>
                <a:latin typeface="Segoe UI" panose="020B0502040204020203" pitchFamily="34" charset="0"/>
              </a:rPr>
              <a:t>Scenario 1 - </a:t>
            </a:r>
            <a:r>
              <a:rPr lang="en-CA" sz="2800" b="0" i="0" dirty="0">
                <a:solidFill>
                  <a:srgbClr val="FF0000"/>
                </a:solidFill>
                <a:effectLst/>
                <a:latin typeface="docs-Calibri"/>
              </a:rPr>
              <a:t>https://vimeo.com/889410676?share=copy </a:t>
            </a:r>
            <a:endParaRPr lang="en-CA" sz="1800" dirty="0">
              <a:effectLst/>
              <a:latin typeface="Segoe UI" panose="020B0502040204020203" pitchFamily="34" charset="0"/>
            </a:endParaRPr>
          </a:p>
          <a:p>
            <a:endParaRPr lang="en-CA" sz="1800" dirty="0">
              <a:effectLst/>
              <a:latin typeface="Segoe UI" panose="020B0502040204020203" pitchFamily="34" charset="0"/>
            </a:endParaRPr>
          </a:p>
          <a:p>
            <a:r>
              <a:rPr lang="it-IT" sz="1800" dirty="0">
                <a:effectLst/>
                <a:latin typeface="Segoe UI" panose="020B0502040204020203" pitchFamily="34" charset="0"/>
              </a:rPr>
              <a:t>Scenario 2 - </a:t>
            </a:r>
            <a:r>
              <a:rPr lang="en-CA" sz="2800" b="0" i="0" dirty="0">
                <a:solidFill>
                  <a:srgbClr val="FF0000"/>
                </a:solidFill>
                <a:effectLst/>
                <a:latin typeface="docs-Calibri"/>
              </a:rPr>
              <a:t>https://vimeo.com/889410735?share=copy</a:t>
            </a:r>
            <a:endParaRPr lang="en-CA" sz="1800" b="0" dirty="0">
              <a:effectLst/>
              <a:latin typeface="Segoe UI" panose="020B0502040204020203" pitchFamily="34" charset="0"/>
            </a:endParaRPr>
          </a:p>
          <a:p>
            <a:endParaRPr lang="en-US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99718B6-B4F5-461F-A37F-3825AB67BA92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748932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Films to introduce Equality and health and Grievance policies: </a:t>
            </a:r>
          </a:p>
          <a:p>
            <a:endParaRPr lang="en-US" dirty="0"/>
          </a:p>
          <a:p>
            <a:r>
              <a:rPr lang="it-IT" sz="1800" dirty="0">
                <a:effectLst/>
                <a:latin typeface="Segoe UI" panose="020B0502040204020203" pitchFamily="34" charset="0"/>
              </a:rPr>
              <a:t>Scenario 3 - </a:t>
            </a:r>
            <a:r>
              <a:rPr lang="en-CA" sz="2800" b="0" i="0" dirty="0">
                <a:solidFill>
                  <a:srgbClr val="FF0000"/>
                </a:solidFill>
                <a:effectLst/>
                <a:latin typeface="docs-Calibri"/>
              </a:rPr>
              <a:t>https://vimeo.com/889410812?share=copy</a:t>
            </a:r>
            <a:br>
              <a:rPr lang="it-IT" sz="1800" dirty="0">
                <a:effectLst/>
                <a:latin typeface="Segoe UI" panose="020B0502040204020203" pitchFamily="34" charset="0"/>
              </a:rPr>
            </a:br>
            <a:br>
              <a:rPr lang="it-IT" sz="1800" dirty="0">
                <a:effectLst/>
                <a:latin typeface="Segoe UI" panose="020B0502040204020203" pitchFamily="34" charset="0"/>
              </a:rPr>
            </a:br>
            <a:r>
              <a:rPr lang="it-IT" sz="1800" dirty="0">
                <a:effectLst/>
                <a:latin typeface="Segoe UI" panose="020B0502040204020203" pitchFamily="34" charset="0"/>
              </a:rPr>
              <a:t>Scenario 4 - </a:t>
            </a:r>
            <a:r>
              <a:rPr lang="en-CA" sz="2800" b="0" i="0" u="sng" dirty="0">
                <a:solidFill>
                  <a:srgbClr val="1155CC"/>
                </a:solidFill>
                <a:effectLst/>
                <a:latin typeface="docs-Calibri"/>
                <a:hlinkClick r:id="rId3"/>
              </a:rPr>
              <a:t>https://vimeo.com/889410863?share=copy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99718B6-B4F5-461F-A37F-3825AB67BA92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230307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Film to introduce Safeguarding policy: </a:t>
            </a:r>
          </a:p>
          <a:p>
            <a:endParaRPr lang="en-US" dirty="0"/>
          </a:p>
          <a:p>
            <a:r>
              <a:rPr lang="it-IT" sz="1800" dirty="0">
                <a:effectLst/>
                <a:latin typeface="Segoe UI" panose="020B0502040204020203" pitchFamily="34" charset="0"/>
              </a:rPr>
              <a:t>Scenario 5 - </a:t>
            </a:r>
            <a:r>
              <a:rPr lang="en-CA" sz="2800" b="0" i="0" dirty="0">
                <a:solidFill>
                  <a:srgbClr val="FF0000"/>
                </a:solidFill>
                <a:effectLst/>
                <a:latin typeface="docs-Calibri"/>
              </a:rPr>
              <a:t>https://vimeo.com/889410922?share=copy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99718B6-B4F5-461F-A37F-3825AB67BA92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263698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Weblinks on this slide: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dirty="0" err="1">
                <a:solidFill>
                  <a:srgbClr val="0C0C0C"/>
                </a:solidFill>
                <a:effectLst/>
              </a:rPr>
              <a:t>www.hse.gov.uk</a:t>
            </a:r>
            <a:r>
              <a:rPr lang="en-GB" sz="1200" dirty="0">
                <a:solidFill>
                  <a:srgbClr val="0C0C0C"/>
                </a:solidFill>
                <a:effectLst/>
              </a:rPr>
              <a:t>/biosafety/blood-borne-viruses/avoiding-sharps-</a:t>
            </a:r>
            <a:r>
              <a:rPr lang="en-GB" sz="1200" dirty="0" err="1">
                <a:solidFill>
                  <a:srgbClr val="0C0C0C"/>
                </a:solidFill>
                <a:effectLst/>
              </a:rPr>
              <a:t>injuries.htm</a:t>
            </a:r>
            <a:endParaRPr lang="en-GB" sz="1200" dirty="0">
              <a:solidFill>
                <a:srgbClr val="0C0C0C"/>
              </a:solidFill>
              <a:effectLst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dirty="0">
              <a:solidFill>
                <a:srgbClr val="0C0C0C"/>
              </a:solidFill>
              <a:effectLst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dirty="0">
                <a:solidFill>
                  <a:srgbClr val="0C0C0C"/>
                </a:solidFill>
                <a:effectLst/>
              </a:rPr>
              <a:t>Scenario 2 film:</a:t>
            </a:r>
            <a:br>
              <a:rPr lang="en-GB" sz="1200" dirty="0">
                <a:solidFill>
                  <a:srgbClr val="0C0C0C"/>
                </a:solidFill>
                <a:effectLst/>
              </a:rPr>
            </a:br>
            <a:r>
              <a:rPr lang="en-GB" b="0" i="0" dirty="0">
                <a:solidFill>
                  <a:srgbClr val="FF0000"/>
                </a:solidFill>
                <a:effectLst/>
                <a:latin typeface="docs-Calibri"/>
              </a:rPr>
              <a:t>https://</a:t>
            </a:r>
            <a:r>
              <a:rPr lang="en-GB" b="0" i="0" dirty="0" err="1">
                <a:solidFill>
                  <a:srgbClr val="FF0000"/>
                </a:solidFill>
                <a:effectLst/>
                <a:latin typeface="docs-Calibri"/>
              </a:rPr>
              <a:t>vimeo.com</a:t>
            </a:r>
            <a:r>
              <a:rPr lang="en-GB" b="0" i="0" dirty="0">
                <a:solidFill>
                  <a:srgbClr val="FF0000"/>
                </a:solidFill>
                <a:effectLst/>
                <a:latin typeface="docs-Calibri"/>
              </a:rPr>
              <a:t>/889410735?share=copy</a:t>
            </a:r>
            <a:endParaRPr lang="en-GB" sz="1200" dirty="0">
              <a:solidFill>
                <a:srgbClr val="0B0B0B"/>
              </a:solidFill>
              <a:effectLst/>
            </a:endParaRPr>
          </a:p>
          <a:p>
            <a:endParaRPr lang="en-GB" sz="1200" dirty="0">
              <a:solidFill>
                <a:srgbClr val="094FD1"/>
              </a:solidFill>
              <a:effectLst/>
              <a:latin typeface="Helvetica Neue" panose="02000503000000020004" pitchFamily="2" charset="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99718B6-B4F5-461F-A37F-3825AB67BA92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44854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png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group of people in lab coats&#10;&#10;Description automatically generated with medium confidence">
            <a:extLst>
              <a:ext uri="{FF2B5EF4-FFF2-40B4-BE49-F238E27FC236}">
                <a16:creationId xmlns:a16="http://schemas.microsoft.com/office/drawing/2014/main" id="{F46E5EB6-EF23-9191-1C19-791D0A3DF82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1771"/>
            <a:ext cx="12192000" cy="3461657"/>
          </a:xfrm>
          <a:prstGeom prst="rect">
            <a:avLst/>
          </a:prstGeom>
        </p:spPr>
      </p:pic>
      <p:pic>
        <p:nvPicPr>
          <p:cNvPr id="6" name="Picture 5" descr="A picture containing screenshot, design&#10;&#10;Description automatically generated">
            <a:extLst>
              <a:ext uri="{FF2B5EF4-FFF2-40B4-BE49-F238E27FC236}">
                <a16:creationId xmlns:a16="http://schemas.microsoft.com/office/drawing/2014/main" id="{CF0436F5-4759-CE02-9A1C-07D30041419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08266"/>
            <a:ext cx="12192000" cy="5247132"/>
          </a:xfrm>
          <a:prstGeom prst="rect">
            <a:avLst/>
          </a:prstGeom>
        </p:spPr>
      </p:pic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E33622E4-CEE5-F34B-4F3F-C30CEBF6A7A0}"/>
              </a:ext>
            </a:extLst>
          </p:cNvPr>
          <p:cNvSpPr txBox="1">
            <a:spLocks/>
          </p:cNvSpPr>
          <p:nvPr userDrawn="1"/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© Gatsby Technical Education Projects 2024</a:t>
            </a:r>
          </a:p>
          <a:p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Version 1, January 2024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01A01DBF-6845-8111-1CE3-3D349B59292F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90283" y="1283344"/>
            <a:ext cx="1811434" cy="1800000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CBFB300C-2BB8-401C-5DD0-A1E1AA7DCF37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717226" y="1677322"/>
            <a:ext cx="757547" cy="953324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A6B36D0-2D56-0FDB-5940-69EB91D5852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3835106"/>
            <a:ext cx="9144000" cy="875845"/>
          </a:xfrm>
        </p:spPr>
        <p:txBody>
          <a:bodyPr anchor="b" anchorCtr="0">
            <a:noAutofit/>
          </a:bodyPr>
          <a:lstStyle>
            <a:lvl1pPr algn="ctr">
              <a:defRPr sz="5200" b="1">
                <a:solidFill>
                  <a:srgbClr val="466318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2EF9B7F-2B1A-52D2-9C85-16A12FF2074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903189"/>
            <a:ext cx="9144000" cy="583211"/>
          </a:xfrm>
        </p:spPr>
        <p:txBody>
          <a:bodyPr>
            <a:noAutofit/>
          </a:bodyPr>
          <a:lstStyle>
            <a:lvl1pPr marL="0" indent="0" algn="ctr">
              <a:buNone/>
              <a:defRPr sz="2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5" name="Text Placeholder 5">
            <a:extLst>
              <a:ext uri="{FF2B5EF4-FFF2-40B4-BE49-F238E27FC236}">
                <a16:creationId xmlns:a16="http://schemas.microsoft.com/office/drawing/2014/main" id="{ED3B1122-7287-39FB-52A7-F594DB038E6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096000" y="2476724"/>
            <a:ext cx="5623668" cy="534189"/>
          </a:xfrm>
        </p:spPr>
        <p:txBody>
          <a:bodyPr>
            <a:noAutofit/>
          </a:bodyPr>
          <a:lstStyle>
            <a:lvl1pPr marL="0" indent="0" algn="r">
              <a:buNone/>
              <a:defRPr sz="2000" b="1" i="0" u="none">
                <a:solidFill>
                  <a:srgbClr val="466318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4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9">
            <a:extLst>
              <a:ext uri="{FF2B5EF4-FFF2-40B4-BE49-F238E27FC236}">
                <a16:creationId xmlns:a16="http://schemas.microsoft.com/office/drawing/2014/main" id="{96A30E20-A7B7-5E55-322D-0D73FBBE212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524000" y="5625863"/>
            <a:ext cx="9144000" cy="458004"/>
          </a:xfrm>
        </p:spPr>
        <p:txBody>
          <a:bodyPr>
            <a:noAutofit/>
          </a:bodyPr>
          <a:lstStyle>
            <a:lvl1pPr marL="0" indent="0" algn="ctr">
              <a:buNone/>
              <a:defRPr sz="24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pic>
        <p:nvPicPr>
          <p:cNvPr id="13" name="Picture 12" descr="A picture containing screenshot, graphics, pattern, circle&#10;&#10;Description automatically generated">
            <a:extLst>
              <a:ext uri="{FF2B5EF4-FFF2-40B4-BE49-F238E27FC236}">
                <a16:creationId xmlns:a16="http://schemas.microsoft.com/office/drawing/2014/main" id="{4ABF62B2-FA08-FA76-C798-4B6D72056BC8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163" y="1861525"/>
            <a:ext cx="2049637" cy="8604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950735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ctivity_answ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A8F0C2EF-6E16-9B82-6B63-442BD0C2483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/>
          <a:srcRect l="-1" r="61979"/>
          <a:stretch/>
        </p:blipFill>
        <p:spPr>
          <a:xfrm>
            <a:off x="7556311" y="1"/>
            <a:ext cx="4635689" cy="685799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F9BF35E-4FF2-56EA-FEEA-82EBBA1503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412059-CE26-DF3F-AEE5-9C0A0884B47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199" y="1825625"/>
            <a:ext cx="6400801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F59635E-39ED-F784-26B0-6A6520D6ADE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175008" y="2892829"/>
            <a:ext cx="3507474" cy="3284134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rgbClr val="10283A"/>
                </a:solidFill>
              </a:defRPr>
            </a:lvl1pPr>
            <a:lvl2pPr marL="457200" indent="0">
              <a:buNone/>
              <a:defRPr sz="2000">
                <a:solidFill>
                  <a:srgbClr val="10283A"/>
                </a:solidFill>
              </a:defRPr>
            </a:lvl2pPr>
            <a:lvl3pPr marL="914400" indent="0">
              <a:buNone/>
              <a:defRPr sz="2000">
                <a:solidFill>
                  <a:srgbClr val="10283A"/>
                </a:solidFill>
              </a:defRPr>
            </a:lvl3pPr>
            <a:lvl4pPr marL="1371600" indent="0">
              <a:buNone/>
              <a:defRPr sz="2000">
                <a:solidFill>
                  <a:srgbClr val="10283A"/>
                </a:solidFill>
              </a:defRPr>
            </a:lvl4pPr>
            <a:lvl5pPr marL="1828800" indent="0">
              <a:buNone/>
              <a:defRPr sz="2000">
                <a:solidFill>
                  <a:srgbClr val="10283A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EEAC885B-A4A4-DCB2-7EAC-A1F1A996CE75}"/>
              </a:ext>
            </a:extLst>
          </p:cNvPr>
          <p:cNvSpPr txBox="1">
            <a:spLocks/>
          </p:cNvSpPr>
          <p:nvPr userDrawn="1"/>
        </p:nvSpPr>
        <p:spPr>
          <a:xfrm>
            <a:off x="72390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© Gatsby Technical Education Projects 2024</a:t>
            </a:r>
          </a:p>
          <a:p>
            <a:pPr algn="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Version 1, January 2024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 Placeholder 4">
            <a:extLst>
              <a:ext uri="{FF2B5EF4-FFF2-40B4-BE49-F238E27FC236}">
                <a16:creationId xmlns:a16="http://schemas.microsoft.com/office/drawing/2014/main" id="{614E3177-C0BC-55FC-4E39-B45CD33145B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175008" y="2055812"/>
            <a:ext cx="2689727" cy="620511"/>
          </a:xfrm>
        </p:spPr>
        <p:txBody>
          <a:bodyPr>
            <a:normAutofit/>
          </a:bodyPr>
          <a:lstStyle>
            <a:lvl1pPr marL="0" indent="0">
              <a:buNone/>
              <a:defRPr sz="2800" b="1">
                <a:solidFill>
                  <a:srgbClr val="10283A"/>
                </a:solidFill>
              </a:defRPr>
            </a:lvl1pPr>
            <a:lvl2pPr marL="457200" indent="0">
              <a:buNone/>
              <a:defRPr sz="2000">
                <a:solidFill>
                  <a:srgbClr val="FF0000"/>
                </a:solidFill>
              </a:defRPr>
            </a:lvl2pPr>
            <a:lvl3pPr marL="914400" indent="0">
              <a:buNone/>
              <a:defRPr sz="2000">
                <a:solidFill>
                  <a:srgbClr val="FF0000"/>
                </a:solidFill>
              </a:defRPr>
            </a:lvl3pPr>
            <a:lvl4pPr marL="1371600" indent="0">
              <a:buNone/>
              <a:defRPr sz="2000">
                <a:solidFill>
                  <a:srgbClr val="FF0000"/>
                </a:solidFill>
              </a:defRPr>
            </a:lvl4pPr>
            <a:lvl5pPr marL="1828800" indent="0">
              <a:buNone/>
              <a:defRPr sz="2000">
                <a:solidFill>
                  <a:srgbClr val="FF0000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8" name="Text Placeholder 5">
            <a:extLst>
              <a:ext uri="{FF2B5EF4-FFF2-40B4-BE49-F238E27FC236}">
                <a16:creationId xmlns:a16="http://schemas.microsoft.com/office/drawing/2014/main" id="{E5E4C997-4AE7-5413-8EBD-5D3A204E831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F1995D"/>
          </a:solidFill>
        </p:spPr>
        <p:txBody>
          <a:bodyPr>
            <a:noAutofit/>
          </a:bodyPr>
          <a:lstStyle>
            <a:lvl1pPr marL="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1pPr>
            <a:lvl2pPr marL="4572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2pPr>
            <a:lvl3pPr marL="9144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3pPr>
            <a:lvl4pPr marL="13716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4pPr>
            <a:lvl5pPr marL="18288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9" name="Text Placeholder 12">
            <a:extLst>
              <a:ext uri="{FF2B5EF4-FFF2-40B4-BE49-F238E27FC236}">
                <a16:creationId xmlns:a16="http://schemas.microsoft.com/office/drawing/2014/main" id="{38E42E70-E1D6-307E-10B0-2F5B246987F6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838200" y="6356349"/>
            <a:ext cx="4210050" cy="365125"/>
          </a:xfrm>
        </p:spPr>
        <p:txBody>
          <a:bodyPr anchor="ctr" anchorCtr="0">
            <a:noAutofit/>
          </a:bodyPr>
          <a:lstStyle>
            <a:lvl1pPr marL="0" indent="0">
              <a:buNone/>
              <a:defRPr sz="1200">
                <a:solidFill>
                  <a:srgbClr val="898989"/>
                </a:solidFill>
              </a:defRPr>
            </a:lvl1pPr>
            <a:lvl2pPr marL="457200" indent="0">
              <a:buNone/>
              <a:defRPr sz="1200">
                <a:solidFill>
                  <a:srgbClr val="898989"/>
                </a:solidFill>
              </a:defRPr>
            </a:lvl2pPr>
            <a:lvl3pPr marL="914400" indent="0">
              <a:buNone/>
              <a:defRPr sz="1200">
                <a:solidFill>
                  <a:srgbClr val="898989"/>
                </a:solidFill>
              </a:defRPr>
            </a:lvl3pPr>
            <a:lvl4pPr marL="1371600" indent="0">
              <a:buNone/>
              <a:defRPr sz="1200">
                <a:solidFill>
                  <a:srgbClr val="898989"/>
                </a:solidFill>
              </a:defRPr>
            </a:lvl4pPr>
            <a:lvl5pPr marL="1828800" indent="0">
              <a:buNone/>
              <a:defRPr sz="1200">
                <a:solidFill>
                  <a:srgbClr val="898989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145814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ctivity_text+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81CF4477-6D3D-2D7E-2E3D-CAC0483B27E4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839788" y="1872343"/>
            <a:ext cx="3932238" cy="3988707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2D7E2D6-6541-EB56-B25E-8362BF1544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255486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B401A65-36E9-75E7-2C99-A3E54302453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1284514"/>
            <a:ext cx="5762398" cy="4576536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10" name="Footer Placeholder 4">
            <a:extLst>
              <a:ext uri="{FF2B5EF4-FFF2-40B4-BE49-F238E27FC236}">
                <a16:creationId xmlns:a16="http://schemas.microsoft.com/office/drawing/2014/main" id="{42425175-C340-950A-69CF-C6171BA23D5C}"/>
              </a:ext>
            </a:extLst>
          </p:cNvPr>
          <p:cNvSpPr txBox="1">
            <a:spLocks/>
          </p:cNvSpPr>
          <p:nvPr userDrawn="1"/>
        </p:nvSpPr>
        <p:spPr>
          <a:xfrm>
            <a:off x="72390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© Gatsby Technical Education Projects 2024</a:t>
            </a:r>
          </a:p>
          <a:p>
            <a:pPr algn="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Version 1, January 2024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4B12EA37-2B28-33A5-1D17-A7374800F6F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38200" y="6356349"/>
            <a:ext cx="4210050" cy="365125"/>
          </a:xfrm>
        </p:spPr>
        <p:txBody>
          <a:bodyPr anchor="ctr" anchorCtr="0">
            <a:noAutofit/>
          </a:bodyPr>
          <a:lstStyle>
            <a:lvl1pPr marL="0" indent="0">
              <a:buNone/>
              <a:defRPr sz="1200">
                <a:solidFill>
                  <a:srgbClr val="898989"/>
                </a:solidFill>
              </a:defRPr>
            </a:lvl1pPr>
            <a:lvl2pPr marL="457200" indent="0">
              <a:buNone/>
              <a:defRPr sz="1200">
                <a:solidFill>
                  <a:srgbClr val="898989"/>
                </a:solidFill>
              </a:defRPr>
            </a:lvl2pPr>
            <a:lvl3pPr marL="914400" indent="0">
              <a:buNone/>
              <a:defRPr sz="1200">
                <a:solidFill>
                  <a:srgbClr val="898989"/>
                </a:solidFill>
              </a:defRPr>
            </a:lvl3pPr>
            <a:lvl4pPr marL="1371600" indent="0">
              <a:buNone/>
              <a:defRPr sz="1200">
                <a:solidFill>
                  <a:srgbClr val="898989"/>
                </a:solidFill>
              </a:defRPr>
            </a:lvl4pPr>
            <a:lvl5pPr marL="1828800" indent="0">
              <a:buNone/>
              <a:defRPr sz="1200">
                <a:solidFill>
                  <a:srgbClr val="898989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Text Placeholder 5">
            <a:extLst>
              <a:ext uri="{FF2B5EF4-FFF2-40B4-BE49-F238E27FC236}">
                <a16:creationId xmlns:a16="http://schemas.microsoft.com/office/drawing/2014/main" id="{2B62C6E0-46EF-437B-CFEB-4B65E34ADC2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F1995D"/>
          </a:solidFill>
        </p:spPr>
        <p:txBody>
          <a:bodyPr>
            <a:noAutofit/>
          </a:bodyPr>
          <a:lstStyle>
            <a:lvl1pPr marL="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1pPr>
            <a:lvl2pPr marL="4572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2pPr>
            <a:lvl3pPr marL="9144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3pPr>
            <a:lvl4pPr marL="13716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4pPr>
            <a:lvl5pPr marL="18288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4694834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ctivity_two bo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E28D89-88F2-7B76-6175-229131C103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F886DD7F-EBE6-95A7-5C4D-FB522DE24B7B}"/>
              </a:ext>
            </a:extLst>
          </p:cNvPr>
          <p:cNvSpPr txBox="1">
            <a:spLocks/>
          </p:cNvSpPr>
          <p:nvPr userDrawn="1"/>
        </p:nvSpPr>
        <p:spPr>
          <a:xfrm>
            <a:off x="72390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© Gatsby Technical Education Projects 2024</a:t>
            </a:r>
          </a:p>
          <a:p>
            <a:pPr algn="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Version 1, January 2024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7D15544B-F175-9EAE-3425-9D9811AB2A77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838200" y="1978025"/>
            <a:ext cx="5196840" cy="4351338"/>
          </a:xfrm>
          <a:noFill/>
          <a:ln w="28575">
            <a:solidFill>
              <a:srgbClr val="E2EEBE"/>
            </a:solidFill>
          </a:ln>
        </p:spPr>
        <p:txBody>
          <a:bodyPr lIns="180000" tIns="180000" rIns="180000" bIns="18000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401330FB-8399-C74E-BF60-F600FDC5CC02}"/>
              </a:ext>
            </a:extLst>
          </p:cNvPr>
          <p:cNvSpPr>
            <a:spLocks noGrp="1"/>
          </p:cNvSpPr>
          <p:nvPr>
            <p:ph idx="11"/>
          </p:nvPr>
        </p:nvSpPr>
        <p:spPr>
          <a:xfrm>
            <a:off x="6168046" y="1978025"/>
            <a:ext cx="5196840" cy="4351338"/>
          </a:xfrm>
          <a:noFill/>
          <a:ln w="28575">
            <a:solidFill>
              <a:srgbClr val="E2EEBE"/>
            </a:solidFill>
          </a:ln>
        </p:spPr>
        <p:txBody>
          <a:bodyPr lIns="180000" tIns="180000" rIns="180000" bIns="18000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Text Placeholder 12">
            <a:extLst>
              <a:ext uri="{FF2B5EF4-FFF2-40B4-BE49-F238E27FC236}">
                <a16:creationId xmlns:a16="http://schemas.microsoft.com/office/drawing/2014/main" id="{E5148E20-5D43-7AC1-2CBA-646804B0C41F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838200" y="6356349"/>
            <a:ext cx="4210050" cy="365125"/>
          </a:xfrm>
        </p:spPr>
        <p:txBody>
          <a:bodyPr anchor="ctr" anchorCtr="0">
            <a:noAutofit/>
          </a:bodyPr>
          <a:lstStyle>
            <a:lvl1pPr marL="0" indent="0">
              <a:buNone/>
              <a:defRPr sz="1200">
                <a:solidFill>
                  <a:srgbClr val="898989"/>
                </a:solidFill>
              </a:defRPr>
            </a:lvl1pPr>
            <a:lvl2pPr marL="457200" indent="0">
              <a:buNone/>
              <a:defRPr sz="1200">
                <a:solidFill>
                  <a:srgbClr val="898989"/>
                </a:solidFill>
              </a:defRPr>
            </a:lvl2pPr>
            <a:lvl3pPr marL="914400" indent="0">
              <a:buNone/>
              <a:defRPr sz="1200">
                <a:solidFill>
                  <a:srgbClr val="898989"/>
                </a:solidFill>
              </a:defRPr>
            </a:lvl3pPr>
            <a:lvl4pPr marL="1371600" indent="0">
              <a:buNone/>
              <a:defRPr sz="1200">
                <a:solidFill>
                  <a:srgbClr val="898989"/>
                </a:solidFill>
              </a:defRPr>
            </a:lvl4pPr>
            <a:lvl5pPr marL="1828800" indent="0">
              <a:buNone/>
              <a:defRPr sz="1200">
                <a:solidFill>
                  <a:srgbClr val="898989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3" name="Text Placeholder 5">
            <a:extLst>
              <a:ext uri="{FF2B5EF4-FFF2-40B4-BE49-F238E27FC236}">
                <a16:creationId xmlns:a16="http://schemas.microsoft.com/office/drawing/2014/main" id="{DE05CFA6-FB5A-1E49-1F0A-E11C421F4B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F1995D"/>
          </a:solidFill>
        </p:spPr>
        <p:txBody>
          <a:bodyPr>
            <a:noAutofit/>
          </a:bodyPr>
          <a:lstStyle>
            <a:lvl1pPr marL="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1pPr>
            <a:lvl2pPr marL="4572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2pPr>
            <a:lvl3pPr marL="9144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3pPr>
            <a:lvl4pPr marL="13716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4pPr>
            <a:lvl5pPr marL="18288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437132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ctivity_text+bo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E28D89-88F2-7B76-6175-229131C103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871D481-6A8A-F2BA-8418-1DA53650897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7083829" cy="4351338"/>
          </a:xfrm>
          <a:solidFill>
            <a:schemeClr val="bg1"/>
          </a:solidFill>
        </p:spPr>
        <p:txBody>
          <a:bodyPr lIns="180000" tIns="180000" rIns="180000" bIns="18000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F886DD7F-EBE6-95A7-5C4D-FB522DE24B7B}"/>
              </a:ext>
            </a:extLst>
          </p:cNvPr>
          <p:cNvSpPr txBox="1">
            <a:spLocks/>
          </p:cNvSpPr>
          <p:nvPr userDrawn="1"/>
        </p:nvSpPr>
        <p:spPr>
          <a:xfrm>
            <a:off x="72390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© Gatsby Technical Education Projects 2024</a:t>
            </a:r>
          </a:p>
          <a:p>
            <a:pPr algn="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Version 1, January 2024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B5360CA8-9563-DFF9-85DA-504D23632949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8179724" y="1825625"/>
            <a:ext cx="3174076" cy="4351338"/>
          </a:xfrm>
          <a:custGeom>
            <a:avLst/>
            <a:gdLst>
              <a:gd name="connsiteX0" fmla="*/ 0 w 3174076"/>
              <a:gd name="connsiteY0" fmla="*/ 0 h 4351338"/>
              <a:gd name="connsiteX1" fmla="*/ 539593 w 3174076"/>
              <a:gd name="connsiteY1" fmla="*/ 0 h 4351338"/>
              <a:gd name="connsiteX2" fmla="*/ 1079186 w 3174076"/>
              <a:gd name="connsiteY2" fmla="*/ 0 h 4351338"/>
              <a:gd name="connsiteX3" fmla="*/ 1650520 w 3174076"/>
              <a:gd name="connsiteY3" fmla="*/ 0 h 4351338"/>
              <a:gd name="connsiteX4" fmla="*/ 2253594 w 3174076"/>
              <a:gd name="connsiteY4" fmla="*/ 0 h 4351338"/>
              <a:gd name="connsiteX5" fmla="*/ 3174076 w 3174076"/>
              <a:gd name="connsiteY5" fmla="*/ 0 h 4351338"/>
              <a:gd name="connsiteX6" fmla="*/ 3174076 w 3174076"/>
              <a:gd name="connsiteY6" fmla="*/ 708646 h 4351338"/>
              <a:gd name="connsiteX7" fmla="*/ 3174076 w 3174076"/>
              <a:gd name="connsiteY7" fmla="*/ 1199726 h 4351338"/>
              <a:gd name="connsiteX8" fmla="*/ 3174076 w 3174076"/>
              <a:gd name="connsiteY8" fmla="*/ 1734319 h 4351338"/>
              <a:gd name="connsiteX9" fmla="*/ 3174076 w 3174076"/>
              <a:gd name="connsiteY9" fmla="*/ 2312425 h 4351338"/>
              <a:gd name="connsiteX10" fmla="*/ 3174076 w 3174076"/>
              <a:gd name="connsiteY10" fmla="*/ 2890532 h 4351338"/>
              <a:gd name="connsiteX11" fmla="*/ 3174076 w 3174076"/>
              <a:gd name="connsiteY11" fmla="*/ 3425125 h 4351338"/>
              <a:gd name="connsiteX12" fmla="*/ 3174076 w 3174076"/>
              <a:gd name="connsiteY12" fmla="*/ 4351338 h 4351338"/>
              <a:gd name="connsiteX13" fmla="*/ 2475779 w 3174076"/>
              <a:gd name="connsiteY13" fmla="*/ 4351338 h 4351338"/>
              <a:gd name="connsiteX14" fmla="*/ 1809223 w 3174076"/>
              <a:gd name="connsiteY14" fmla="*/ 4351338 h 4351338"/>
              <a:gd name="connsiteX15" fmla="*/ 1206149 w 3174076"/>
              <a:gd name="connsiteY15" fmla="*/ 4351338 h 4351338"/>
              <a:gd name="connsiteX16" fmla="*/ 0 w 3174076"/>
              <a:gd name="connsiteY16" fmla="*/ 4351338 h 4351338"/>
              <a:gd name="connsiteX17" fmla="*/ 0 w 3174076"/>
              <a:gd name="connsiteY17" fmla="*/ 3642692 h 4351338"/>
              <a:gd name="connsiteX18" fmla="*/ 0 w 3174076"/>
              <a:gd name="connsiteY18" fmla="*/ 3151612 h 4351338"/>
              <a:gd name="connsiteX19" fmla="*/ 0 w 3174076"/>
              <a:gd name="connsiteY19" fmla="*/ 2486479 h 4351338"/>
              <a:gd name="connsiteX20" fmla="*/ 0 w 3174076"/>
              <a:gd name="connsiteY20" fmla="*/ 1995399 h 4351338"/>
              <a:gd name="connsiteX21" fmla="*/ 0 w 3174076"/>
              <a:gd name="connsiteY21" fmla="*/ 1286753 h 4351338"/>
              <a:gd name="connsiteX22" fmla="*/ 0 w 3174076"/>
              <a:gd name="connsiteY22" fmla="*/ 665133 h 4351338"/>
              <a:gd name="connsiteX23" fmla="*/ 0 w 3174076"/>
              <a:gd name="connsiteY23" fmla="*/ 0 h 43513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3174076" h="4351338" fill="none" extrusionOk="0">
                <a:moveTo>
                  <a:pt x="0" y="0"/>
                </a:moveTo>
                <a:cubicBezTo>
                  <a:pt x="268416" y="-23827"/>
                  <a:pt x="352197" y="24648"/>
                  <a:pt x="539593" y="0"/>
                </a:cubicBezTo>
                <a:cubicBezTo>
                  <a:pt x="726989" y="-24648"/>
                  <a:pt x="971240" y="-20080"/>
                  <a:pt x="1079186" y="0"/>
                </a:cubicBezTo>
                <a:cubicBezTo>
                  <a:pt x="1187132" y="20080"/>
                  <a:pt x="1440798" y="-18762"/>
                  <a:pt x="1650520" y="0"/>
                </a:cubicBezTo>
                <a:cubicBezTo>
                  <a:pt x="1860242" y="18762"/>
                  <a:pt x="2083458" y="-8389"/>
                  <a:pt x="2253594" y="0"/>
                </a:cubicBezTo>
                <a:cubicBezTo>
                  <a:pt x="2423730" y="8389"/>
                  <a:pt x="2941083" y="-37671"/>
                  <a:pt x="3174076" y="0"/>
                </a:cubicBezTo>
                <a:cubicBezTo>
                  <a:pt x="3171503" y="328352"/>
                  <a:pt x="3162404" y="507417"/>
                  <a:pt x="3174076" y="708646"/>
                </a:cubicBezTo>
                <a:cubicBezTo>
                  <a:pt x="3185748" y="909875"/>
                  <a:pt x="3188485" y="1079887"/>
                  <a:pt x="3174076" y="1199726"/>
                </a:cubicBezTo>
                <a:cubicBezTo>
                  <a:pt x="3159667" y="1319565"/>
                  <a:pt x="3151895" y="1579508"/>
                  <a:pt x="3174076" y="1734319"/>
                </a:cubicBezTo>
                <a:cubicBezTo>
                  <a:pt x="3196257" y="1889130"/>
                  <a:pt x="3195829" y="2045705"/>
                  <a:pt x="3174076" y="2312425"/>
                </a:cubicBezTo>
                <a:cubicBezTo>
                  <a:pt x="3152323" y="2579145"/>
                  <a:pt x="3169865" y="2685824"/>
                  <a:pt x="3174076" y="2890532"/>
                </a:cubicBezTo>
                <a:cubicBezTo>
                  <a:pt x="3178287" y="3095240"/>
                  <a:pt x="3171104" y="3213803"/>
                  <a:pt x="3174076" y="3425125"/>
                </a:cubicBezTo>
                <a:cubicBezTo>
                  <a:pt x="3177048" y="3636447"/>
                  <a:pt x="3154403" y="4108609"/>
                  <a:pt x="3174076" y="4351338"/>
                </a:cubicBezTo>
                <a:cubicBezTo>
                  <a:pt x="3031832" y="4321705"/>
                  <a:pt x="2622579" y="4372546"/>
                  <a:pt x="2475779" y="4351338"/>
                </a:cubicBezTo>
                <a:cubicBezTo>
                  <a:pt x="2328979" y="4330130"/>
                  <a:pt x="2072231" y="4349691"/>
                  <a:pt x="1809223" y="4351338"/>
                </a:cubicBezTo>
                <a:cubicBezTo>
                  <a:pt x="1546215" y="4352985"/>
                  <a:pt x="1343102" y="4378518"/>
                  <a:pt x="1206149" y="4351338"/>
                </a:cubicBezTo>
                <a:cubicBezTo>
                  <a:pt x="1069196" y="4324158"/>
                  <a:pt x="376438" y="4330080"/>
                  <a:pt x="0" y="4351338"/>
                </a:cubicBezTo>
                <a:cubicBezTo>
                  <a:pt x="32564" y="4157387"/>
                  <a:pt x="11478" y="3815685"/>
                  <a:pt x="0" y="3642692"/>
                </a:cubicBezTo>
                <a:cubicBezTo>
                  <a:pt x="-11478" y="3469699"/>
                  <a:pt x="-17769" y="3356878"/>
                  <a:pt x="0" y="3151612"/>
                </a:cubicBezTo>
                <a:cubicBezTo>
                  <a:pt x="17769" y="2946346"/>
                  <a:pt x="12578" y="2797666"/>
                  <a:pt x="0" y="2486479"/>
                </a:cubicBezTo>
                <a:cubicBezTo>
                  <a:pt x="-12578" y="2175292"/>
                  <a:pt x="-9907" y="2104087"/>
                  <a:pt x="0" y="1995399"/>
                </a:cubicBezTo>
                <a:cubicBezTo>
                  <a:pt x="9907" y="1886711"/>
                  <a:pt x="11327" y="1512831"/>
                  <a:pt x="0" y="1286753"/>
                </a:cubicBezTo>
                <a:cubicBezTo>
                  <a:pt x="-11327" y="1060675"/>
                  <a:pt x="5859" y="832266"/>
                  <a:pt x="0" y="665133"/>
                </a:cubicBezTo>
                <a:cubicBezTo>
                  <a:pt x="-5859" y="498000"/>
                  <a:pt x="75" y="259686"/>
                  <a:pt x="0" y="0"/>
                </a:cubicBezTo>
                <a:close/>
              </a:path>
              <a:path w="3174076" h="4351338" stroke="0" extrusionOk="0">
                <a:moveTo>
                  <a:pt x="0" y="0"/>
                </a:moveTo>
                <a:cubicBezTo>
                  <a:pt x="238831" y="14723"/>
                  <a:pt x="480051" y="-10538"/>
                  <a:pt x="698297" y="0"/>
                </a:cubicBezTo>
                <a:cubicBezTo>
                  <a:pt x="916543" y="10538"/>
                  <a:pt x="1154726" y="13383"/>
                  <a:pt x="1301371" y="0"/>
                </a:cubicBezTo>
                <a:cubicBezTo>
                  <a:pt x="1448016" y="-13383"/>
                  <a:pt x="1807132" y="-30"/>
                  <a:pt x="1999668" y="0"/>
                </a:cubicBezTo>
                <a:cubicBezTo>
                  <a:pt x="2192204" y="30"/>
                  <a:pt x="2655866" y="13746"/>
                  <a:pt x="3174076" y="0"/>
                </a:cubicBezTo>
                <a:cubicBezTo>
                  <a:pt x="3154416" y="328479"/>
                  <a:pt x="3156727" y="507405"/>
                  <a:pt x="3174076" y="665133"/>
                </a:cubicBezTo>
                <a:cubicBezTo>
                  <a:pt x="3191425" y="822861"/>
                  <a:pt x="3193977" y="1042506"/>
                  <a:pt x="3174076" y="1199726"/>
                </a:cubicBezTo>
                <a:cubicBezTo>
                  <a:pt x="3154175" y="1356946"/>
                  <a:pt x="3183847" y="1517591"/>
                  <a:pt x="3174076" y="1821346"/>
                </a:cubicBezTo>
                <a:cubicBezTo>
                  <a:pt x="3164305" y="2125101"/>
                  <a:pt x="3194528" y="2073601"/>
                  <a:pt x="3174076" y="2312425"/>
                </a:cubicBezTo>
                <a:cubicBezTo>
                  <a:pt x="3153624" y="2551249"/>
                  <a:pt x="3185805" y="2772558"/>
                  <a:pt x="3174076" y="2934045"/>
                </a:cubicBezTo>
                <a:cubicBezTo>
                  <a:pt x="3162347" y="3095532"/>
                  <a:pt x="3155247" y="3369274"/>
                  <a:pt x="3174076" y="3599178"/>
                </a:cubicBezTo>
                <a:cubicBezTo>
                  <a:pt x="3192905" y="3829082"/>
                  <a:pt x="3154199" y="4122520"/>
                  <a:pt x="3174076" y="4351338"/>
                </a:cubicBezTo>
                <a:cubicBezTo>
                  <a:pt x="2875561" y="4332635"/>
                  <a:pt x="2778934" y="4334576"/>
                  <a:pt x="2571002" y="4351338"/>
                </a:cubicBezTo>
                <a:cubicBezTo>
                  <a:pt x="2363070" y="4368100"/>
                  <a:pt x="2267472" y="4359571"/>
                  <a:pt x="2031409" y="4351338"/>
                </a:cubicBezTo>
                <a:cubicBezTo>
                  <a:pt x="1795346" y="4343105"/>
                  <a:pt x="1673628" y="4348935"/>
                  <a:pt x="1396593" y="4351338"/>
                </a:cubicBezTo>
                <a:cubicBezTo>
                  <a:pt x="1119558" y="4353741"/>
                  <a:pt x="1036303" y="4351322"/>
                  <a:pt x="793519" y="4351338"/>
                </a:cubicBezTo>
                <a:cubicBezTo>
                  <a:pt x="550735" y="4351354"/>
                  <a:pt x="330547" y="4384738"/>
                  <a:pt x="0" y="4351338"/>
                </a:cubicBezTo>
                <a:cubicBezTo>
                  <a:pt x="12507" y="4129693"/>
                  <a:pt x="4998" y="4047075"/>
                  <a:pt x="0" y="3860258"/>
                </a:cubicBezTo>
                <a:cubicBezTo>
                  <a:pt x="-4998" y="3673441"/>
                  <a:pt x="3114" y="3407381"/>
                  <a:pt x="0" y="3151612"/>
                </a:cubicBezTo>
                <a:cubicBezTo>
                  <a:pt x="-3114" y="2895843"/>
                  <a:pt x="16768" y="2799560"/>
                  <a:pt x="0" y="2617019"/>
                </a:cubicBezTo>
                <a:cubicBezTo>
                  <a:pt x="-16768" y="2434478"/>
                  <a:pt x="-28652" y="2250010"/>
                  <a:pt x="0" y="1908373"/>
                </a:cubicBezTo>
                <a:cubicBezTo>
                  <a:pt x="28652" y="1566736"/>
                  <a:pt x="-2930" y="1442324"/>
                  <a:pt x="0" y="1199726"/>
                </a:cubicBezTo>
                <a:cubicBezTo>
                  <a:pt x="2930" y="957128"/>
                  <a:pt x="8576" y="401800"/>
                  <a:pt x="0" y="0"/>
                </a:cubicBezTo>
                <a:close/>
              </a:path>
            </a:pathLst>
          </a:custGeom>
          <a:solidFill>
            <a:srgbClr val="E2EEBE"/>
          </a:solidFill>
          <a:ln w="19050" cap="sq">
            <a:solidFill>
              <a:srgbClr val="466318"/>
            </a:solidFill>
            <a:extLst>
              <a:ext uri="{C807C97D-BFC1-408E-A445-0C87EB9F89A2}">
                <ask:lineSketchStyleProps xmlns:ask="http://schemas.microsoft.com/office/drawing/2018/sketchyshapes" sd="809461488">
                  <ask:type>
                    <ask:lineSketchFreehand/>
                  </ask:type>
                </ask:lineSketchStyleProps>
              </a:ext>
            </a:extLst>
          </a:ln>
        </p:spPr>
        <p:txBody>
          <a:bodyPr lIns="180000" tIns="180000" rIns="180000" bIns="18000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6" name="Text Placeholder 12">
            <a:extLst>
              <a:ext uri="{FF2B5EF4-FFF2-40B4-BE49-F238E27FC236}">
                <a16:creationId xmlns:a16="http://schemas.microsoft.com/office/drawing/2014/main" id="{6EB070F2-6F26-BF10-67CE-69E180ABB02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38200" y="6356349"/>
            <a:ext cx="4210050" cy="365125"/>
          </a:xfrm>
        </p:spPr>
        <p:txBody>
          <a:bodyPr anchor="ctr" anchorCtr="0">
            <a:noAutofit/>
          </a:bodyPr>
          <a:lstStyle>
            <a:lvl1pPr marL="0" indent="0">
              <a:buNone/>
              <a:defRPr sz="1200">
                <a:solidFill>
                  <a:srgbClr val="898989"/>
                </a:solidFill>
              </a:defRPr>
            </a:lvl1pPr>
            <a:lvl2pPr marL="457200" indent="0">
              <a:buNone/>
              <a:defRPr sz="1200">
                <a:solidFill>
                  <a:srgbClr val="898989"/>
                </a:solidFill>
              </a:defRPr>
            </a:lvl2pPr>
            <a:lvl3pPr marL="914400" indent="0">
              <a:buNone/>
              <a:defRPr sz="1200">
                <a:solidFill>
                  <a:srgbClr val="898989"/>
                </a:solidFill>
              </a:defRPr>
            </a:lvl3pPr>
            <a:lvl4pPr marL="1371600" indent="0">
              <a:buNone/>
              <a:defRPr sz="1200">
                <a:solidFill>
                  <a:srgbClr val="898989"/>
                </a:solidFill>
              </a:defRPr>
            </a:lvl4pPr>
            <a:lvl5pPr marL="1828800" indent="0">
              <a:buNone/>
              <a:defRPr sz="1200">
                <a:solidFill>
                  <a:srgbClr val="898989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8" name="Text Placeholder 5">
            <a:extLst>
              <a:ext uri="{FF2B5EF4-FFF2-40B4-BE49-F238E27FC236}">
                <a16:creationId xmlns:a16="http://schemas.microsoft.com/office/drawing/2014/main" id="{78F13B2F-E75D-A0E3-4CBA-ECA797356F77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F1995D"/>
          </a:solidFill>
        </p:spPr>
        <p:txBody>
          <a:bodyPr>
            <a:noAutofit/>
          </a:bodyPr>
          <a:lstStyle>
            <a:lvl1pPr marL="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1pPr>
            <a:lvl2pPr marL="4572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2pPr>
            <a:lvl3pPr marL="9144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3pPr>
            <a:lvl4pPr marL="13716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4pPr>
            <a:lvl5pPr marL="18288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68158071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solid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E28D89-88F2-7B76-6175-229131C103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871D481-6A8A-F2BA-8418-1DA53650897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825625"/>
            <a:ext cx="10515599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DC2ED04E-677C-C92B-8D41-838378B5328C}"/>
              </a:ext>
            </a:extLst>
          </p:cNvPr>
          <p:cNvSpPr txBox="1">
            <a:spLocks/>
          </p:cNvSpPr>
          <p:nvPr userDrawn="1"/>
        </p:nvSpPr>
        <p:spPr>
          <a:xfrm>
            <a:off x="72390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© Gatsby Technical Education Projects 2024</a:t>
            </a:r>
          </a:p>
          <a:p>
            <a:pPr algn="r"/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Version 1, January 2024</a:t>
            </a:r>
          </a:p>
        </p:txBody>
      </p:sp>
      <p:pic>
        <p:nvPicPr>
          <p:cNvPr id="8" name="Picture 7" descr="A picture containing pattern, circle, screenshot, design&#10;&#10;Description automatically generated">
            <a:extLst>
              <a:ext uri="{FF2B5EF4-FFF2-40B4-BE49-F238E27FC236}">
                <a16:creationId xmlns:a16="http://schemas.microsoft.com/office/drawing/2014/main" id="{33131622-DDC2-ED14-86B4-2BF01D3540D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alphaModFix amt="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15720" y="-1965862"/>
            <a:ext cx="8745021" cy="8687336"/>
          </a:xfrm>
          <a:prstGeom prst="rect">
            <a:avLst/>
          </a:prstGeom>
        </p:spPr>
      </p:pic>
      <p:sp>
        <p:nvSpPr>
          <p:cNvPr id="10" name="Text Placeholder 5">
            <a:extLst>
              <a:ext uri="{FF2B5EF4-FFF2-40B4-BE49-F238E27FC236}">
                <a16:creationId xmlns:a16="http://schemas.microsoft.com/office/drawing/2014/main" id="{FF5D3C5C-5B7F-CBEB-FEEC-39FE9832DEA5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8E53EF"/>
          </a:solidFill>
        </p:spPr>
        <p:txBody>
          <a:bodyPr>
            <a:noAutofit/>
          </a:bodyPr>
          <a:lstStyle>
            <a:lvl1pPr marL="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1pPr>
            <a:lvl2pPr marL="4572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2pPr>
            <a:lvl3pPr marL="9144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3pPr>
            <a:lvl4pPr marL="13716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4pPr>
            <a:lvl5pPr marL="18288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Text Placeholder 12">
            <a:extLst>
              <a:ext uri="{FF2B5EF4-FFF2-40B4-BE49-F238E27FC236}">
                <a16:creationId xmlns:a16="http://schemas.microsoft.com/office/drawing/2014/main" id="{EBB2B898-75E4-BA92-0EDE-F8F75E140AC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38200" y="6356349"/>
            <a:ext cx="4210050" cy="365125"/>
          </a:xfrm>
        </p:spPr>
        <p:txBody>
          <a:bodyPr anchor="ctr" anchorCtr="0">
            <a:noAutofit/>
          </a:bodyPr>
          <a:lstStyle>
            <a:lvl1pPr marL="0" indent="0">
              <a:buNone/>
              <a:defRPr sz="1200">
                <a:solidFill>
                  <a:srgbClr val="898989"/>
                </a:solidFill>
              </a:defRPr>
            </a:lvl1pPr>
            <a:lvl2pPr marL="457200" indent="0">
              <a:buNone/>
              <a:defRPr sz="1200">
                <a:solidFill>
                  <a:srgbClr val="898989"/>
                </a:solidFill>
              </a:defRPr>
            </a:lvl2pPr>
            <a:lvl3pPr marL="914400" indent="0">
              <a:buNone/>
              <a:defRPr sz="1200">
                <a:solidFill>
                  <a:srgbClr val="898989"/>
                </a:solidFill>
              </a:defRPr>
            </a:lvl3pPr>
            <a:lvl4pPr marL="1371600" indent="0">
              <a:buNone/>
              <a:defRPr sz="1200">
                <a:solidFill>
                  <a:srgbClr val="898989"/>
                </a:solidFill>
              </a:defRPr>
            </a:lvl4pPr>
            <a:lvl5pPr marL="1828800" indent="0">
              <a:buNone/>
              <a:defRPr sz="1200">
                <a:solidFill>
                  <a:srgbClr val="898989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52047606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sson pau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650E12BB-9714-8016-5459-5843FDB8A24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1FE61FDA-5E2B-208F-5A20-01FC775E7B9F}"/>
              </a:ext>
            </a:extLst>
          </p:cNvPr>
          <p:cNvSpPr txBox="1">
            <a:spLocks/>
          </p:cNvSpPr>
          <p:nvPr userDrawn="1"/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© Gatsby Technical Education Projects 2024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286B998-0103-C1DB-8E36-C20883F4115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3835106"/>
            <a:ext cx="9144000" cy="875845"/>
          </a:xfrm>
        </p:spPr>
        <p:txBody>
          <a:bodyPr anchor="b" anchorCtr="0">
            <a:noAutofit/>
          </a:bodyPr>
          <a:lstStyle>
            <a:lvl1pPr algn="ctr">
              <a:defRPr sz="5200" b="1">
                <a:solidFill>
                  <a:srgbClr val="466318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8" name="Subtitle 2">
            <a:extLst>
              <a:ext uri="{FF2B5EF4-FFF2-40B4-BE49-F238E27FC236}">
                <a16:creationId xmlns:a16="http://schemas.microsoft.com/office/drawing/2014/main" id="{EBB64C23-83AF-58AF-1D04-EC58CEEB964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903189"/>
            <a:ext cx="9144000" cy="1316636"/>
          </a:xfrm>
        </p:spPr>
        <p:txBody>
          <a:bodyPr>
            <a:noAutofit/>
          </a:bodyPr>
          <a:lstStyle>
            <a:lvl1pPr marL="0" indent="0" algn="ctr">
              <a:buNone/>
              <a:defRPr sz="2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0C6710AA-35B3-4611-B38B-2AE5EA4F2C3D}"/>
              </a:ext>
            </a:extLst>
          </p:cNvPr>
          <p:cNvGrpSpPr/>
          <p:nvPr userDrawn="1"/>
        </p:nvGrpSpPr>
        <p:grpSpPr>
          <a:xfrm>
            <a:off x="7053943" y="457724"/>
            <a:ext cx="4607815" cy="981687"/>
            <a:chOff x="5473511" y="457724"/>
            <a:chExt cx="6024961" cy="1283607"/>
          </a:xfrm>
        </p:grpSpPr>
        <p:pic>
          <p:nvPicPr>
            <p:cNvPr id="10" name="Picture 9" descr="A picture containing screenshot, graphics, pattern, circle&#10;&#10;Description automatically generated">
              <a:extLst>
                <a:ext uri="{FF2B5EF4-FFF2-40B4-BE49-F238E27FC236}">
                  <a16:creationId xmlns:a16="http://schemas.microsoft.com/office/drawing/2014/main" id="{6723EEDC-DC11-DDA5-E851-4106E438283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650224" y="501650"/>
              <a:ext cx="2848248" cy="1195756"/>
            </a:xfrm>
            <a:prstGeom prst="rect">
              <a:avLst/>
            </a:prstGeom>
          </p:spPr>
        </p:pic>
        <p:pic>
          <p:nvPicPr>
            <p:cNvPr id="11" name="Picture 10" descr="A picture containing dance&#10;&#10;Description automatically generated">
              <a:extLst>
                <a:ext uri="{FF2B5EF4-FFF2-40B4-BE49-F238E27FC236}">
                  <a16:creationId xmlns:a16="http://schemas.microsoft.com/office/drawing/2014/main" id="{E2D6BA1E-FF7B-4A87-7719-83511F31E92A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5473511" y="457724"/>
              <a:ext cx="2766975" cy="128360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09347033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ro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picture containing pattern, circle, screenshot, design&#10;&#10;Description automatically generated">
            <a:extLst>
              <a:ext uri="{FF2B5EF4-FFF2-40B4-BE49-F238E27FC236}">
                <a16:creationId xmlns:a16="http://schemas.microsoft.com/office/drawing/2014/main" id="{33131622-DDC2-ED14-86B4-2BF01D3540D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alphaModFix amt="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689955" y="0"/>
            <a:ext cx="7502045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AE28D89-88F2-7B76-6175-229131C103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871D481-6A8A-F2BA-8418-1DA53650897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64008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A5DD11EB-73B6-9FA1-9358-3BB8241E05F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530353" y="1825625"/>
            <a:ext cx="3823447" cy="4351338"/>
          </a:xfrm>
          <a:solidFill>
            <a:schemeClr val="bg1"/>
          </a:solidFill>
          <a:ln w="28575">
            <a:solidFill>
              <a:srgbClr val="88A2FF"/>
            </a:solidFill>
          </a:ln>
        </p:spPr>
        <p:txBody>
          <a:bodyPr lIns="180000" tIns="144000" rIns="180000" bIns="144000">
            <a:no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800"/>
            </a:lvl2pPr>
            <a:lvl3pPr marL="914400" indent="0">
              <a:buNone/>
              <a:defRPr sz="18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0" name="Text Placeholder 5">
            <a:extLst>
              <a:ext uri="{FF2B5EF4-FFF2-40B4-BE49-F238E27FC236}">
                <a16:creationId xmlns:a16="http://schemas.microsoft.com/office/drawing/2014/main" id="{FF5D3C5C-5B7F-CBEB-FEEC-39FE9832DEA5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88A2FF"/>
          </a:solidFill>
        </p:spPr>
        <p:txBody>
          <a:bodyPr>
            <a:noAutofit/>
          </a:bodyPr>
          <a:lstStyle>
            <a:lvl1pPr marL="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1pPr>
            <a:lvl2pPr marL="4572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2pPr>
            <a:lvl3pPr marL="9144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3pPr>
            <a:lvl4pPr marL="13716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4pPr>
            <a:lvl5pPr marL="18288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ext Placeholder 12">
            <a:extLst>
              <a:ext uri="{FF2B5EF4-FFF2-40B4-BE49-F238E27FC236}">
                <a16:creationId xmlns:a16="http://schemas.microsoft.com/office/drawing/2014/main" id="{35391365-8BD4-3948-009B-4610525006BF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38200" y="6356349"/>
            <a:ext cx="4210050" cy="365125"/>
          </a:xfrm>
        </p:spPr>
        <p:txBody>
          <a:bodyPr anchor="ctr" anchorCtr="0">
            <a:noAutofit/>
          </a:bodyPr>
          <a:lstStyle>
            <a:lvl1pPr marL="0" indent="0">
              <a:buNone/>
              <a:defRPr sz="1200">
                <a:solidFill>
                  <a:srgbClr val="898989"/>
                </a:solidFill>
              </a:defRPr>
            </a:lvl1pPr>
            <a:lvl2pPr marL="457200" indent="0">
              <a:buNone/>
              <a:defRPr sz="1200">
                <a:solidFill>
                  <a:srgbClr val="898989"/>
                </a:solidFill>
              </a:defRPr>
            </a:lvl2pPr>
            <a:lvl3pPr marL="914400" indent="0">
              <a:buNone/>
              <a:defRPr sz="1200">
                <a:solidFill>
                  <a:srgbClr val="898989"/>
                </a:solidFill>
              </a:defRPr>
            </a:lvl3pPr>
            <a:lvl4pPr marL="1371600" indent="0">
              <a:buNone/>
              <a:defRPr sz="1200">
                <a:solidFill>
                  <a:srgbClr val="898989"/>
                </a:solidFill>
              </a:defRPr>
            </a:lvl4pPr>
            <a:lvl5pPr marL="1828800" indent="0">
              <a:buNone/>
              <a:defRPr sz="1200">
                <a:solidFill>
                  <a:srgbClr val="898989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D338F22C-B20F-FA5C-CAD0-FCF355E39C17}"/>
              </a:ext>
            </a:extLst>
          </p:cNvPr>
          <p:cNvSpPr txBox="1">
            <a:spLocks/>
          </p:cNvSpPr>
          <p:nvPr userDrawn="1"/>
        </p:nvSpPr>
        <p:spPr>
          <a:xfrm>
            <a:off x="7384676" y="6356349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© Gatsby Technical Education Projects 2024</a:t>
            </a:r>
          </a:p>
          <a:p>
            <a:pPr algn="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Version 1, January 2024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4610314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ro_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E28D89-88F2-7B76-6175-229131C103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871D481-6A8A-F2BA-8418-1DA536508979}"/>
              </a:ext>
            </a:extLst>
          </p:cNvPr>
          <p:cNvSpPr>
            <a:spLocks noGrp="1"/>
          </p:cNvSpPr>
          <p:nvPr>
            <p:ph idx="1"/>
          </p:nvPr>
        </p:nvSpPr>
        <p:spPr>
          <a:solidFill>
            <a:srgbClr val="E2EEBE"/>
          </a:solidFill>
        </p:spPr>
        <p:txBody>
          <a:bodyPr lIns="180000" tIns="180000" rIns="180000" bIns="18000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F886DD7F-EBE6-95A7-5C4D-FB522DE24B7B}"/>
              </a:ext>
            </a:extLst>
          </p:cNvPr>
          <p:cNvSpPr txBox="1">
            <a:spLocks/>
          </p:cNvSpPr>
          <p:nvPr userDrawn="1"/>
        </p:nvSpPr>
        <p:spPr>
          <a:xfrm>
            <a:off x="72390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© Gatsby Technical Education Projects 2024</a:t>
            </a:r>
          </a:p>
          <a:p>
            <a:pPr algn="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Version 1, January 2024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D3389DC1-D122-5083-AC82-273A6F5C1A1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88A2FF"/>
          </a:solidFill>
        </p:spPr>
        <p:txBody>
          <a:bodyPr>
            <a:noAutofit/>
          </a:bodyPr>
          <a:lstStyle>
            <a:lvl1pPr marL="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1pPr>
            <a:lvl2pPr marL="4572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2pPr>
            <a:lvl3pPr marL="9144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3pPr>
            <a:lvl4pPr marL="13716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4pPr>
            <a:lvl5pPr marL="18288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2">
            <a:extLst>
              <a:ext uri="{FF2B5EF4-FFF2-40B4-BE49-F238E27FC236}">
                <a16:creationId xmlns:a16="http://schemas.microsoft.com/office/drawing/2014/main" id="{927FA953-FAA1-35E6-D6EB-E529BDA03F7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38200" y="6356349"/>
            <a:ext cx="4210050" cy="365125"/>
          </a:xfrm>
        </p:spPr>
        <p:txBody>
          <a:bodyPr anchor="ctr" anchorCtr="0">
            <a:noAutofit/>
          </a:bodyPr>
          <a:lstStyle>
            <a:lvl1pPr marL="0" indent="0">
              <a:buNone/>
              <a:defRPr sz="1200">
                <a:solidFill>
                  <a:srgbClr val="898989"/>
                </a:solidFill>
              </a:defRPr>
            </a:lvl1pPr>
            <a:lvl2pPr marL="457200" indent="0">
              <a:buNone/>
              <a:defRPr sz="1200">
                <a:solidFill>
                  <a:srgbClr val="898989"/>
                </a:solidFill>
              </a:defRPr>
            </a:lvl2pPr>
            <a:lvl3pPr marL="914400" indent="0">
              <a:buNone/>
              <a:defRPr sz="1200">
                <a:solidFill>
                  <a:srgbClr val="898989"/>
                </a:solidFill>
              </a:defRPr>
            </a:lvl3pPr>
            <a:lvl4pPr marL="1371600" indent="0">
              <a:buNone/>
              <a:defRPr sz="1200">
                <a:solidFill>
                  <a:srgbClr val="898989"/>
                </a:solidFill>
              </a:defRPr>
            </a:lvl4pPr>
            <a:lvl5pPr marL="1828800" indent="0">
              <a:buNone/>
              <a:defRPr sz="1200">
                <a:solidFill>
                  <a:srgbClr val="898989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02447036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ro_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E28D89-88F2-7B76-6175-229131C103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871D481-6A8A-F2BA-8418-1DA53650897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825625"/>
            <a:ext cx="5921829" cy="4351338"/>
          </a:xfrm>
          <a:solidFill>
            <a:srgbClr val="E2EEBE"/>
          </a:solidFill>
        </p:spPr>
        <p:txBody>
          <a:bodyPr lIns="180000" tIns="180000" rIns="180000" bIns="18000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F886DD7F-EBE6-95A7-5C4D-FB522DE24B7B}"/>
              </a:ext>
            </a:extLst>
          </p:cNvPr>
          <p:cNvSpPr txBox="1">
            <a:spLocks/>
          </p:cNvSpPr>
          <p:nvPr userDrawn="1"/>
        </p:nvSpPr>
        <p:spPr>
          <a:xfrm>
            <a:off x="72390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© Gatsby Technical Education Projects 2024</a:t>
            </a:r>
          </a:p>
          <a:p>
            <a:pPr algn="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Version 1, January 2024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D3389DC1-D122-5083-AC82-273A6F5C1A1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88A2FF"/>
          </a:solidFill>
        </p:spPr>
        <p:txBody>
          <a:bodyPr>
            <a:noAutofit/>
          </a:bodyPr>
          <a:lstStyle>
            <a:lvl1pPr marL="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1pPr>
            <a:lvl2pPr marL="4572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2pPr>
            <a:lvl3pPr marL="9144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3pPr>
            <a:lvl4pPr marL="13716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4pPr>
            <a:lvl5pPr marL="18288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42D77770-603A-956D-71F8-59FAB1C35913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989083" y="1825625"/>
            <a:ext cx="4364717" cy="4351338"/>
          </a:xfrm>
        </p:spPr>
        <p:txBody>
          <a:bodyPr/>
          <a:lstStyle/>
          <a:p>
            <a:endParaRPr lang="en-GB"/>
          </a:p>
        </p:txBody>
      </p:sp>
      <p:sp>
        <p:nvSpPr>
          <p:cNvPr id="8" name="Text Placeholder 12">
            <a:extLst>
              <a:ext uri="{FF2B5EF4-FFF2-40B4-BE49-F238E27FC236}">
                <a16:creationId xmlns:a16="http://schemas.microsoft.com/office/drawing/2014/main" id="{75581552-1077-6B8E-2257-50FA83522134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38200" y="6356349"/>
            <a:ext cx="4210050" cy="365125"/>
          </a:xfrm>
        </p:spPr>
        <p:txBody>
          <a:bodyPr anchor="ctr" anchorCtr="0">
            <a:noAutofit/>
          </a:bodyPr>
          <a:lstStyle>
            <a:lvl1pPr marL="0" indent="0">
              <a:buNone/>
              <a:defRPr sz="1200">
                <a:solidFill>
                  <a:srgbClr val="898989"/>
                </a:solidFill>
              </a:defRPr>
            </a:lvl1pPr>
            <a:lvl2pPr marL="457200" indent="0">
              <a:buNone/>
              <a:defRPr sz="1200">
                <a:solidFill>
                  <a:srgbClr val="898989"/>
                </a:solidFill>
              </a:defRPr>
            </a:lvl2pPr>
            <a:lvl3pPr marL="914400" indent="0">
              <a:buNone/>
              <a:defRPr sz="1200">
                <a:solidFill>
                  <a:srgbClr val="898989"/>
                </a:solidFill>
              </a:defRPr>
            </a:lvl3pPr>
            <a:lvl4pPr marL="1371600" indent="0">
              <a:buNone/>
              <a:defRPr sz="1200">
                <a:solidFill>
                  <a:srgbClr val="898989"/>
                </a:solidFill>
              </a:defRPr>
            </a:lvl4pPr>
            <a:lvl5pPr marL="1828800" indent="0">
              <a:buNone/>
              <a:defRPr sz="1200">
                <a:solidFill>
                  <a:srgbClr val="898989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2187406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ro_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E28D89-88F2-7B76-6175-229131C103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871D481-6A8A-F2BA-8418-1DA536508979}"/>
              </a:ext>
            </a:extLst>
          </p:cNvPr>
          <p:cNvSpPr>
            <a:spLocks noGrp="1"/>
          </p:cNvSpPr>
          <p:nvPr>
            <p:ph idx="1"/>
          </p:nvPr>
        </p:nvSpPr>
        <p:spPr>
          <a:noFill/>
          <a:ln w="28575">
            <a:solidFill>
              <a:srgbClr val="E2EEBE"/>
            </a:solidFill>
          </a:ln>
        </p:spPr>
        <p:txBody>
          <a:bodyPr lIns="180000" tIns="180000" rIns="180000" bIns="18000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F886DD7F-EBE6-95A7-5C4D-FB522DE24B7B}"/>
              </a:ext>
            </a:extLst>
          </p:cNvPr>
          <p:cNvSpPr txBox="1">
            <a:spLocks/>
          </p:cNvSpPr>
          <p:nvPr userDrawn="1"/>
        </p:nvSpPr>
        <p:spPr>
          <a:xfrm>
            <a:off x="72390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© Gatsby Technical Education Projects 2024</a:t>
            </a:r>
          </a:p>
          <a:p>
            <a:pPr algn="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Version 1, January 2024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6456402D-9FD0-4E90-15E7-18D5BE698653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88A2FF"/>
          </a:solidFill>
        </p:spPr>
        <p:txBody>
          <a:bodyPr>
            <a:noAutofit/>
          </a:bodyPr>
          <a:lstStyle>
            <a:lvl1pPr marL="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1pPr>
            <a:lvl2pPr marL="4572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2pPr>
            <a:lvl3pPr marL="9144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3pPr>
            <a:lvl4pPr marL="13716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4pPr>
            <a:lvl5pPr marL="18288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2">
            <a:extLst>
              <a:ext uri="{FF2B5EF4-FFF2-40B4-BE49-F238E27FC236}">
                <a16:creationId xmlns:a16="http://schemas.microsoft.com/office/drawing/2014/main" id="{EB95CEFE-2254-582E-AA71-BEC4140C9FB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38200" y="6356349"/>
            <a:ext cx="4210050" cy="365125"/>
          </a:xfrm>
        </p:spPr>
        <p:txBody>
          <a:bodyPr anchor="ctr" anchorCtr="0">
            <a:noAutofit/>
          </a:bodyPr>
          <a:lstStyle>
            <a:lvl1pPr marL="0" indent="0">
              <a:buNone/>
              <a:defRPr sz="1200">
                <a:solidFill>
                  <a:srgbClr val="898989"/>
                </a:solidFill>
              </a:defRPr>
            </a:lvl1pPr>
            <a:lvl2pPr marL="457200" indent="0">
              <a:buNone/>
              <a:defRPr sz="1200">
                <a:solidFill>
                  <a:srgbClr val="898989"/>
                </a:solidFill>
              </a:defRPr>
            </a:lvl2pPr>
            <a:lvl3pPr marL="914400" indent="0">
              <a:buNone/>
              <a:defRPr sz="1200">
                <a:solidFill>
                  <a:srgbClr val="898989"/>
                </a:solidFill>
              </a:defRPr>
            </a:lvl3pPr>
            <a:lvl4pPr marL="1371600" indent="0">
              <a:buNone/>
              <a:defRPr sz="1200">
                <a:solidFill>
                  <a:srgbClr val="898989"/>
                </a:solidFill>
              </a:defRPr>
            </a:lvl4pPr>
            <a:lvl5pPr marL="1828800" indent="0">
              <a:buNone/>
              <a:defRPr sz="1200">
                <a:solidFill>
                  <a:srgbClr val="898989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06210001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ctivity_vide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A picture containing pattern, circle, screenshot, design&#10;&#10;Description automatically generated">
            <a:extLst>
              <a:ext uri="{FF2B5EF4-FFF2-40B4-BE49-F238E27FC236}">
                <a16:creationId xmlns:a16="http://schemas.microsoft.com/office/drawing/2014/main" id="{26D4B314-F49E-12B5-620F-16A35F5C2F5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alphaModFix amt="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4082" y="-222817"/>
            <a:ext cx="10869835" cy="10798134"/>
          </a:xfrm>
          <a:prstGeom prst="rect">
            <a:avLst/>
          </a:prstGeom>
        </p:spPr>
      </p:pic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484CE04A-DDCC-591C-6176-D8C409627AF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F1995D"/>
          </a:solidFill>
        </p:spPr>
        <p:txBody>
          <a:bodyPr>
            <a:noAutofit/>
          </a:bodyPr>
          <a:lstStyle>
            <a:lvl1pPr marL="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1pPr>
            <a:lvl2pPr marL="4572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2pPr>
            <a:lvl3pPr marL="9144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3pPr>
            <a:lvl4pPr marL="13716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4pPr>
            <a:lvl5pPr marL="18288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AE28D89-88F2-7B76-6175-229131C103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14" name="Footer Placeholder 4">
            <a:extLst>
              <a:ext uri="{FF2B5EF4-FFF2-40B4-BE49-F238E27FC236}">
                <a16:creationId xmlns:a16="http://schemas.microsoft.com/office/drawing/2014/main" id="{42B8CCDF-DB6F-8C00-F908-1C017D9AF93B}"/>
              </a:ext>
            </a:extLst>
          </p:cNvPr>
          <p:cNvSpPr txBox="1">
            <a:spLocks/>
          </p:cNvSpPr>
          <p:nvPr userDrawn="1"/>
        </p:nvSpPr>
        <p:spPr>
          <a:xfrm>
            <a:off x="72390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© Gatsby Technical Education Projects 2024</a:t>
            </a:r>
          </a:p>
          <a:p>
            <a:pPr algn="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Version 1, January 2024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 Placeholder 12">
            <a:extLst>
              <a:ext uri="{FF2B5EF4-FFF2-40B4-BE49-F238E27FC236}">
                <a16:creationId xmlns:a16="http://schemas.microsoft.com/office/drawing/2014/main" id="{2528ACA5-1D17-0F9C-8E33-B422C18BAE2D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838200" y="6356349"/>
            <a:ext cx="4210050" cy="365125"/>
          </a:xfrm>
        </p:spPr>
        <p:txBody>
          <a:bodyPr anchor="ctr" anchorCtr="0">
            <a:noAutofit/>
          </a:bodyPr>
          <a:lstStyle>
            <a:lvl1pPr marL="0" indent="0">
              <a:buNone/>
              <a:defRPr sz="1200">
                <a:solidFill>
                  <a:srgbClr val="898989"/>
                </a:solidFill>
              </a:defRPr>
            </a:lvl1pPr>
            <a:lvl2pPr marL="457200" indent="0">
              <a:buNone/>
              <a:defRPr sz="1200">
                <a:solidFill>
                  <a:srgbClr val="898989"/>
                </a:solidFill>
              </a:defRPr>
            </a:lvl2pPr>
            <a:lvl3pPr marL="914400" indent="0">
              <a:buNone/>
              <a:defRPr sz="1200">
                <a:solidFill>
                  <a:srgbClr val="898989"/>
                </a:solidFill>
              </a:defRPr>
            </a:lvl3pPr>
            <a:lvl4pPr marL="1371600" indent="0">
              <a:buNone/>
              <a:defRPr sz="1200">
                <a:solidFill>
                  <a:srgbClr val="898989"/>
                </a:solidFill>
              </a:defRPr>
            </a:lvl4pPr>
            <a:lvl5pPr marL="1828800" indent="0">
              <a:buNone/>
              <a:defRPr sz="1200">
                <a:solidFill>
                  <a:srgbClr val="898989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3" name="Media Placeholder 9">
            <a:extLst>
              <a:ext uri="{FF2B5EF4-FFF2-40B4-BE49-F238E27FC236}">
                <a16:creationId xmlns:a16="http://schemas.microsoft.com/office/drawing/2014/main" id="{FF4CE65D-1F3E-DDCA-DFC3-AD627D0C9554}"/>
              </a:ext>
            </a:extLst>
          </p:cNvPr>
          <p:cNvSpPr>
            <a:spLocks noGrp="1"/>
          </p:cNvSpPr>
          <p:nvPr>
            <p:ph type="media" sz="quarter" idx="12"/>
          </p:nvPr>
        </p:nvSpPr>
        <p:spPr>
          <a:xfrm>
            <a:off x="1345277" y="1825625"/>
            <a:ext cx="2863468" cy="2014538"/>
          </a:xfrm>
        </p:spPr>
        <p:txBody>
          <a:bodyPr/>
          <a:lstStyle/>
          <a:p>
            <a:endParaRPr lang="en-GB"/>
          </a:p>
        </p:txBody>
      </p:sp>
      <p:sp>
        <p:nvSpPr>
          <p:cNvPr id="4" name="Media Placeholder 9">
            <a:extLst>
              <a:ext uri="{FF2B5EF4-FFF2-40B4-BE49-F238E27FC236}">
                <a16:creationId xmlns:a16="http://schemas.microsoft.com/office/drawing/2014/main" id="{E1343224-FEC4-DC11-C663-18376AA79055}"/>
              </a:ext>
            </a:extLst>
          </p:cNvPr>
          <p:cNvSpPr>
            <a:spLocks noGrp="1"/>
          </p:cNvSpPr>
          <p:nvPr>
            <p:ph type="media" sz="quarter" idx="16"/>
          </p:nvPr>
        </p:nvSpPr>
        <p:spPr>
          <a:xfrm>
            <a:off x="4913252" y="1825625"/>
            <a:ext cx="2868020" cy="2014538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9" name="Media Placeholder 9">
            <a:extLst>
              <a:ext uri="{FF2B5EF4-FFF2-40B4-BE49-F238E27FC236}">
                <a16:creationId xmlns:a16="http://schemas.microsoft.com/office/drawing/2014/main" id="{5906E010-8129-32F5-C16B-952078949CB7}"/>
              </a:ext>
            </a:extLst>
          </p:cNvPr>
          <p:cNvSpPr>
            <a:spLocks noGrp="1"/>
          </p:cNvSpPr>
          <p:nvPr>
            <p:ph type="media" sz="quarter" idx="17"/>
          </p:nvPr>
        </p:nvSpPr>
        <p:spPr>
          <a:xfrm>
            <a:off x="8485779" y="1825625"/>
            <a:ext cx="2868020" cy="2014538"/>
          </a:xfrm>
        </p:spPr>
        <p:txBody>
          <a:bodyPr/>
          <a:lstStyle/>
          <a:p>
            <a:endParaRPr lang="en-GB"/>
          </a:p>
        </p:txBody>
      </p:sp>
      <p:sp>
        <p:nvSpPr>
          <p:cNvPr id="11" name="Media Placeholder 9">
            <a:extLst>
              <a:ext uri="{FF2B5EF4-FFF2-40B4-BE49-F238E27FC236}">
                <a16:creationId xmlns:a16="http://schemas.microsoft.com/office/drawing/2014/main" id="{67E0326F-2B5D-F940-6B07-2040CD364126}"/>
              </a:ext>
            </a:extLst>
          </p:cNvPr>
          <p:cNvSpPr>
            <a:spLocks noGrp="1"/>
          </p:cNvSpPr>
          <p:nvPr>
            <p:ph type="media" sz="quarter" idx="18"/>
          </p:nvPr>
        </p:nvSpPr>
        <p:spPr>
          <a:xfrm>
            <a:off x="3128522" y="4046026"/>
            <a:ext cx="2869506" cy="2014538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15" name="Media Placeholder 9">
            <a:extLst>
              <a:ext uri="{FF2B5EF4-FFF2-40B4-BE49-F238E27FC236}">
                <a16:creationId xmlns:a16="http://schemas.microsoft.com/office/drawing/2014/main" id="{77B97025-398A-2411-8139-584808243C23}"/>
              </a:ext>
            </a:extLst>
          </p:cNvPr>
          <p:cNvSpPr>
            <a:spLocks noGrp="1"/>
          </p:cNvSpPr>
          <p:nvPr>
            <p:ph type="media" sz="quarter" idx="19"/>
          </p:nvPr>
        </p:nvSpPr>
        <p:spPr>
          <a:xfrm>
            <a:off x="6701049" y="4046026"/>
            <a:ext cx="2869506" cy="2014538"/>
          </a:xfrm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1225646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Activity_video+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A picture containing pattern, circle, screenshot, design&#10;&#10;Description automatically generated">
            <a:extLst>
              <a:ext uri="{FF2B5EF4-FFF2-40B4-BE49-F238E27FC236}">
                <a16:creationId xmlns:a16="http://schemas.microsoft.com/office/drawing/2014/main" id="{26D4B314-F49E-12B5-620F-16A35F5C2F5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alphaModFix amt="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7985" y="-232757"/>
            <a:ext cx="10869835" cy="10798134"/>
          </a:xfrm>
          <a:prstGeom prst="rect">
            <a:avLst/>
          </a:prstGeom>
        </p:spPr>
      </p:pic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484CE04A-DDCC-591C-6176-D8C409627AF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F1995D"/>
          </a:solidFill>
        </p:spPr>
        <p:txBody>
          <a:bodyPr>
            <a:noAutofit/>
          </a:bodyPr>
          <a:lstStyle>
            <a:lvl1pPr marL="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1pPr>
            <a:lvl2pPr marL="4572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2pPr>
            <a:lvl3pPr marL="9144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3pPr>
            <a:lvl4pPr marL="13716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4pPr>
            <a:lvl5pPr marL="18288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AE28D89-88F2-7B76-6175-229131C103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14" name="Footer Placeholder 4">
            <a:extLst>
              <a:ext uri="{FF2B5EF4-FFF2-40B4-BE49-F238E27FC236}">
                <a16:creationId xmlns:a16="http://schemas.microsoft.com/office/drawing/2014/main" id="{42B8CCDF-DB6F-8C00-F908-1C017D9AF93B}"/>
              </a:ext>
            </a:extLst>
          </p:cNvPr>
          <p:cNvSpPr txBox="1">
            <a:spLocks/>
          </p:cNvSpPr>
          <p:nvPr userDrawn="1"/>
        </p:nvSpPr>
        <p:spPr>
          <a:xfrm>
            <a:off x="72390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© Gatsby Technical Education Projects 2024</a:t>
            </a:r>
          </a:p>
          <a:p>
            <a:pPr algn="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Version 1, January 2024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 Placeholder 12">
            <a:extLst>
              <a:ext uri="{FF2B5EF4-FFF2-40B4-BE49-F238E27FC236}">
                <a16:creationId xmlns:a16="http://schemas.microsoft.com/office/drawing/2014/main" id="{2528ACA5-1D17-0F9C-8E33-B422C18BAE2D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838200" y="6356349"/>
            <a:ext cx="4210050" cy="365125"/>
          </a:xfrm>
        </p:spPr>
        <p:txBody>
          <a:bodyPr anchor="ctr" anchorCtr="0">
            <a:noAutofit/>
          </a:bodyPr>
          <a:lstStyle>
            <a:lvl1pPr marL="0" indent="0">
              <a:buNone/>
              <a:defRPr sz="1200">
                <a:solidFill>
                  <a:srgbClr val="898989"/>
                </a:solidFill>
              </a:defRPr>
            </a:lvl1pPr>
            <a:lvl2pPr marL="457200" indent="0">
              <a:buNone/>
              <a:defRPr sz="1200">
                <a:solidFill>
                  <a:srgbClr val="898989"/>
                </a:solidFill>
              </a:defRPr>
            </a:lvl2pPr>
            <a:lvl3pPr marL="914400" indent="0">
              <a:buNone/>
              <a:defRPr sz="1200">
                <a:solidFill>
                  <a:srgbClr val="898989"/>
                </a:solidFill>
              </a:defRPr>
            </a:lvl3pPr>
            <a:lvl4pPr marL="1371600" indent="0">
              <a:buNone/>
              <a:defRPr sz="1200">
                <a:solidFill>
                  <a:srgbClr val="898989"/>
                </a:solidFill>
              </a:defRPr>
            </a:lvl4pPr>
            <a:lvl5pPr marL="1828800" indent="0">
              <a:buNone/>
              <a:defRPr sz="1200">
                <a:solidFill>
                  <a:srgbClr val="898989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3" name="Media Placeholder 9">
            <a:extLst>
              <a:ext uri="{FF2B5EF4-FFF2-40B4-BE49-F238E27FC236}">
                <a16:creationId xmlns:a16="http://schemas.microsoft.com/office/drawing/2014/main" id="{092FE5E2-F98A-01C3-3E69-D46BAE20DA3D}"/>
              </a:ext>
            </a:extLst>
          </p:cNvPr>
          <p:cNvSpPr>
            <a:spLocks noGrp="1"/>
          </p:cNvSpPr>
          <p:nvPr>
            <p:ph type="media" sz="quarter" idx="12"/>
          </p:nvPr>
        </p:nvSpPr>
        <p:spPr>
          <a:xfrm>
            <a:off x="838200" y="1825625"/>
            <a:ext cx="10515600" cy="3714142"/>
          </a:xfrm>
        </p:spPr>
        <p:txBody>
          <a:bodyPr/>
          <a:lstStyle/>
          <a:p>
            <a:endParaRPr lang="en-GB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670E205A-90C6-9B1A-EE2A-91B43E15ABE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5744095"/>
            <a:ext cx="10515599" cy="432867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0584817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ctivity_ques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3D8E80ED-875C-C9DC-352C-5F92FA6F5DC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/>
          <a:srcRect l="-1" r="61979"/>
          <a:stretch/>
        </p:blipFill>
        <p:spPr>
          <a:xfrm>
            <a:off x="7556311" y="1"/>
            <a:ext cx="4635689" cy="685799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F9BF35E-4FF2-56EA-FEEA-82EBBA1503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412059-CE26-DF3F-AEE5-9C0A0884B47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199" y="1825625"/>
            <a:ext cx="6400801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10" name="Footer Placeholder 4">
            <a:extLst>
              <a:ext uri="{FF2B5EF4-FFF2-40B4-BE49-F238E27FC236}">
                <a16:creationId xmlns:a16="http://schemas.microsoft.com/office/drawing/2014/main" id="{5A4879B2-B6EE-DE7B-2C83-25EEB102F0BB}"/>
              </a:ext>
            </a:extLst>
          </p:cNvPr>
          <p:cNvSpPr txBox="1">
            <a:spLocks/>
          </p:cNvSpPr>
          <p:nvPr userDrawn="1"/>
        </p:nvSpPr>
        <p:spPr>
          <a:xfrm>
            <a:off x="72390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© Gatsby Technical Education Projects 2024</a:t>
            </a:r>
          </a:p>
          <a:p>
            <a:pPr algn="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Version 1, January 2024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 Placeholder 5">
            <a:extLst>
              <a:ext uri="{FF2B5EF4-FFF2-40B4-BE49-F238E27FC236}">
                <a16:creationId xmlns:a16="http://schemas.microsoft.com/office/drawing/2014/main" id="{56F986DF-3D2A-678C-B7BA-42B8340E3DC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F1995D"/>
          </a:solidFill>
        </p:spPr>
        <p:txBody>
          <a:bodyPr>
            <a:noAutofit/>
          </a:bodyPr>
          <a:lstStyle>
            <a:lvl1pPr marL="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1pPr>
            <a:lvl2pPr marL="4572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2pPr>
            <a:lvl3pPr marL="9144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3pPr>
            <a:lvl4pPr marL="13716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4pPr>
            <a:lvl5pPr marL="18288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Text Placeholder 12">
            <a:extLst>
              <a:ext uri="{FF2B5EF4-FFF2-40B4-BE49-F238E27FC236}">
                <a16:creationId xmlns:a16="http://schemas.microsoft.com/office/drawing/2014/main" id="{1F936F32-0F00-143C-23D0-72E9A6BD48B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38200" y="6356349"/>
            <a:ext cx="4210050" cy="365125"/>
          </a:xfrm>
        </p:spPr>
        <p:txBody>
          <a:bodyPr anchor="ctr" anchorCtr="0">
            <a:noAutofit/>
          </a:bodyPr>
          <a:lstStyle>
            <a:lvl1pPr marL="0" indent="0">
              <a:buNone/>
              <a:defRPr sz="1200">
                <a:solidFill>
                  <a:srgbClr val="898989"/>
                </a:solidFill>
              </a:defRPr>
            </a:lvl1pPr>
            <a:lvl2pPr marL="457200" indent="0">
              <a:buNone/>
              <a:defRPr sz="1200">
                <a:solidFill>
                  <a:srgbClr val="898989"/>
                </a:solidFill>
              </a:defRPr>
            </a:lvl2pPr>
            <a:lvl3pPr marL="914400" indent="0">
              <a:buNone/>
              <a:defRPr sz="1200">
                <a:solidFill>
                  <a:srgbClr val="898989"/>
                </a:solidFill>
              </a:defRPr>
            </a:lvl3pPr>
            <a:lvl4pPr marL="1371600" indent="0">
              <a:buNone/>
              <a:defRPr sz="1200">
                <a:solidFill>
                  <a:srgbClr val="898989"/>
                </a:solidFill>
              </a:defRPr>
            </a:lvl4pPr>
            <a:lvl5pPr marL="1828800" indent="0">
              <a:buNone/>
              <a:defRPr sz="1200">
                <a:solidFill>
                  <a:srgbClr val="898989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04757499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D72BFA8-2D39-244F-4F2A-031D91E2EE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DD84677-D669-F58E-69CC-70B9AE12C1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752935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0" r:id="rId2"/>
    <p:sldLayoutId id="2147483650" r:id="rId3"/>
    <p:sldLayoutId id="2147483661" r:id="rId4"/>
    <p:sldLayoutId id="2147483670" r:id="rId5"/>
    <p:sldLayoutId id="2147483665" r:id="rId6"/>
    <p:sldLayoutId id="2147483662" r:id="rId7"/>
    <p:sldLayoutId id="2147483671" r:id="rId8"/>
    <p:sldLayoutId id="2147483652" r:id="rId9"/>
    <p:sldLayoutId id="2147483664" r:id="rId10"/>
    <p:sldLayoutId id="2147483657" r:id="rId11"/>
    <p:sldLayoutId id="2147483667" r:id="rId12"/>
    <p:sldLayoutId id="2147483668" r:id="rId13"/>
    <p:sldLayoutId id="2147483669" r:id="rId1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tx1">
              <a:lumMod val="85000"/>
              <a:lumOff val="15000"/>
            </a:schemeClr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108000"/>
        </a:lnSpc>
        <a:spcBef>
          <a:spcPts val="1000"/>
        </a:spcBef>
        <a:buClr>
          <a:srgbClr val="466318"/>
        </a:buClr>
        <a:buFont typeface="Arial" panose="020B0604020202020204" pitchFamily="34" charset="0"/>
        <a:buChar char="•"/>
        <a:defRPr sz="2400" kern="1200">
          <a:solidFill>
            <a:schemeClr val="tx1">
              <a:lumMod val="85000"/>
              <a:lumOff val="1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108000"/>
        </a:lnSpc>
        <a:spcBef>
          <a:spcPts val="500"/>
        </a:spcBef>
        <a:buClr>
          <a:srgbClr val="466318"/>
        </a:buClr>
        <a:buFont typeface="Arial" panose="020B0604020202020204" pitchFamily="34" charset="0"/>
        <a:buChar char="•"/>
        <a:defRPr sz="2000" kern="1200">
          <a:solidFill>
            <a:schemeClr val="tx1">
              <a:lumMod val="85000"/>
              <a:lumOff val="1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108000"/>
        </a:lnSpc>
        <a:spcBef>
          <a:spcPts val="500"/>
        </a:spcBef>
        <a:buClr>
          <a:srgbClr val="466318"/>
        </a:buClr>
        <a:buFont typeface="Arial" panose="020B0604020202020204" pitchFamily="34" charset="0"/>
        <a:buChar char="•"/>
        <a:defRPr sz="1800" kern="1200">
          <a:solidFill>
            <a:schemeClr val="tx1">
              <a:lumMod val="85000"/>
              <a:lumOff val="1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108000"/>
        </a:lnSpc>
        <a:spcBef>
          <a:spcPts val="500"/>
        </a:spcBef>
        <a:buClr>
          <a:srgbClr val="466318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108000"/>
        </a:lnSpc>
        <a:spcBef>
          <a:spcPts val="500"/>
        </a:spcBef>
        <a:buClr>
          <a:srgbClr val="466318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hse.gov.uk/biosafety/blood-borne-viruses/avoiding-sharps-injuries.htm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video" Target="https://player.vimeo.com/video/889410735?app_id=122963" TargetMode="External"/><Relationship Id="rId1" Type="http://schemas.openxmlformats.org/officeDocument/2006/relationships/video" Target="https://player.vimeo.com/video/889410676?app_id=122963" TargetMode="Externa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notesSlide" Target="../notesSlides/notesSlide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video" Target="https://player.vimeo.com/video/889410863?app_id=122963" TargetMode="External"/><Relationship Id="rId1" Type="http://schemas.openxmlformats.org/officeDocument/2006/relationships/video" Target="https://player.vimeo.com/video/889410812?app_id=122963" TargetMode="Externa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notesSlide" Target="../notesSlides/notesSlide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7.xml"/><Relationship Id="rId1" Type="http://schemas.openxmlformats.org/officeDocument/2006/relationships/video" Target="https://player.vimeo.com/video/889410922?app_id=122963" TargetMode="External"/><Relationship Id="rId4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9DCE04C9-F46F-4224-A880-738B1633B56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3835106"/>
            <a:ext cx="9144000" cy="875845"/>
          </a:xfrm>
        </p:spPr>
        <p:txBody>
          <a:bodyPr>
            <a:normAutofit/>
          </a:bodyPr>
          <a:lstStyle/>
          <a:p>
            <a:r>
              <a:rPr lang="en-GB" dirty="0"/>
              <a:t>Science</a:t>
            </a:r>
          </a:p>
        </p:txBody>
      </p:sp>
      <p:sp>
        <p:nvSpPr>
          <p:cNvPr id="7" name="Subtitle 6">
            <a:extLst>
              <a:ext uri="{FF2B5EF4-FFF2-40B4-BE49-F238E27FC236}">
                <a16:creationId xmlns:a16="http://schemas.microsoft.com/office/drawing/2014/main" id="{1F5EADF3-A590-4AFE-1185-A6960C9D1B6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903788"/>
            <a:ext cx="9144000" cy="582612"/>
          </a:xfrm>
        </p:spPr>
        <p:txBody>
          <a:bodyPr>
            <a:normAutofit/>
          </a:bodyPr>
          <a:lstStyle/>
          <a:p>
            <a:r>
              <a:rPr lang="en-US" dirty="0"/>
              <a:t>Topic: Working within the health and science sectors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7867F5A-5A0F-C526-6E2A-AC6C470A9D3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096000" y="2476500"/>
            <a:ext cx="5622925" cy="534988"/>
          </a:xfrm>
        </p:spPr>
        <p:txBody>
          <a:bodyPr/>
          <a:lstStyle/>
          <a:p>
            <a:r>
              <a:rPr lang="en-GB" dirty="0"/>
              <a:t>Route: Health &amp; Science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7751806-CAEB-6B9E-B21F-4278168228F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524000" y="5596917"/>
            <a:ext cx="9144000" cy="457200"/>
          </a:xfrm>
        </p:spPr>
        <p:txBody>
          <a:bodyPr/>
          <a:lstStyle/>
          <a:p>
            <a:r>
              <a:rPr lang="en-GB" dirty="0"/>
              <a:t>Lesson 1: Organisational policies and procedures</a:t>
            </a:r>
          </a:p>
        </p:txBody>
      </p:sp>
    </p:spTree>
    <p:extLst>
      <p:ext uri="{BB962C8B-B14F-4D97-AF65-F5344CB8AC3E}">
        <p14:creationId xmlns:p14="http://schemas.microsoft.com/office/powerpoint/2010/main" val="404900857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9B95C442-E988-F9D6-098A-E6F6C0FA5D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GB" dirty="0"/>
              <a:t>Multiple choice questions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CDFA3211-8A55-BB29-F8F1-A1678304B15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199" y="1825625"/>
            <a:ext cx="6400801" cy="4351338"/>
          </a:xfrm>
        </p:spPr>
        <p:txBody>
          <a:bodyPr>
            <a:normAutofit fontScale="77500" lnSpcReduction="20000"/>
          </a:bodyPr>
          <a:lstStyle/>
          <a:p>
            <a:pPr marL="514350" indent="-514350">
              <a:buFont typeface="+mj-lt"/>
              <a:buAutoNum type="arabicPeriod" startAt="2"/>
            </a:pPr>
            <a:r>
              <a:rPr lang="en-US" sz="2600" dirty="0">
                <a:solidFill>
                  <a:srgbClr val="444746"/>
                </a:solidFill>
              </a:rPr>
              <a:t>A laboratory technician believes they have not been considered for a promotion as their manager knows that they are hoping to start a family. </a:t>
            </a:r>
          </a:p>
          <a:p>
            <a:pPr marL="538163" indent="0">
              <a:buNone/>
            </a:pPr>
            <a:r>
              <a:rPr lang="en-US" sz="2600" dirty="0">
                <a:solidFill>
                  <a:srgbClr val="444746"/>
                </a:solidFill>
              </a:rPr>
              <a:t>Which of the following documents should they refer to when raising their concerns with the Human Resources (HR) department in their </a:t>
            </a:r>
            <a:r>
              <a:rPr lang="en-US" sz="2600" dirty="0" err="1">
                <a:solidFill>
                  <a:srgbClr val="444746"/>
                </a:solidFill>
              </a:rPr>
              <a:t>organisation</a:t>
            </a:r>
            <a:r>
              <a:rPr lang="en-US" sz="2600" dirty="0">
                <a:solidFill>
                  <a:srgbClr val="444746"/>
                </a:solidFill>
              </a:rPr>
              <a:t>? </a:t>
            </a:r>
          </a:p>
          <a:p>
            <a:pPr marL="514350" indent="-514350">
              <a:buFont typeface="+mj-lt"/>
              <a:buAutoNum type="arabicPeriod" startAt="2"/>
            </a:pPr>
            <a:endParaRPr lang="en-US" sz="2600" dirty="0">
              <a:solidFill>
                <a:srgbClr val="444746"/>
              </a:solidFill>
              <a:latin typeface="Arial"/>
              <a:ea typeface="Arial"/>
              <a:cs typeface="Arial"/>
              <a:sym typeface="Arial"/>
            </a:endParaRPr>
          </a:p>
          <a:p>
            <a:pPr marL="538163" lvl="0" indent="0" algn="l" rtl="0">
              <a:lnSpc>
                <a:spcPct val="107916"/>
              </a:lnSpc>
              <a:spcBef>
                <a:spcPts val="800"/>
              </a:spcBef>
              <a:spcAft>
                <a:spcPts val="0"/>
              </a:spcAft>
              <a:buSzPct val="97297"/>
              <a:buNone/>
            </a:pPr>
            <a:r>
              <a:rPr lang="en-US" sz="2400" dirty="0"/>
              <a:t>A – Equality, diversity and inclusion policy</a:t>
            </a:r>
          </a:p>
          <a:p>
            <a:pPr marL="538163" lvl="0" indent="0" algn="l" rtl="0">
              <a:lnSpc>
                <a:spcPct val="107916"/>
              </a:lnSpc>
              <a:spcBef>
                <a:spcPts val="800"/>
              </a:spcBef>
              <a:spcAft>
                <a:spcPts val="0"/>
              </a:spcAft>
              <a:buSzPct val="97297"/>
              <a:buNone/>
            </a:pPr>
            <a:r>
              <a:rPr lang="en-US" sz="2400" dirty="0"/>
              <a:t>B – Performance review</a:t>
            </a:r>
          </a:p>
          <a:p>
            <a:pPr marL="538163" lvl="0" indent="0" algn="l" rtl="0">
              <a:lnSpc>
                <a:spcPct val="107916"/>
              </a:lnSpc>
              <a:spcBef>
                <a:spcPts val="800"/>
              </a:spcBef>
              <a:spcAft>
                <a:spcPts val="0"/>
              </a:spcAft>
              <a:buSzPct val="97297"/>
              <a:buNone/>
            </a:pPr>
            <a:r>
              <a:rPr lang="en-US" sz="2400" dirty="0"/>
              <a:t>C – Employment contract</a:t>
            </a:r>
          </a:p>
          <a:p>
            <a:pPr marL="538163" lvl="0" indent="0" algn="l" rtl="0">
              <a:lnSpc>
                <a:spcPct val="107916"/>
              </a:lnSpc>
              <a:spcBef>
                <a:spcPts val="800"/>
              </a:spcBef>
              <a:spcAft>
                <a:spcPts val="0"/>
              </a:spcAft>
              <a:buSzPct val="97297"/>
              <a:buNone/>
            </a:pPr>
            <a:r>
              <a:rPr lang="en-US" sz="2400" dirty="0"/>
              <a:t>D – Safeguarding policy </a:t>
            </a:r>
          </a:p>
          <a:p>
            <a:pPr marL="0" lvl="0" indent="0" algn="r" rtl="0">
              <a:lnSpc>
                <a:spcPct val="97916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2400" dirty="0"/>
              <a:t>(1 mark)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90D4504-F00C-6685-FDE6-9B5B5EDDC74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9973929" y="162686"/>
            <a:ext cx="2078545" cy="365125"/>
          </a:xfrm>
          <a:solidFill>
            <a:srgbClr val="88A2FF"/>
          </a:solidFill>
        </p:spPr>
        <p:txBody>
          <a:bodyPr/>
          <a:lstStyle/>
          <a:p>
            <a:r>
              <a:rPr lang="en-GB" dirty="0"/>
              <a:t>Plenary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4A1EFDF9-A04E-C52E-5791-F3A1C34CE7D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GB" dirty="0"/>
              <a:t>Lesson 1: Organisational policies and procedures</a:t>
            </a:r>
          </a:p>
        </p:txBody>
      </p:sp>
    </p:spTree>
    <p:extLst>
      <p:ext uri="{BB962C8B-B14F-4D97-AF65-F5344CB8AC3E}">
        <p14:creationId xmlns:p14="http://schemas.microsoft.com/office/powerpoint/2010/main" val="338760746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F5D358E7-C4A6-3D4A-A6B4-6E71E403BD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GB" dirty="0"/>
              <a:t>Multiple choice questions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996FEACE-C9BE-AE60-35CF-8D2D83BF35E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175008" y="2892829"/>
            <a:ext cx="3507474" cy="3284134"/>
          </a:xfrm>
        </p:spPr>
        <p:txBody>
          <a:bodyPr>
            <a:normAutofit/>
          </a:bodyPr>
          <a:lstStyle/>
          <a:p>
            <a:pPr marL="0" lvl="0" indent="0" algn="l" rtl="0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 sz="2000" dirty="0">
                <a:solidFill>
                  <a:schemeClr val="tx1"/>
                </a:solidFill>
              </a:rPr>
              <a:t>A01</a:t>
            </a:r>
          </a:p>
          <a:p>
            <a:pPr marL="0" lvl="0" indent="0" algn="l" rtl="0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 dirty="0">
                <a:solidFill>
                  <a:schemeClr val="tx1"/>
                </a:solidFill>
              </a:rPr>
              <a:t>A</a:t>
            </a:r>
            <a:r>
              <a:rPr lang="en-US" sz="2000" dirty="0">
                <a:solidFill>
                  <a:schemeClr val="tx1"/>
                </a:solidFill>
              </a:rPr>
              <a:t> – Equality, diversity and inclusion policy</a:t>
            </a:r>
          </a:p>
          <a:p>
            <a:pPr marL="0" lvl="0" indent="0" algn="l" rtl="0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 sz="2000" dirty="0">
                <a:solidFill>
                  <a:schemeClr val="tx1"/>
                </a:solidFill>
              </a:rPr>
              <a:t>(A1.1 – The purpose of </a:t>
            </a:r>
            <a:r>
              <a:rPr lang="en-US" sz="2000" dirty="0" err="1">
                <a:solidFill>
                  <a:schemeClr val="tx1"/>
                </a:solidFill>
              </a:rPr>
              <a:t>organisational</a:t>
            </a:r>
            <a:r>
              <a:rPr lang="en-US" sz="2000" dirty="0">
                <a:solidFill>
                  <a:schemeClr val="tx1"/>
                </a:solidFill>
              </a:rPr>
              <a:t> policies and procedures in the health and science sector)</a:t>
            </a:r>
            <a:endParaRPr lang="en-US" dirty="0"/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1DAE403D-5598-BF13-ED3D-BC4681726FF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175008" y="2055812"/>
            <a:ext cx="2689727" cy="620511"/>
          </a:xfrm>
        </p:spPr>
        <p:txBody>
          <a:bodyPr/>
          <a:lstStyle/>
          <a:p>
            <a:r>
              <a:rPr lang="en-GB" dirty="0"/>
              <a:t>Answers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84ADBFCA-5376-D6F8-0263-0D7F0C3F06B3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9928745" y="182562"/>
            <a:ext cx="2078545" cy="365125"/>
          </a:xfrm>
          <a:solidFill>
            <a:srgbClr val="88A2FF"/>
          </a:solidFill>
        </p:spPr>
        <p:txBody>
          <a:bodyPr/>
          <a:lstStyle/>
          <a:p>
            <a:r>
              <a:rPr lang="en-GB" dirty="0"/>
              <a:t>Plenary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AFAA21B3-C413-A750-D2CB-6B4E3085813D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GB" dirty="0"/>
              <a:t>Lesson 1: Organisational policies and procedures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57D15436-2303-0BBA-AA17-79EADD59008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6400800" cy="4351338"/>
          </a:xfrm>
        </p:spPr>
        <p:txBody>
          <a:bodyPr>
            <a:normAutofit fontScale="77500" lnSpcReduction="20000"/>
          </a:bodyPr>
          <a:lstStyle/>
          <a:p>
            <a:pPr marL="514350" indent="-514350">
              <a:buFont typeface="+mj-lt"/>
              <a:buAutoNum type="arabicPeriod" startAt="2"/>
            </a:pPr>
            <a:r>
              <a:rPr lang="en-US" sz="2600" dirty="0">
                <a:solidFill>
                  <a:srgbClr val="444746"/>
                </a:solidFill>
              </a:rPr>
              <a:t>A laboratory technician believes they have not been considered for a promotion as their manager knows that they are hoping to start a family. </a:t>
            </a:r>
          </a:p>
          <a:p>
            <a:pPr marL="538163" indent="0">
              <a:buNone/>
            </a:pPr>
            <a:r>
              <a:rPr lang="en-US" sz="2600" dirty="0">
                <a:solidFill>
                  <a:srgbClr val="444746"/>
                </a:solidFill>
              </a:rPr>
              <a:t>Which of the following documents should they refer to when raising their concerns with the Human Resources (HR) department in their </a:t>
            </a:r>
            <a:r>
              <a:rPr lang="en-US" sz="2600" dirty="0" err="1">
                <a:solidFill>
                  <a:srgbClr val="444746"/>
                </a:solidFill>
              </a:rPr>
              <a:t>organisation</a:t>
            </a:r>
            <a:r>
              <a:rPr lang="en-US" sz="2600" dirty="0">
                <a:solidFill>
                  <a:srgbClr val="444746"/>
                </a:solidFill>
              </a:rPr>
              <a:t>? </a:t>
            </a:r>
          </a:p>
          <a:p>
            <a:pPr marL="514350" indent="-514350">
              <a:buFont typeface="+mj-lt"/>
              <a:buAutoNum type="arabicPeriod" startAt="2"/>
            </a:pPr>
            <a:endParaRPr lang="en-US" sz="2600" dirty="0">
              <a:solidFill>
                <a:srgbClr val="444746"/>
              </a:solidFill>
              <a:latin typeface="Arial"/>
              <a:ea typeface="Arial"/>
              <a:cs typeface="Arial"/>
              <a:sym typeface="Arial"/>
            </a:endParaRPr>
          </a:p>
          <a:p>
            <a:pPr marL="538163" lvl="0" indent="0" algn="l" rtl="0">
              <a:lnSpc>
                <a:spcPct val="107916"/>
              </a:lnSpc>
              <a:spcBef>
                <a:spcPts val="800"/>
              </a:spcBef>
              <a:spcAft>
                <a:spcPts val="0"/>
              </a:spcAft>
              <a:buSzPct val="97297"/>
              <a:buNone/>
            </a:pPr>
            <a:r>
              <a:rPr lang="en-US" sz="2400" dirty="0"/>
              <a:t>A – Equality, diversity and inclusion policy</a:t>
            </a:r>
          </a:p>
          <a:p>
            <a:pPr marL="538163" lvl="0" indent="0" algn="l" rtl="0">
              <a:lnSpc>
                <a:spcPct val="107916"/>
              </a:lnSpc>
              <a:spcBef>
                <a:spcPts val="800"/>
              </a:spcBef>
              <a:spcAft>
                <a:spcPts val="0"/>
              </a:spcAft>
              <a:buSzPct val="97297"/>
              <a:buNone/>
            </a:pPr>
            <a:r>
              <a:rPr lang="en-US" sz="2400" dirty="0"/>
              <a:t>B – Performance review</a:t>
            </a:r>
          </a:p>
          <a:p>
            <a:pPr marL="538163" lvl="0" indent="0" algn="l" rtl="0">
              <a:lnSpc>
                <a:spcPct val="107916"/>
              </a:lnSpc>
              <a:spcBef>
                <a:spcPts val="800"/>
              </a:spcBef>
              <a:spcAft>
                <a:spcPts val="0"/>
              </a:spcAft>
              <a:buSzPct val="97297"/>
              <a:buNone/>
            </a:pPr>
            <a:r>
              <a:rPr lang="en-US" sz="2400" dirty="0"/>
              <a:t>C – Employment contract</a:t>
            </a:r>
          </a:p>
          <a:p>
            <a:pPr marL="538163" lvl="0" indent="0" algn="l" rtl="0">
              <a:lnSpc>
                <a:spcPct val="107916"/>
              </a:lnSpc>
              <a:spcBef>
                <a:spcPts val="800"/>
              </a:spcBef>
              <a:spcAft>
                <a:spcPts val="0"/>
              </a:spcAft>
              <a:buSzPct val="97297"/>
              <a:buNone/>
            </a:pPr>
            <a:r>
              <a:rPr lang="en-US" sz="2400" dirty="0"/>
              <a:t>D – Safeguarding policy </a:t>
            </a:r>
          </a:p>
          <a:p>
            <a:pPr marL="0" lvl="0" indent="0" algn="r" rtl="0">
              <a:lnSpc>
                <a:spcPct val="97916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2400" dirty="0"/>
              <a:t>(1 mark)</a:t>
            </a:r>
          </a:p>
        </p:txBody>
      </p:sp>
    </p:spTree>
    <p:extLst>
      <p:ext uri="{BB962C8B-B14F-4D97-AF65-F5344CB8AC3E}">
        <p14:creationId xmlns:p14="http://schemas.microsoft.com/office/powerpoint/2010/main" val="163680887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>
            <a:extLst>
              <a:ext uri="{FF2B5EF4-FFF2-40B4-BE49-F238E27FC236}">
                <a16:creationId xmlns:a16="http://schemas.microsoft.com/office/drawing/2014/main" id="{2C4D470B-BCBB-F609-A7BC-53BC006B8F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GB" dirty="0">
                <a:solidFill>
                  <a:schemeClr val="tx1"/>
                </a:solidFill>
              </a:rPr>
              <a:t>Case study</a:t>
            </a:r>
          </a:p>
        </p:txBody>
      </p:sp>
      <p:sp>
        <p:nvSpPr>
          <p:cNvPr id="12" name="Content Placeholder 11">
            <a:extLst>
              <a:ext uri="{FF2B5EF4-FFF2-40B4-BE49-F238E27FC236}">
                <a16:creationId xmlns:a16="http://schemas.microsoft.com/office/drawing/2014/main" id="{C2E8A0C4-6E89-275E-3913-5CA691E27E6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611136"/>
            <a:ext cx="9927337" cy="4362944"/>
          </a:xfrm>
        </p:spPr>
        <p:txBody>
          <a:bodyPr>
            <a:noAutofit/>
          </a:bodyPr>
          <a:lstStyle/>
          <a:p>
            <a:r>
              <a:rPr lang="en-GB" dirty="0"/>
              <a:t>In scenario 2, the employee has not suffered any consequences to their health from the injury. However, they have submitted a written grievance about health and safety processes and are concerned that this accident could happen again but have more serious consequences.</a:t>
            </a:r>
            <a:endParaRPr lang="en-GB" dirty="0">
              <a:solidFill>
                <a:srgbClr val="094FD1"/>
              </a:solidFill>
            </a:endParaRPr>
          </a:p>
          <a:p>
            <a:r>
              <a:rPr lang="en-GB" dirty="0">
                <a:solidFill>
                  <a:srgbClr val="0B0B0B"/>
                </a:solidFill>
              </a:rPr>
              <a:t>Read </a:t>
            </a:r>
            <a:r>
              <a:rPr lang="en-GB" dirty="0">
                <a:solidFill>
                  <a:srgbClr val="0B0B0B"/>
                </a:solidFill>
                <a:hlinkClick r:id="rId3"/>
              </a:rPr>
              <a:t>this information </a:t>
            </a:r>
            <a:r>
              <a:rPr lang="en-GB" dirty="0">
                <a:solidFill>
                  <a:srgbClr val="0B0B0B"/>
                </a:solidFill>
              </a:rPr>
              <a:t>from the Health and Safety Executive which summarises steps to keep sharps safe. </a:t>
            </a:r>
            <a:r>
              <a:rPr lang="en-GB" dirty="0">
                <a:solidFill>
                  <a:srgbClr val="0B0B0B"/>
                </a:solidFill>
                <a:effectLst/>
              </a:rPr>
              <a:t>Write a paragraph summarising the mistakes that have been made.</a:t>
            </a: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EC10F3F5-5F24-7D3F-B8EE-DFA61C4BD499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9973929" y="162686"/>
            <a:ext cx="2078545" cy="365125"/>
          </a:xfrm>
        </p:spPr>
        <p:txBody>
          <a:bodyPr/>
          <a:lstStyle/>
          <a:p>
            <a:r>
              <a:rPr lang="en-GB" dirty="0"/>
              <a:t>Consolidation</a:t>
            </a:r>
          </a:p>
        </p:txBody>
      </p:sp>
      <p:sp>
        <p:nvSpPr>
          <p:cNvPr id="5" name="Text Placeholder 12">
            <a:extLst>
              <a:ext uri="{FF2B5EF4-FFF2-40B4-BE49-F238E27FC236}">
                <a16:creationId xmlns:a16="http://schemas.microsoft.com/office/drawing/2014/main" id="{AE74AB44-543F-7C7D-453C-666F3333D6C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38200" y="6356350"/>
            <a:ext cx="4210050" cy="365125"/>
          </a:xfrm>
        </p:spPr>
        <p:txBody>
          <a:bodyPr/>
          <a:lstStyle/>
          <a:p>
            <a:r>
              <a:rPr lang="en-GB" dirty="0"/>
              <a:t>Lesson 1: Organisational policies and procedures</a:t>
            </a:r>
          </a:p>
        </p:txBody>
      </p:sp>
    </p:spTree>
    <p:extLst>
      <p:ext uri="{BB962C8B-B14F-4D97-AF65-F5344CB8AC3E}">
        <p14:creationId xmlns:p14="http://schemas.microsoft.com/office/powerpoint/2010/main" val="20587316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51357BC3-A920-1744-4378-77EA2C9D19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dirty="0"/>
              <a:t>In this lesson, we have:</a:t>
            </a:r>
            <a:endParaRPr lang="en-GB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82C64786-921D-E434-0361-3595FFD918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8"/>
            <a:ext cx="4365978" cy="4486275"/>
          </a:xfrm>
        </p:spPr>
        <p:txBody>
          <a:bodyPr>
            <a:normAutofit/>
          </a:bodyPr>
          <a:lstStyle/>
          <a:p>
            <a:r>
              <a:rPr lang="en-US" sz="2000" dirty="0"/>
              <a:t>named the six key </a:t>
            </a:r>
            <a:r>
              <a:rPr lang="en-US" sz="2000" dirty="0" err="1"/>
              <a:t>organisational</a:t>
            </a:r>
            <a:r>
              <a:rPr lang="en-US" sz="2000" dirty="0"/>
              <a:t> policies and described their purpose</a:t>
            </a:r>
          </a:p>
          <a:p>
            <a:r>
              <a:rPr lang="en-GB" sz="2000" dirty="0">
                <a:solidFill>
                  <a:srgbClr val="000000"/>
                </a:solidFill>
                <a:ea typeface="Arial" panose="020B0604020202020204" pitchFamily="34" charset="0"/>
              </a:rPr>
              <a:t>s</a:t>
            </a:r>
            <a:r>
              <a:rPr lang="en-GB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ummarised the features of each policy</a:t>
            </a:r>
            <a:endParaRPr lang="en-US" sz="2000" dirty="0">
              <a:solidFill>
                <a:srgbClr val="0D0D0D"/>
              </a:solidFill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  <a:p>
            <a:r>
              <a:rPr lang="en-GB" sz="2000" dirty="0">
                <a:solidFill>
                  <a:srgbClr val="000000"/>
                </a:solidFill>
                <a:ea typeface="Arial" panose="020B0604020202020204" pitchFamily="34" charset="0"/>
              </a:rPr>
              <a:t>j</a:t>
            </a:r>
            <a:r>
              <a:rPr lang="en-GB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ustified the use of different policies in real-life scenarios.</a:t>
            </a:r>
            <a:endParaRPr lang="en-US" sz="2000" dirty="0"/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3B0FA94E-7B0F-E8B2-17F4-EC94C02C2DE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GB" dirty="0"/>
              <a:t>Lesson 1: Organisational policies and procedures</a:t>
            </a:r>
          </a:p>
        </p:txBody>
      </p:sp>
      <p:sp>
        <p:nvSpPr>
          <p:cNvPr id="7" name="Text Placeholder 13">
            <a:extLst>
              <a:ext uri="{FF2B5EF4-FFF2-40B4-BE49-F238E27FC236}">
                <a16:creationId xmlns:a16="http://schemas.microsoft.com/office/drawing/2014/main" id="{DB830DD8-49CC-B80E-FB31-FED62916D3F7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9973929" y="162686"/>
            <a:ext cx="2078545" cy="365125"/>
          </a:xfrm>
          <a:solidFill>
            <a:srgbClr val="8E53EF"/>
          </a:solidFill>
        </p:spPr>
        <p:txBody>
          <a:bodyPr/>
          <a:lstStyle/>
          <a:p>
            <a:r>
              <a:rPr lang="en-GB" dirty="0"/>
              <a:t>Consolidation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334A17FE-E386-105E-D8DC-59265EB61A04}"/>
              </a:ext>
            </a:extLst>
          </p:cNvPr>
          <p:cNvSpPr txBox="1">
            <a:spLocks/>
          </p:cNvSpPr>
          <p:nvPr/>
        </p:nvSpPr>
        <p:spPr>
          <a:xfrm>
            <a:off x="5204178" y="1609798"/>
            <a:ext cx="6149622" cy="4648054"/>
          </a:xfrm>
          <a:prstGeom prst="rect">
            <a:avLst/>
          </a:prstGeom>
          <a:solidFill>
            <a:schemeClr val="bg1"/>
          </a:solidFill>
          <a:ln w="28575">
            <a:solidFill>
              <a:srgbClr val="88A2FF"/>
            </a:solidFill>
          </a:ln>
        </p:spPr>
        <p:txBody>
          <a:bodyPr vert="horz" lIns="180000" tIns="144000" rIns="180000" bIns="144000" rtlCol="0">
            <a:noAutofit/>
          </a:bodyPr>
          <a:lstStyle>
            <a:lvl1pPr marL="0" indent="0" algn="l" defTabSz="914400" rtl="0" eaLnBrk="1" latinLnBrk="0" hangingPunct="1">
              <a:lnSpc>
                <a:spcPct val="108000"/>
              </a:lnSpc>
              <a:spcBef>
                <a:spcPts val="1000"/>
              </a:spcBef>
              <a:buClr>
                <a:srgbClr val="466318"/>
              </a:buClr>
              <a:buFont typeface="Arial" panose="020B0604020202020204" pitchFamily="34" charset="0"/>
              <a:buNone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indent="0" algn="l" defTabSz="914400" rtl="0" eaLnBrk="1" latinLnBrk="0" hangingPunct="1">
              <a:lnSpc>
                <a:spcPct val="108000"/>
              </a:lnSpc>
              <a:spcBef>
                <a:spcPts val="500"/>
              </a:spcBef>
              <a:buClr>
                <a:srgbClr val="466318"/>
              </a:buClr>
              <a:buFont typeface="Arial" panose="020B0604020202020204" pitchFamily="34" charset="0"/>
              <a:buNone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14400" indent="0" algn="l" defTabSz="914400" rtl="0" eaLnBrk="1" latinLnBrk="0" hangingPunct="1">
              <a:lnSpc>
                <a:spcPct val="108000"/>
              </a:lnSpc>
              <a:spcBef>
                <a:spcPts val="500"/>
              </a:spcBef>
              <a:buClr>
                <a:srgbClr val="466318"/>
              </a:buClr>
              <a:buFont typeface="Arial" panose="020B0604020202020204" pitchFamily="34" charset="0"/>
              <a:buNone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371600" indent="0" algn="l" defTabSz="914400" rtl="0" eaLnBrk="1" latinLnBrk="0" hangingPunct="1">
              <a:lnSpc>
                <a:spcPct val="108000"/>
              </a:lnSpc>
              <a:spcBef>
                <a:spcPts val="500"/>
              </a:spcBef>
              <a:buClr>
                <a:srgbClr val="466318"/>
              </a:buClr>
              <a:buFont typeface="Arial" panose="020B0604020202020204" pitchFamily="34" charset="0"/>
              <a:buNone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828800" indent="0" algn="l" defTabSz="914400" rtl="0" eaLnBrk="1" latinLnBrk="0" hangingPunct="1">
              <a:lnSpc>
                <a:spcPct val="108000"/>
              </a:lnSpc>
              <a:spcBef>
                <a:spcPts val="500"/>
              </a:spcBef>
              <a:buClr>
                <a:srgbClr val="466318"/>
              </a:buClr>
              <a:buFont typeface="Arial" panose="020B0604020202020204" pitchFamily="34" charset="0"/>
              <a:buNone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950" b="1" dirty="0"/>
              <a:t>Skills:</a:t>
            </a:r>
          </a:p>
          <a:p>
            <a:r>
              <a:rPr lang="en-US" sz="950" dirty="0"/>
              <a:t>CS2.1 Conduct a review of independently selected scientific literature and other appropriate primary/secondary sources</a:t>
            </a:r>
          </a:p>
          <a:p>
            <a:r>
              <a:rPr lang="en-US" sz="950" dirty="0"/>
              <a:t>CS3.1  Identify their own role in relation to the wider team.</a:t>
            </a:r>
          </a:p>
          <a:p>
            <a:r>
              <a:rPr lang="en-US" sz="950" dirty="0"/>
              <a:t>CS3.2  Meet their responsibilities when working in a wider team by ensuring that the project is compliant.</a:t>
            </a:r>
          </a:p>
          <a:p>
            <a:r>
              <a:rPr lang="en-US" sz="950" dirty="0"/>
              <a:t>CS4.1 Make creative, innovative improvements to scientific practice, processes and outcomes by following an evaluation cycle.</a:t>
            </a:r>
          </a:p>
          <a:p>
            <a:r>
              <a:rPr lang="en-US" sz="950" b="1" dirty="0"/>
              <a:t>General competencies:</a:t>
            </a:r>
          </a:p>
          <a:p>
            <a:r>
              <a:rPr lang="en-US" sz="950" dirty="0"/>
              <a:t>English: </a:t>
            </a:r>
          </a:p>
          <a:p>
            <a:r>
              <a:rPr lang="en-US" sz="950" dirty="0"/>
              <a:t>GEC2 Present information and ideas</a:t>
            </a:r>
          </a:p>
          <a:p>
            <a:r>
              <a:rPr lang="en-US" sz="950" dirty="0"/>
              <a:t>GEC3 Create texts for different purposes and audiences</a:t>
            </a:r>
          </a:p>
          <a:p>
            <a:r>
              <a:rPr lang="en-US" sz="950" dirty="0"/>
              <a:t>GEC4 </a:t>
            </a:r>
            <a:r>
              <a:rPr lang="en-US" sz="950" dirty="0" err="1"/>
              <a:t>Summarise</a:t>
            </a:r>
            <a:r>
              <a:rPr lang="en-US" sz="950" dirty="0"/>
              <a:t> information/ideas</a:t>
            </a:r>
          </a:p>
          <a:p>
            <a:r>
              <a:rPr lang="en-US" sz="950" dirty="0"/>
              <a:t>GEC5 </a:t>
            </a:r>
            <a:r>
              <a:rPr lang="en-US" sz="950" dirty="0" err="1"/>
              <a:t>Synthesise</a:t>
            </a:r>
            <a:r>
              <a:rPr lang="en-US" sz="950" dirty="0"/>
              <a:t> information</a:t>
            </a:r>
          </a:p>
          <a:p>
            <a:r>
              <a:rPr lang="en-US" sz="950" dirty="0"/>
              <a:t>GEC6 Take part in/lead discussions.</a:t>
            </a:r>
          </a:p>
          <a:p>
            <a:r>
              <a:rPr lang="en-US" sz="950" dirty="0"/>
              <a:t>Digital: </a:t>
            </a:r>
          </a:p>
          <a:p>
            <a:r>
              <a:rPr lang="en-US" sz="950" dirty="0"/>
              <a:t>GDC2 Design, create and edit documents and digital media</a:t>
            </a:r>
          </a:p>
          <a:p>
            <a:r>
              <a:rPr lang="en-US" sz="950" dirty="0"/>
              <a:t>GDC3 Communicate and collaborate.</a:t>
            </a:r>
          </a:p>
        </p:txBody>
      </p:sp>
    </p:spTree>
    <p:extLst>
      <p:ext uri="{BB962C8B-B14F-4D97-AF65-F5344CB8AC3E}">
        <p14:creationId xmlns:p14="http://schemas.microsoft.com/office/powerpoint/2010/main" val="19005472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51357BC3-A920-1744-4378-77EA2C9D19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dirty="0"/>
              <a:t>In this lesson, we will:</a:t>
            </a:r>
            <a:endParaRPr lang="en-GB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82C64786-921D-E434-0361-3595FFD918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4012095" cy="4486274"/>
          </a:xfrm>
        </p:spPr>
        <p:txBody>
          <a:bodyPr>
            <a:normAutofit/>
          </a:bodyPr>
          <a:lstStyle/>
          <a:p>
            <a:r>
              <a:rPr lang="en-US" sz="2000" dirty="0"/>
              <a:t>name the key </a:t>
            </a:r>
            <a:r>
              <a:rPr lang="en-US" sz="2000" dirty="0" err="1"/>
              <a:t>organisational</a:t>
            </a:r>
            <a:r>
              <a:rPr lang="en-US" sz="2000" dirty="0"/>
              <a:t> policies </a:t>
            </a:r>
            <a:r>
              <a:rPr lang="en-GB" sz="2000" dirty="0"/>
              <a:t>(Equality, Diversity and inclusion policy, Safeguarding policy, Employment contracts, Performance reviews, Disciplinary policy, Grievance policy)</a:t>
            </a:r>
            <a:r>
              <a:rPr lang="en-US" sz="2000" dirty="0"/>
              <a:t> and describe their purpose</a:t>
            </a:r>
          </a:p>
          <a:p>
            <a:r>
              <a:rPr lang="en-GB" sz="2000" dirty="0">
                <a:solidFill>
                  <a:srgbClr val="000000"/>
                </a:solidFill>
                <a:ea typeface="Arial" panose="020B0604020202020204" pitchFamily="34" charset="0"/>
              </a:rPr>
              <a:t>s</a:t>
            </a:r>
            <a:r>
              <a:rPr lang="en-GB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ummarise the features of each policy</a:t>
            </a:r>
            <a:endParaRPr lang="en-US" sz="2000" dirty="0">
              <a:solidFill>
                <a:srgbClr val="0D0D0D"/>
              </a:solidFill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  <a:p>
            <a:r>
              <a:rPr lang="en-GB" sz="2000" dirty="0">
                <a:solidFill>
                  <a:srgbClr val="000000"/>
                </a:solidFill>
                <a:ea typeface="Arial" panose="020B0604020202020204" pitchFamily="34" charset="0"/>
              </a:rPr>
              <a:t>j</a:t>
            </a:r>
            <a:r>
              <a:rPr lang="en-GB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ustify the use of different policies in real-life scenarios.</a:t>
            </a:r>
            <a:endParaRPr lang="en-US" sz="2000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BC0336A8-8E9F-6750-02CB-278E8B016EC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048250" y="1640920"/>
            <a:ext cx="6305550" cy="4648054"/>
          </a:xfrm>
        </p:spPr>
        <p:txBody>
          <a:bodyPr>
            <a:noAutofit/>
          </a:bodyPr>
          <a:lstStyle/>
          <a:p>
            <a:r>
              <a:rPr lang="en-US" sz="950" b="1" dirty="0"/>
              <a:t>Skills:</a:t>
            </a:r>
          </a:p>
          <a:p>
            <a:r>
              <a:rPr lang="en-US" sz="950" dirty="0"/>
              <a:t>CS2.1 Conduct a review of independently selected scientific literature and other appropriate primary/secondary sources</a:t>
            </a:r>
          </a:p>
          <a:p>
            <a:r>
              <a:rPr lang="en-US" sz="950" dirty="0"/>
              <a:t>CS3.1  Identify their own role in relation to the wider team.</a:t>
            </a:r>
          </a:p>
          <a:p>
            <a:r>
              <a:rPr lang="en-US" sz="950" dirty="0"/>
              <a:t>CS3.2  Meet their responsibilities when working in a wider team by ensuring that the project is compliant.</a:t>
            </a:r>
          </a:p>
          <a:p>
            <a:r>
              <a:rPr lang="en-US" sz="950" dirty="0"/>
              <a:t>CS4.1 Make creative, innovative improvements to scientific practice, processes and outcomes by following an evaluation cycle.</a:t>
            </a:r>
          </a:p>
          <a:p>
            <a:r>
              <a:rPr lang="en-US" sz="950" b="1" dirty="0"/>
              <a:t>General competencies:</a:t>
            </a:r>
          </a:p>
          <a:p>
            <a:r>
              <a:rPr lang="en-US" sz="950" dirty="0"/>
              <a:t>English: </a:t>
            </a:r>
          </a:p>
          <a:p>
            <a:r>
              <a:rPr lang="en-US" sz="950" dirty="0"/>
              <a:t>GEC2 Present information and ideas</a:t>
            </a:r>
          </a:p>
          <a:p>
            <a:r>
              <a:rPr lang="en-US" sz="950" dirty="0"/>
              <a:t>GEC3 Create texts for different purposes and audiences</a:t>
            </a:r>
          </a:p>
          <a:p>
            <a:r>
              <a:rPr lang="en-US" sz="950" dirty="0"/>
              <a:t>GEC4 </a:t>
            </a:r>
            <a:r>
              <a:rPr lang="en-US" sz="950" dirty="0" err="1"/>
              <a:t>Summarise</a:t>
            </a:r>
            <a:r>
              <a:rPr lang="en-US" sz="950" dirty="0"/>
              <a:t> information/ideas</a:t>
            </a:r>
          </a:p>
          <a:p>
            <a:r>
              <a:rPr lang="en-US" sz="950" dirty="0"/>
              <a:t>GEC5 </a:t>
            </a:r>
            <a:r>
              <a:rPr lang="en-US" sz="950" dirty="0" err="1"/>
              <a:t>Synthesise</a:t>
            </a:r>
            <a:r>
              <a:rPr lang="en-US" sz="950" dirty="0"/>
              <a:t> information</a:t>
            </a:r>
          </a:p>
          <a:p>
            <a:r>
              <a:rPr lang="en-US" sz="950" dirty="0"/>
              <a:t>GEC6 Take part in/lead discussions.</a:t>
            </a:r>
          </a:p>
          <a:p>
            <a:r>
              <a:rPr lang="en-US" sz="950" dirty="0"/>
              <a:t>Digital: </a:t>
            </a:r>
          </a:p>
          <a:p>
            <a:r>
              <a:rPr lang="en-US" sz="950" dirty="0"/>
              <a:t>GDC2 Design, create and edit documents and digital media</a:t>
            </a:r>
          </a:p>
          <a:p>
            <a:r>
              <a:rPr lang="en-US" sz="950" dirty="0"/>
              <a:t>GDC3 Communicate and collaborate.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E471921A-207F-0E70-E097-13DD6D1CCA72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9973929" y="162686"/>
            <a:ext cx="2078545" cy="365125"/>
          </a:xfrm>
        </p:spPr>
        <p:txBody>
          <a:bodyPr/>
          <a:lstStyle/>
          <a:p>
            <a:r>
              <a:rPr lang="en-GB" dirty="0"/>
              <a:t>Introduction</a:t>
            </a: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3B0FA94E-7B0F-E8B2-17F4-EC94C02C2DE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GB" dirty="0"/>
              <a:t>Lesson 1: Organisational policies and procedures</a:t>
            </a:r>
          </a:p>
        </p:txBody>
      </p:sp>
    </p:spTree>
    <p:extLst>
      <p:ext uri="{BB962C8B-B14F-4D97-AF65-F5344CB8AC3E}">
        <p14:creationId xmlns:p14="http://schemas.microsoft.com/office/powerpoint/2010/main" val="29942065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F98DF8AA-D17B-CCC1-4F51-9BF424899A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lang="en-GB" dirty="0">
                <a:solidFill>
                  <a:schemeClr val="tx1"/>
                </a:solidFill>
              </a:rPr>
              <a:t>What are the policies in your place of study?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F1AB0B37-6ED4-E961-0E13-1DB461DB5C1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 numCol="1">
            <a:normAutofit/>
          </a:bodyPr>
          <a:lstStyle/>
          <a:p>
            <a:pPr marL="0" indent="0">
              <a:buNone/>
            </a:pPr>
            <a:r>
              <a:rPr lang="pt-BR" dirty="0"/>
              <a:t>Policies underpin the operations of all organisations.</a:t>
            </a:r>
          </a:p>
          <a:p>
            <a:pPr marL="457200" indent="-457200">
              <a:buFont typeface="+mj-lt"/>
              <a:buAutoNum type="arabicPeriod"/>
            </a:pPr>
            <a:r>
              <a:rPr lang="pt-BR" dirty="0" err="1"/>
              <a:t>What</a:t>
            </a:r>
            <a:r>
              <a:rPr lang="pt-BR" dirty="0"/>
              <a:t> is the attendance and </a:t>
            </a:r>
            <a:r>
              <a:rPr lang="pt-BR" dirty="0" err="1"/>
              <a:t>punctuality</a:t>
            </a:r>
            <a:r>
              <a:rPr lang="pt-BR" dirty="0"/>
              <a:t> </a:t>
            </a:r>
            <a:r>
              <a:rPr lang="pt-BR" dirty="0" err="1"/>
              <a:t>policy</a:t>
            </a:r>
            <a:r>
              <a:rPr lang="pt-BR" dirty="0"/>
              <a:t> for your educational insitution?</a:t>
            </a:r>
          </a:p>
          <a:p>
            <a:pPr marL="457200" indent="-457200">
              <a:buFont typeface="+mj-lt"/>
              <a:buAutoNum type="arabicPeriod"/>
            </a:pPr>
            <a:r>
              <a:rPr lang="pt-BR" dirty="0" err="1"/>
              <a:t>What</a:t>
            </a:r>
            <a:r>
              <a:rPr lang="pt-BR" dirty="0"/>
              <a:t> is the student ID policy?</a:t>
            </a:r>
          </a:p>
          <a:p>
            <a:pPr marL="457200" indent="-457200">
              <a:buFont typeface="+mj-lt"/>
              <a:buAutoNum type="arabicPeriod"/>
            </a:pPr>
            <a:r>
              <a:rPr lang="pt-BR" dirty="0" err="1"/>
              <a:t>What</a:t>
            </a:r>
            <a:r>
              <a:rPr lang="pt-BR" dirty="0"/>
              <a:t> is the dress code or uniform policy for </a:t>
            </a:r>
            <a:r>
              <a:rPr lang="pt-BR" dirty="0" err="1"/>
              <a:t>your</a:t>
            </a:r>
            <a:r>
              <a:rPr lang="pt-BR" dirty="0"/>
              <a:t> </a:t>
            </a:r>
            <a:r>
              <a:rPr lang="pt-BR" dirty="0" err="1"/>
              <a:t>subject</a:t>
            </a:r>
            <a:r>
              <a:rPr lang="pt-BR" dirty="0"/>
              <a:t> area?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E249B6B6-EDF2-03CD-BEF9-0F567EA56E45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9973929" y="162686"/>
            <a:ext cx="2078545" cy="365125"/>
          </a:xfrm>
        </p:spPr>
        <p:txBody>
          <a:bodyPr/>
          <a:lstStyle/>
          <a:p>
            <a:r>
              <a:rPr lang="en-GB" dirty="0"/>
              <a:t>Introduction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68483E27-7060-2EB9-96D5-90636319A7F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GB" dirty="0"/>
              <a:t>Lesson 1: Organisational policies and procedures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3813051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E4441A1A-96D1-31B2-17D6-7960B9A3E7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GB" dirty="0"/>
              <a:t>Policies and procedural research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65509F4-901C-3661-2A44-9A91B8F23CA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7083829" cy="4351338"/>
          </a:xfrm>
        </p:spPr>
        <p:txBody>
          <a:bodyPr/>
          <a:lstStyle/>
          <a:p>
            <a:r>
              <a:rPr lang="en-US" dirty="0"/>
              <a:t>Research six key </a:t>
            </a:r>
            <a:r>
              <a:rPr lang="en-US" dirty="0" err="1"/>
              <a:t>organisational</a:t>
            </a:r>
            <a:r>
              <a:rPr lang="en-US" dirty="0"/>
              <a:t> policies.</a:t>
            </a:r>
          </a:p>
          <a:p>
            <a:r>
              <a:rPr lang="en-US" dirty="0"/>
              <a:t>Feed your findings back to the group to produce an overall class table which </a:t>
            </a:r>
            <a:r>
              <a:rPr lang="en-US" dirty="0" err="1"/>
              <a:t>summarises</a:t>
            </a:r>
            <a:r>
              <a:rPr lang="en-US" dirty="0"/>
              <a:t> the key features of each policy. 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A2E64551-BB55-42D7-A163-0EF4924DC851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8179724" y="1825625"/>
            <a:ext cx="3174076" cy="4351338"/>
          </a:xfrm>
          <a:custGeom>
            <a:avLst/>
            <a:gdLst>
              <a:gd name="connsiteX0" fmla="*/ 0 w 3174076"/>
              <a:gd name="connsiteY0" fmla="*/ 0 h 4351338"/>
              <a:gd name="connsiteX1" fmla="*/ 3174076 w 3174076"/>
              <a:gd name="connsiteY1" fmla="*/ 0 h 4351338"/>
              <a:gd name="connsiteX2" fmla="*/ 3174076 w 3174076"/>
              <a:gd name="connsiteY2" fmla="*/ 4351338 h 4351338"/>
              <a:gd name="connsiteX3" fmla="*/ 0 w 3174076"/>
              <a:gd name="connsiteY3" fmla="*/ 4351338 h 4351338"/>
              <a:gd name="connsiteX4" fmla="*/ 0 w 3174076"/>
              <a:gd name="connsiteY4" fmla="*/ 0 h 43513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174076" h="4351338" fill="none" extrusionOk="0">
                <a:moveTo>
                  <a:pt x="0" y="0"/>
                </a:moveTo>
                <a:cubicBezTo>
                  <a:pt x="683513" y="-33775"/>
                  <a:pt x="1982506" y="138873"/>
                  <a:pt x="3174076" y="0"/>
                </a:cubicBezTo>
                <a:cubicBezTo>
                  <a:pt x="3100305" y="585222"/>
                  <a:pt x="3018193" y="3710241"/>
                  <a:pt x="3174076" y="4351338"/>
                </a:cubicBezTo>
                <a:cubicBezTo>
                  <a:pt x="2289957" y="4214008"/>
                  <a:pt x="1369523" y="4213482"/>
                  <a:pt x="0" y="4351338"/>
                </a:cubicBezTo>
                <a:cubicBezTo>
                  <a:pt x="152408" y="2268068"/>
                  <a:pt x="73868" y="1803478"/>
                  <a:pt x="0" y="0"/>
                </a:cubicBezTo>
                <a:close/>
              </a:path>
              <a:path w="3174076" h="4351338" stroke="0" extrusionOk="0">
                <a:moveTo>
                  <a:pt x="0" y="0"/>
                </a:moveTo>
                <a:cubicBezTo>
                  <a:pt x="582902" y="-101487"/>
                  <a:pt x="2639420" y="-162162"/>
                  <a:pt x="3174076" y="0"/>
                </a:cubicBezTo>
                <a:cubicBezTo>
                  <a:pt x="3234789" y="1739382"/>
                  <a:pt x="3113004" y="3375976"/>
                  <a:pt x="3174076" y="4351338"/>
                </a:cubicBezTo>
                <a:cubicBezTo>
                  <a:pt x="2062552" y="4401403"/>
                  <a:pt x="1170419" y="4192889"/>
                  <a:pt x="0" y="4351338"/>
                </a:cubicBezTo>
                <a:cubicBezTo>
                  <a:pt x="-24452" y="3602151"/>
                  <a:pt x="-67663" y="2092173"/>
                  <a:pt x="0" y="0"/>
                </a:cubicBezTo>
                <a:close/>
              </a:path>
            </a:pathLst>
          </a:custGeom>
          <a:ln>
            <a:extLst>
              <a:ext uri="{C807C97D-BFC1-408E-A445-0C87EB9F89A2}">
                <ask:lineSketchStyleProps xmlns:ask="http://schemas.microsoft.com/office/drawing/2018/sketchyshapes" sd="981765707">
                  <ask:type>
                    <ask:lineSketchCurved/>
                  </ask:type>
                </ask:lineSketchStyleProps>
              </a:ext>
            </a:extLst>
          </a:ln>
        </p:spPr>
        <p:txBody>
          <a:bodyPr>
            <a:normAutofit/>
          </a:bodyPr>
          <a:lstStyle/>
          <a:p>
            <a:pPr marL="0" lvl="0" indent="0">
              <a:buNone/>
            </a:pPr>
            <a:r>
              <a:rPr lang="en-GB" b="1" dirty="0"/>
              <a:t>Resources needed</a:t>
            </a:r>
            <a:endParaRPr lang="en-GB" dirty="0"/>
          </a:p>
          <a:p>
            <a:r>
              <a:rPr lang="en-GB" dirty="0"/>
              <a:t>L1 Activity 1 Worksheet</a:t>
            </a:r>
            <a:endParaRPr lang="en-US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661AB3ED-1853-6C25-C5DE-EC7CBFD81F1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/>
              <a:t>Activity 1</a:t>
            </a:r>
          </a:p>
        </p:txBody>
      </p:sp>
      <p:sp>
        <p:nvSpPr>
          <p:cNvPr id="4" name="Text Placeholder 12">
            <a:extLst>
              <a:ext uri="{FF2B5EF4-FFF2-40B4-BE49-F238E27FC236}">
                <a16:creationId xmlns:a16="http://schemas.microsoft.com/office/drawing/2014/main" id="{0A80B4B7-F830-45FF-0CCC-471DC998835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38200" y="6356350"/>
            <a:ext cx="4210050" cy="365125"/>
          </a:xfrm>
        </p:spPr>
        <p:txBody>
          <a:bodyPr/>
          <a:lstStyle/>
          <a:p>
            <a:r>
              <a:rPr lang="en-GB" dirty="0"/>
              <a:t>Lesson 1: Organisational policies and procedures</a:t>
            </a:r>
          </a:p>
        </p:txBody>
      </p:sp>
    </p:spTree>
    <p:extLst>
      <p:ext uri="{BB962C8B-B14F-4D97-AF65-F5344CB8AC3E}">
        <p14:creationId xmlns:p14="http://schemas.microsoft.com/office/powerpoint/2010/main" val="783867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48591544-FEA2-2E85-82EE-BD5792ACA35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9973929" y="162686"/>
            <a:ext cx="2078545" cy="365125"/>
          </a:xfrm>
        </p:spPr>
        <p:txBody>
          <a:bodyPr/>
          <a:lstStyle/>
          <a:p>
            <a:r>
              <a:rPr lang="en-GB" dirty="0"/>
              <a:t>Activity 2</a:t>
            </a: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676F768A-779F-2F1D-8CD4-DDA6581B4A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Policy scenario films</a:t>
            </a:r>
          </a:p>
        </p:txBody>
      </p:sp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23F6BE46-7DED-4878-6695-D114A0B7E4F7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838200" y="6356349"/>
            <a:ext cx="4210050" cy="365125"/>
          </a:xfrm>
        </p:spPr>
        <p:txBody>
          <a:bodyPr/>
          <a:lstStyle/>
          <a:p>
            <a:r>
              <a:rPr lang="en-GB" dirty="0"/>
              <a:t>Lesson 1: Organisational policies and procedures</a:t>
            </a:r>
          </a:p>
        </p:txBody>
      </p:sp>
      <p:pic>
        <p:nvPicPr>
          <p:cNvPr id="2" name="Online Media 1" title="Organisational policies - Scenario 1">
            <a:hlinkClick r:id="" action="ppaction://media"/>
            <a:extLst>
              <a:ext uri="{FF2B5EF4-FFF2-40B4-BE49-F238E27FC236}">
                <a16:creationId xmlns:a16="http://schemas.microsoft.com/office/drawing/2014/main" id="{EC485A1F-36A5-91B5-7E0D-65131835A25C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5"/>
          <a:stretch>
            <a:fillRect/>
          </a:stretch>
        </p:blipFill>
        <p:spPr>
          <a:xfrm>
            <a:off x="371787" y="2210544"/>
            <a:ext cx="5410201" cy="3048000"/>
          </a:xfrm>
          <a:prstGeom prst="rect">
            <a:avLst/>
          </a:prstGeom>
        </p:spPr>
      </p:pic>
      <p:pic>
        <p:nvPicPr>
          <p:cNvPr id="3" name="Online Media 2" title="Organisational policies - Scenario 2">
            <a:hlinkClick r:id="" action="ppaction://media"/>
            <a:extLst>
              <a:ext uri="{FF2B5EF4-FFF2-40B4-BE49-F238E27FC236}">
                <a16:creationId xmlns:a16="http://schemas.microsoft.com/office/drawing/2014/main" id="{06697C89-49BA-E311-889B-8BE4164AEB52}"/>
              </a:ext>
            </a:extLst>
          </p:cNvPr>
          <p:cNvPicPr>
            <a:picLocks noRot="1" noChangeAspect="1"/>
          </p:cNvPicPr>
          <p:nvPr>
            <a:videoFile r:link="rId2"/>
          </p:nvPr>
        </p:nvPicPr>
        <p:blipFill>
          <a:blip r:embed="rId6"/>
          <a:stretch>
            <a:fillRect/>
          </a:stretch>
        </p:blipFill>
        <p:spPr>
          <a:xfrm>
            <a:off x="6410013" y="2210544"/>
            <a:ext cx="5410200" cy="304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98530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11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video>
              <p:cMediaNode vol="80000">
                <p:cTn id="17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22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48591544-FEA2-2E85-82EE-BD5792ACA35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9973929" y="162686"/>
            <a:ext cx="2078545" cy="365125"/>
          </a:xfrm>
        </p:spPr>
        <p:txBody>
          <a:bodyPr/>
          <a:lstStyle/>
          <a:p>
            <a:r>
              <a:rPr lang="en-GB" dirty="0"/>
              <a:t>Activity 2</a:t>
            </a: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676F768A-779F-2F1D-8CD4-DDA6581B4A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Policy scenario films</a:t>
            </a:r>
          </a:p>
        </p:txBody>
      </p:sp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23F6BE46-7DED-4878-6695-D114A0B7E4F7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838200" y="6356349"/>
            <a:ext cx="4210050" cy="365125"/>
          </a:xfrm>
        </p:spPr>
        <p:txBody>
          <a:bodyPr/>
          <a:lstStyle/>
          <a:p>
            <a:r>
              <a:rPr lang="en-GB" dirty="0"/>
              <a:t>Lesson 1: Organisational policies and procedures</a:t>
            </a:r>
          </a:p>
        </p:txBody>
      </p:sp>
      <p:pic>
        <p:nvPicPr>
          <p:cNvPr id="4" name="Online Media 3" title="Organisational policies - Scenario 3">
            <a:hlinkClick r:id="" action="ppaction://media"/>
            <a:extLst>
              <a:ext uri="{FF2B5EF4-FFF2-40B4-BE49-F238E27FC236}">
                <a16:creationId xmlns:a16="http://schemas.microsoft.com/office/drawing/2014/main" id="{FA04BF40-693E-2D87-3CCD-9791FAD16736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5"/>
          <a:stretch>
            <a:fillRect/>
          </a:stretch>
        </p:blipFill>
        <p:spPr>
          <a:xfrm>
            <a:off x="335842" y="2085825"/>
            <a:ext cx="5410200" cy="3048000"/>
          </a:xfrm>
          <a:prstGeom prst="rect">
            <a:avLst/>
          </a:prstGeom>
        </p:spPr>
      </p:pic>
      <p:pic>
        <p:nvPicPr>
          <p:cNvPr id="6" name="Online Media 5" title="Organisational policies - Scenario 4">
            <a:hlinkClick r:id="" action="ppaction://media"/>
            <a:extLst>
              <a:ext uri="{FF2B5EF4-FFF2-40B4-BE49-F238E27FC236}">
                <a16:creationId xmlns:a16="http://schemas.microsoft.com/office/drawing/2014/main" id="{BB30E9DA-CF7D-E2A9-D03C-0E620E7DF009}"/>
              </a:ext>
            </a:extLst>
          </p:cNvPr>
          <p:cNvPicPr>
            <a:picLocks noRot="1" noChangeAspect="1"/>
          </p:cNvPicPr>
          <p:nvPr>
            <a:videoFile r:link="rId2"/>
          </p:nvPr>
        </p:nvPicPr>
        <p:blipFill>
          <a:blip r:embed="rId6"/>
          <a:stretch>
            <a:fillRect/>
          </a:stretch>
        </p:blipFill>
        <p:spPr>
          <a:xfrm>
            <a:off x="6445958" y="2085825"/>
            <a:ext cx="5410201" cy="304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07625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11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 vol="80000">
                <p:cTn id="17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22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48591544-FEA2-2E85-82EE-BD5792ACA35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9973929" y="162686"/>
            <a:ext cx="2078545" cy="365125"/>
          </a:xfrm>
        </p:spPr>
        <p:txBody>
          <a:bodyPr/>
          <a:lstStyle/>
          <a:p>
            <a:r>
              <a:rPr lang="en-GB" dirty="0"/>
              <a:t>Activity 2</a:t>
            </a: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676F768A-779F-2F1D-8CD4-DDA6581B4A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Policy scenario films</a:t>
            </a:r>
          </a:p>
        </p:txBody>
      </p:sp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23F6BE46-7DED-4878-6695-D114A0B7E4F7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838200" y="6356349"/>
            <a:ext cx="4210050" cy="365125"/>
          </a:xfrm>
        </p:spPr>
        <p:txBody>
          <a:bodyPr/>
          <a:lstStyle/>
          <a:p>
            <a:r>
              <a:rPr lang="en-GB" dirty="0"/>
              <a:t>Lesson 1: Organisational policies and procedures</a:t>
            </a:r>
          </a:p>
        </p:txBody>
      </p:sp>
      <p:pic>
        <p:nvPicPr>
          <p:cNvPr id="3" name="Online Media 2" title="Organisational policies - Scenario 5">
            <a:hlinkClick r:id="" action="ppaction://media"/>
            <a:extLst>
              <a:ext uri="{FF2B5EF4-FFF2-40B4-BE49-F238E27FC236}">
                <a16:creationId xmlns:a16="http://schemas.microsoft.com/office/drawing/2014/main" id="{BC5373A6-8B08-E0D2-6C8B-FD692BCDA079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4"/>
          <a:stretch>
            <a:fillRect/>
          </a:stretch>
        </p:blipFill>
        <p:spPr>
          <a:xfrm>
            <a:off x="3390900" y="1905000"/>
            <a:ext cx="5393851" cy="30387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84932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9B95C442-E988-F9D6-098A-E6F6C0FA5D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GB" dirty="0"/>
              <a:t>Multiple choice questions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CDFA3211-8A55-BB29-F8F1-A1678304B15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199" y="1825625"/>
            <a:ext cx="6400801" cy="4351338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>
                <a:solidFill>
                  <a:srgbClr val="444746"/>
                </a:solidFill>
              </a:rPr>
              <a:t>Which of the following policies must a student be shown before collecting data from a sample of children?</a:t>
            </a:r>
            <a:r>
              <a:rPr lang="en-US" dirty="0">
                <a:solidFill>
                  <a:srgbClr val="444746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</a:p>
          <a:p>
            <a:pPr marL="514350" indent="-514350">
              <a:buFont typeface="+mj-lt"/>
              <a:buAutoNum type="arabicPeriod"/>
            </a:pPr>
            <a:endParaRPr lang="en-US" dirty="0">
              <a:solidFill>
                <a:srgbClr val="444746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47675" lvl="0" indent="0">
              <a:lnSpc>
                <a:spcPct val="97916"/>
              </a:lnSpc>
              <a:spcBef>
                <a:spcPts val="800"/>
              </a:spcBef>
              <a:buClr>
                <a:schemeClr val="dk1"/>
              </a:buClr>
              <a:buSzPts val="1100"/>
              <a:buNone/>
            </a:pPr>
            <a:r>
              <a:rPr lang="en-US" dirty="0"/>
              <a:t>A – Equality, diversity and inclusion policy</a:t>
            </a:r>
          </a:p>
          <a:p>
            <a:pPr marL="447675" lvl="0" indent="0">
              <a:lnSpc>
                <a:spcPct val="97916"/>
              </a:lnSpc>
              <a:spcBef>
                <a:spcPts val="800"/>
              </a:spcBef>
              <a:buClr>
                <a:schemeClr val="dk1"/>
              </a:buClr>
              <a:buSzPts val="1100"/>
              <a:buNone/>
            </a:pPr>
            <a:r>
              <a:rPr lang="en-US" dirty="0"/>
              <a:t>B – Safeguarding policy</a:t>
            </a:r>
          </a:p>
          <a:p>
            <a:pPr marL="447675" lvl="0" indent="0">
              <a:lnSpc>
                <a:spcPct val="97916"/>
              </a:lnSpc>
              <a:spcBef>
                <a:spcPts val="800"/>
              </a:spcBef>
              <a:buClr>
                <a:schemeClr val="dk1"/>
              </a:buClr>
              <a:buSzPts val="1100"/>
              <a:buNone/>
            </a:pPr>
            <a:r>
              <a:rPr lang="en-US" dirty="0"/>
              <a:t>C – Disciplinary policy</a:t>
            </a:r>
          </a:p>
          <a:p>
            <a:pPr marL="447675" lvl="0" indent="0">
              <a:lnSpc>
                <a:spcPct val="97916"/>
              </a:lnSpc>
              <a:spcBef>
                <a:spcPts val="800"/>
              </a:spcBef>
              <a:buClr>
                <a:schemeClr val="dk1"/>
              </a:buClr>
              <a:buSzPts val="1100"/>
              <a:buNone/>
            </a:pPr>
            <a:r>
              <a:rPr lang="en-US" dirty="0"/>
              <a:t>D – Grievance policy </a:t>
            </a:r>
          </a:p>
          <a:p>
            <a:pPr marL="0" lvl="0" indent="0" algn="r">
              <a:lnSpc>
                <a:spcPct val="97916"/>
              </a:lnSpc>
              <a:spcBef>
                <a:spcPts val="800"/>
              </a:spcBef>
              <a:buClr>
                <a:schemeClr val="dk1"/>
              </a:buClr>
              <a:buSzPts val="1100"/>
              <a:buNone/>
            </a:pPr>
            <a:r>
              <a:rPr lang="en-US" dirty="0"/>
              <a:t>(1 mark)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90D4504-F00C-6685-FDE6-9B5B5EDDC74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9973929" y="162686"/>
            <a:ext cx="2078545" cy="365125"/>
          </a:xfrm>
          <a:solidFill>
            <a:srgbClr val="88A2FF"/>
          </a:solidFill>
        </p:spPr>
        <p:txBody>
          <a:bodyPr/>
          <a:lstStyle/>
          <a:p>
            <a:r>
              <a:rPr lang="en-GB" dirty="0"/>
              <a:t>Plenary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4A1EFDF9-A04E-C52E-5791-F3A1C34CE7D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GB" dirty="0"/>
              <a:t>Lesson 1: Organisational policies and procedures</a:t>
            </a:r>
          </a:p>
        </p:txBody>
      </p:sp>
    </p:spTree>
    <p:extLst>
      <p:ext uri="{BB962C8B-B14F-4D97-AF65-F5344CB8AC3E}">
        <p14:creationId xmlns:p14="http://schemas.microsoft.com/office/powerpoint/2010/main" val="207613370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F5D358E7-C4A6-3D4A-A6B4-6E71E403BD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GB" dirty="0"/>
              <a:t>Multiple choice questions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996FEACE-C9BE-AE60-35CF-8D2D83BF35E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175008" y="2892829"/>
            <a:ext cx="3507474" cy="3284134"/>
          </a:xfrm>
        </p:spPr>
        <p:txBody>
          <a:bodyPr>
            <a:normAutofit/>
          </a:bodyPr>
          <a:lstStyle/>
          <a:p>
            <a:pPr marL="0" lvl="0" indent="0" algn="l" rtl="0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 sz="2000" dirty="0">
                <a:solidFill>
                  <a:schemeClr val="tx1"/>
                </a:solidFill>
              </a:rPr>
              <a:t>A01</a:t>
            </a:r>
          </a:p>
          <a:p>
            <a:pPr marL="0" lvl="0" indent="0" algn="l" rtl="0">
              <a:lnSpc>
                <a:spcPct val="107916"/>
              </a:lnSpc>
              <a:spcBef>
                <a:spcPts val="800"/>
              </a:spcBef>
              <a:spcAft>
                <a:spcPts val="0"/>
              </a:spcAft>
              <a:buSzPts val="1800"/>
              <a:buNone/>
            </a:pPr>
            <a:r>
              <a:rPr lang="en-US" sz="2000" dirty="0">
                <a:solidFill>
                  <a:schemeClr val="tx1"/>
                </a:solidFill>
              </a:rPr>
              <a:t>B – Safeguarding policy</a:t>
            </a:r>
          </a:p>
          <a:p>
            <a:pPr marL="0" lvl="0" indent="0" algn="l" rtl="0">
              <a:lnSpc>
                <a:spcPct val="107916"/>
              </a:lnSpc>
              <a:spcBef>
                <a:spcPts val="800"/>
              </a:spcBef>
              <a:spcAft>
                <a:spcPts val="800"/>
              </a:spcAft>
              <a:buSzPts val="1800"/>
              <a:buNone/>
            </a:pPr>
            <a:r>
              <a:rPr lang="en-US" sz="2000" dirty="0">
                <a:solidFill>
                  <a:schemeClr val="tx1"/>
                </a:solidFill>
              </a:rPr>
              <a:t>(A1.1 – The purpose of </a:t>
            </a:r>
            <a:r>
              <a:rPr lang="en-US" sz="2000" dirty="0" err="1">
                <a:solidFill>
                  <a:schemeClr val="tx1"/>
                </a:solidFill>
              </a:rPr>
              <a:t>organisational</a:t>
            </a:r>
            <a:r>
              <a:rPr lang="en-US" sz="2000" dirty="0">
                <a:solidFill>
                  <a:schemeClr val="tx1"/>
                </a:solidFill>
              </a:rPr>
              <a:t> policies and procedures in the health and science sector)</a:t>
            </a:r>
            <a:endParaRPr lang="en-US" sz="1100" dirty="0">
              <a:solidFill>
                <a:schemeClr val="tx1"/>
              </a:solidFill>
            </a:endParaRPr>
          </a:p>
          <a:p>
            <a:endParaRPr lang="en-US" dirty="0"/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1DAE403D-5598-BF13-ED3D-BC4681726FF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175008" y="2055812"/>
            <a:ext cx="2689727" cy="620511"/>
          </a:xfrm>
        </p:spPr>
        <p:txBody>
          <a:bodyPr/>
          <a:lstStyle/>
          <a:p>
            <a:r>
              <a:rPr lang="en-GB" dirty="0"/>
              <a:t>Answers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84ADBFCA-5376-D6F8-0263-0D7F0C3F06B3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9973929" y="162686"/>
            <a:ext cx="2078545" cy="365125"/>
          </a:xfrm>
          <a:solidFill>
            <a:srgbClr val="88A2FF"/>
          </a:solidFill>
        </p:spPr>
        <p:txBody>
          <a:bodyPr/>
          <a:lstStyle/>
          <a:p>
            <a:r>
              <a:rPr lang="en-GB" dirty="0"/>
              <a:t>Plenary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AFAA21B3-C413-A750-D2CB-6B4E3085813D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GB" dirty="0"/>
              <a:t>Lesson 1: Organisational policies and procedures</a:t>
            </a:r>
          </a:p>
        </p:txBody>
      </p:sp>
      <p:sp>
        <p:nvSpPr>
          <p:cNvPr id="2" name="Content Placeholder 7">
            <a:extLst>
              <a:ext uri="{FF2B5EF4-FFF2-40B4-BE49-F238E27FC236}">
                <a16:creationId xmlns:a16="http://schemas.microsoft.com/office/drawing/2014/main" id="{56D1BE61-E08D-6558-D154-5640DC35463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6400800" cy="4351338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sz="2400" dirty="0">
                <a:solidFill>
                  <a:srgbClr val="444746"/>
                </a:solidFill>
              </a:rPr>
              <a:t>Which of the following policies must a student be shown before collecting data from a sample of children?</a:t>
            </a:r>
            <a:r>
              <a:rPr lang="en-US" sz="2400" dirty="0">
                <a:solidFill>
                  <a:srgbClr val="444746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</a:p>
          <a:p>
            <a:pPr marL="514350" indent="-514350">
              <a:buFont typeface="+mj-lt"/>
              <a:buAutoNum type="arabicPeriod"/>
            </a:pPr>
            <a:endParaRPr lang="en-US" dirty="0">
              <a:solidFill>
                <a:srgbClr val="444746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47675" lvl="0" indent="0" algn="l" rtl="0">
              <a:lnSpc>
                <a:spcPct val="97916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2400" dirty="0"/>
              <a:t>A – Equality, diversity and inclusion policy</a:t>
            </a:r>
          </a:p>
          <a:p>
            <a:pPr marL="447675" lvl="0" indent="0" algn="l" rtl="0">
              <a:lnSpc>
                <a:spcPct val="97916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2400" dirty="0"/>
              <a:t>B – Safeguarding policy</a:t>
            </a:r>
          </a:p>
          <a:p>
            <a:pPr marL="447675" lvl="0" indent="0" algn="l" rtl="0">
              <a:lnSpc>
                <a:spcPct val="97916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2400" dirty="0"/>
              <a:t>C – Disciplinary policy</a:t>
            </a:r>
          </a:p>
          <a:p>
            <a:pPr marL="447675" lvl="0" indent="0" algn="l" rtl="0">
              <a:lnSpc>
                <a:spcPct val="97916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2400" dirty="0"/>
              <a:t>D – Grievance policy </a:t>
            </a:r>
          </a:p>
          <a:p>
            <a:pPr marL="0" lvl="0" indent="0" algn="r" rtl="0">
              <a:lnSpc>
                <a:spcPct val="97916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2400" dirty="0"/>
              <a:t>(1 mark)</a:t>
            </a:r>
          </a:p>
        </p:txBody>
      </p:sp>
    </p:spTree>
    <p:extLst>
      <p:ext uri="{BB962C8B-B14F-4D97-AF65-F5344CB8AC3E}">
        <p14:creationId xmlns:p14="http://schemas.microsoft.com/office/powerpoint/2010/main" val="146514194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1061</Words>
  <Application>Microsoft Office PowerPoint</Application>
  <PresentationFormat>Widescreen</PresentationFormat>
  <Paragraphs>145</Paragraphs>
  <Slides>13</Slides>
  <Notes>5</Notes>
  <HiddenSlides>0</HiddenSlides>
  <MMClips>5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20" baseType="lpstr">
      <vt:lpstr>Arial</vt:lpstr>
      <vt:lpstr>Arial Narrow</vt:lpstr>
      <vt:lpstr>Calibri</vt:lpstr>
      <vt:lpstr>docs-Calibri</vt:lpstr>
      <vt:lpstr>Helvetica Neue</vt:lpstr>
      <vt:lpstr>Segoe UI</vt:lpstr>
      <vt:lpstr>Office Theme</vt:lpstr>
      <vt:lpstr>Science</vt:lpstr>
      <vt:lpstr>In this lesson, we will:</vt:lpstr>
      <vt:lpstr>What are the policies in your place of study?</vt:lpstr>
      <vt:lpstr>Policies and procedural research</vt:lpstr>
      <vt:lpstr>Policy scenario films</vt:lpstr>
      <vt:lpstr>Policy scenario films</vt:lpstr>
      <vt:lpstr>Policy scenario films</vt:lpstr>
      <vt:lpstr>Multiple choice questions</vt:lpstr>
      <vt:lpstr>Multiple choice questions</vt:lpstr>
      <vt:lpstr>Multiple choice questions</vt:lpstr>
      <vt:lpstr>Multiple choice questions</vt:lpstr>
      <vt:lpstr>Case study</vt:lpstr>
      <vt:lpstr>In this lesson, we have: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2024-03-01T16:37:28Z</dcterms:created>
  <dcterms:modified xsi:type="dcterms:W3CDTF">2024-03-05T08:57:04Z</dcterms:modified>
</cp:coreProperties>
</file>