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70" r:id="rId4"/>
    <p:sldMasterId id="2147483671" r:id="rId5"/>
  </p:sldMasterIdLst>
  <p:notesMasterIdLst>
    <p:notesMasterId r:id="rId3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x="9144000" cy="5143500" type="screen16x9"/>
  <p:notesSz cx="6858000" cy="9144000"/>
  <p:embeddedFontLst>
    <p:embeddedFont>
      <p:font typeface="Handlee" panose="020B0604020202020204" charset="0"/>
      <p:regular r:id="rId39"/>
    </p:embeddedFont>
    <p:embeddedFont>
      <p:font typeface="Quicksand" panose="020B0604020202020204" charset="0"/>
      <p:regular r:id="rId40"/>
      <p:bold r:id="rId41"/>
    </p:embeddedFont>
    <p:embeddedFont>
      <p:font typeface="Quicksand Medium" panose="020B0604020202020204" charset="0"/>
      <p:regular r:id="rId42"/>
      <p:bold r:id="rId43"/>
    </p:embeddedFont>
    <p:embeddedFont>
      <p:font typeface="Roboto" panose="020000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95">
          <p15:clr>
            <a:srgbClr val="EA9999"/>
          </p15:clr>
        </p15:guide>
        <p15:guide id="2" pos="1034">
          <p15:clr>
            <a:srgbClr val="EA9999"/>
          </p15:clr>
        </p15:guide>
        <p15:guide id="3" pos="1102">
          <p15:clr>
            <a:srgbClr val="EA9999"/>
          </p15:clr>
        </p15:guide>
        <p15:guide id="4" pos="1940">
          <p15:clr>
            <a:srgbClr val="EA9999"/>
          </p15:clr>
        </p15:guide>
        <p15:guide id="5" pos="2007">
          <p15:clr>
            <a:srgbClr val="EA9999"/>
          </p15:clr>
        </p15:guide>
        <p15:guide id="6" pos="2846">
          <p15:clr>
            <a:srgbClr val="EA9999"/>
          </p15:clr>
        </p15:guide>
        <p15:guide id="7" pos="2914">
          <p15:clr>
            <a:srgbClr val="EA9999"/>
          </p15:clr>
        </p15:guide>
        <p15:guide id="8" pos="3753">
          <p15:clr>
            <a:srgbClr val="EA9999"/>
          </p15:clr>
        </p15:guide>
        <p15:guide id="9" pos="3821">
          <p15:clr>
            <a:srgbClr val="EA9999"/>
          </p15:clr>
        </p15:guide>
        <p15:guide id="10" pos="4660">
          <p15:clr>
            <a:srgbClr val="EA9999"/>
          </p15:clr>
        </p15:guide>
        <p15:guide id="11" pos="4728">
          <p15:clr>
            <a:srgbClr val="EA9999"/>
          </p15:clr>
        </p15:guide>
        <p15:guide id="12" pos="5567">
          <p15:clr>
            <a:srgbClr val="EA9999"/>
          </p15:clr>
        </p15:guide>
        <p15:guide id="13" orient="horz" pos="195">
          <p15:clr>
            <a:srgbClr val="EA9999"/>
          </p15:clr>
        </p15:guide>
        <p15:guide id="14" orient="horz" pos="1145">
          <p15:clr>
            <a:srgbClr val="EA9999"/>
          </p15:clr>
        </p15:guide>
        <p15:guide id="15" orient="horz" pos="1423">
          <p15:clr>
            <a:srgbClr val="EA9999"/>
          </p15:clr>
        </p15:guide>
        <p15:guide id="16" orient="horz" pos="2093">
          <p15:clr>
            <a:srgbClr val="EA9999"/>
          </p15:clr>
        </p15:guide>
        <p15:guide id="17" orient="horz" pos="3041">
          <p15:clr>
            <a:srgbClr val="EA9999"/>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BA4812-0BF8-48A9-A1EE-39B7B1FFF056}">
  <a:tblStyle styleId="{D5BA4812-0BF8-48A9-A1EE-39B7B1FFF056}"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80" y="56"/>
      </p:cViewPr>
      <p:guideLst>
        <p:guide pos="195"/>
        <p:guide pos="1034"/>
        <p:guide pos="1102"/>
        <p:guide pos="1940"/>
        <p:guide pos="2007"/>
        <p:guide pos="2846"/>
        <p:guide pos="2914"/>
        <p:guide pos="3753"/>
        <p:guide pos="3821"/>
        <p:guide pos="4660"/>
        <p:guide pos="4728"/>
        <p:guide pos="5567"/>
        <p:guide orient="horz" pos="195"/>
        <p:guide orient="horz" pos="1145"/>
        <p:guide orient="horz" pos="1423"/>
        <p:guide orient="horz" pos="2093"/>
        <p:guide orient="horz" pos="30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5.fntdata"/><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5.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exels.com/photo/high-angle-view-on-people-at-the-reception-desk-in-a-hotel-751213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pexels.com/photo/person-wearing-white-and-blue-air-jordan-1-s-1102777/"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ea948baa0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5ea948baa0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dirty="0"/>
              <a:t>Version 1, </a:t>
            </a:r>
            <a:r>
              <a:rPr lang="en-GB" dirty="0"/>
              <a:t>June</a:t>
            </a:r>
            <a:r>
              <a:rPr dirty="0"/>
              <a:t> 2024	</a:t>
            </a:r>
            <a:endParaRPr sz="1000" dirty="0">
              <a:latin typeface="Quicksand"/>
              <a:ea typeface="Quicksand"/>
              <a:cs typeface="Quicksand"/>
              <a:sym typeface="Quicksan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0a4111d95d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0a4111d95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0a4111d95d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0a4111d95d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4326c0a231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4326c0a23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4326c0a231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4326c0a231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4326c0a231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24326c0a231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0a4111d95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20a4111d95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4326c0a231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4326c0a231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0a4111d95d_0_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20a4111d95d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4326c0a231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24326c0a231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24326c0a231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24326c0a231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60a0be7c4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60a0be7c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050">
                <a:solidFill>
                  <a:schemeClr val="dk1"/>
                </a:solidFill>
                <a:latin typeface="Roboto"/>
                <a:ea typeface="Roboto"/>
                <a:cs typeface="Roboto"/>
                <a:sym typeface="Roboto"/>
              </a:rPr>
              <a:t>Photo by Kateryna Naidenko from Pexels: </a:t>
            </a:r>
            <a:r>
              <a:rPr lang="en-GB" sz="1050" u="sng">
                <a:solidFill>
                  <a:schemeClr val="hlink"/>
                </a:solidFill>
                <a:latin typeface="Roboto"/>
                <a:ea typeface="Roboto"/>
                <a:cs typeface="Roboto"/>
                <a:sym typeface="Roboto"/>
                <a:hlinkClick r:id="rId3"/>
              </a:rPr>
              <a:t>https://www.pexels.com/photo/high-angle-view-on-people-at-the-reception-desk-in-a-hotel-7512139/</a:t>
            </a:r>
            <a:r>
              <a:rPr lang="en-GB" sz="1050">
                <a:solidFill>
                  <a:schemeClr val="dk1"/>
                </a:solidFill>
                <a:latin typeface="Roboto"/>
                <a:ea typeface="Roboto"/>
                <a:cs typeface="Roboto"/>
                <a:sym typeface="Roboto"/>
              </a:rPr>
              <a:t>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20a4111d95d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20a4111d95d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2375d50cce8_0_5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2375d50cce8_0_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4179467e6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4179467e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24179467e6f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24179467e6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25ba78b6311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25ba78b631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3976b1961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23976b196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23f3b03e96c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23f3b03e96c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A2 Reliable protocols film: https://vimeo.com/883953942</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2375d50cce8_0_6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2375d50cce8_0_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2375d50cce8_0_6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2375d50cce8_0_6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2375d50cce8_0_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2375d50cce8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2a22e51af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2a22e51a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23f3b03e96c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23f3b03e96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50">
                <a:solidFill>
                  <a:schemeClr val="dk1"/>
                </a:solidFill>
                <a:latin typeface="Roboto"/>
                <a:ea typeface="Roboto"/>
                <a:cs typeface="Roboto"/>
                <a:sym typeface="Roboto"/>
              </a:rPr>
              <a:t>Photo by Arthur Ogleznev from Pexels: </a:t>
            </a:r>
            <a:r>
              <a:rPr lang="en-GB" sz="1050" u="sng">
                <a:solidFill>
                  <a:schemeClr val="hlink"/>
                </a:solidFill>
                <a:latin typeface="Roboto"/>
                <a:ea typeface="Roboto"/>
                <a:cs typeface="Roboto"/>
                <a:sym typeface="Roboto"/>
                <a:hlinkClick r:id="rId3"/>
              </a:rPr>
              <a:t>https://www.pexels.com/photo/person-wearing-white-and-blue-air-jordan-1-s-1102777/</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2419becda0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2419becda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23f3b03e96c_0_1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0" name="Google Shape;710;g23f3b03e96c_0_1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41d75e191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41d75e191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A0 Communication film: https://vimeo.com/883954052</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3f3b03e96c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3f3b03e96c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375d50cce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375d50cc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Photo by Mikhail Nilov from Pexels: https://www.pexels.com/photo/people-using-computers-at-work-7988079/</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375d50cce8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375d50cce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375d50cce8_0_3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375d50cce8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375d50cce8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375d50cce8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_3">
    <p:spTree>
      <p:nvGrpSpPr>
        <p:cNvPr id="1" name="Shape 9"/>
        <p:cNvGrpSpPr/>
        <p:nvPr/>
      </p:nvGrpSpPr>
      <p:grpSpPr>
        <a:xfrm>
          <a:off x="0" y="0"/>
          <a:ext cx="0" cy="0"/>
          <a:chOff x="0" y="0"/>
          <a:chExt cx="0" cy="0"/>
        </a:xfrm>
      </p:grpSpPr>
      <p:sp>
        <p:nvSpPr>
          <p:cNvPr id="10" name="Google Shape;10;p2"/>
          <p:cNvSpPr txBox="1">
            <a:spLocks noGrp="1"/>
          </p:cNvSpPr>
          <p:nvPr>
            <p:ph type="subTitle" idx="1"/>
          </p:nvPr>
        </p:nvSpPr>
        <p:spPr>
          <a:xfrm>
            <a:off x="6840000" y="0"/>
            <a:ext cx="19611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algn="r" rtl="0">
              <a:spcBef>
                <a:spcPts val="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
        <p:nvSpPr>
          <p:cNvPr id="11" name="Google Shape;11;p2"/>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 name="Google Shape;12;p2"/>
          <p:cNvSpPr txBox="1">
            <a:spLocks noGrp="1"/>
          </p:cNvSpPr>
          <p:nvPr>
            <p:ph type="subTitle" idx="2"/>
          </p:nvPr>
        </p:nvSpPr>
        <p:spPr>
          <a:xfrm>
            <a:off x="532725" y="2665400"/>
            <a:ext cx="8095800" cy="731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pic>
        <p:nvPicPr>
          <p:cNvPr id="13" name="Google Shape;13;p2"/>
          <p:cNvPicPr preferRelativeResize="0"/>
          <p:nvPr/>
        </p:nvPicPr>
        <p:blipFill>
          <a:blip r:embed="rId2">
            <a:alphaModFix/>
          </a:blip>
          <a:stretch>
            <a:fillRect/>
          </a:stretch>
        </p:blipFill>
        <p:spPr>
          <a:xfrm>
            <a:off x="7455500" y="4491500"/>
            <a:ext cx="1407075" cy="4252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arge text">
  <p:cSld name="TITLE_4_1_1_1_1_1_1">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310900" y="319600"/>
            <a:ext cx="8521200" cy="450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b="0">
                <a:latin typeface="Quicksand Medium"/>
                <a:ea typeface="Quicksand Medium"/>
                <a:cs typeface="Quicksand Medium"/>
                <a:sym typeface="Quicksand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2" name="Google Shape;62;p1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63" name="Google Shape;63;p11"/>
          <p:cNvSpPr txBox="1">
            <a:spLocks noGrp="1"/>
          </p:cNvSpPr>
          <p:nvPr>
            <p:ph type="subTitle" idx="1"/>
          </p:nvPr>
        </p:nvSpPr>
        <p:spPr>
          <a:xfrm>
            <a:off x="6840000" y="0"/>
            <a:ext cx="19623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4">
  <p:cSld name="TITLE_4">
    <p:spTree>
      <p:nvGrpSpPr>
        <p:cNvPr id="1" name="Shape 64"/>
        <p:cNvGrpSpPr/>
        <p:nvPr/>
      </p:nvGrpSpPr>
      <p:grpSpPr>
        <a:xfrm>
          <a:off x="0" y="0"/>
          <a:ext cx="0" cy="0"/>
          <a:chOff x="0" y="0"/>
          <a:chExt cx="0" cy="0"/>
        </a:xfrm>
      </p:grpSpPr>
      <p:sp>
        <p:nvSpPr>
          <p:cNvPr id="65" name="Google Shape;65;p1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6" name="Google Shape;66;p1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7" name="Google Shape;67;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_3">
    <p:spTree>
      <p:nvGrpSpPr>
        <p:cNvPr id="1" name="Shape 72"/>
        <p:cNvGrpSpPr/>
        <p:nvPr/>
      </p:nvGrpSpPr>
      <p:grpSpPr>
        <a:xfrm>
          <a:off x="0" y="0"/>
          <a:ext cx="0" cy="0"/>
          <a:chOff x="0" y="0"/>
          <a:chExt cx="0" cy="0"/>
        </a:xfrm>
      </p:grpSpPr>
      <p:sp>
        <p:nvSpPr>
          <p:cNvPr id="73" name="Google Shape;73;p14"/>
          <p:cNvSpPr txBox="1">
            <a:spLocks noGrp="1"/>
          </p:cNvSpPr>
          <p:nvPr>
            <p:ph type="subTitle" idx="1"/>
          </p:nvPr>
        </p:nvSpPr>
        <p:spPr>
          <a:xfrm>
            <a:off x="6840000" y="0"/>
            <a:ext cx="19611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algn="r" rtl="0">
              <a:spcBef>
                <a:spcPts val="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
        <p:nvSpPr>
          <p:cNvPr id="74" name="Google Shape;74;p14"/>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5" name="Google Shape;75;p14"/>
          <p:cNvSpPr txBox="1">
            <a:spLocks noGrp="1"/>
          </p:cNvSpPr>
          <p:nvPr>
            <p:ph type="subTitle" idx="2"/>
          </p:nvPr>
        </p:nvSpPr>
        <p:spPr>
          <a:xfrm>
            <a:off x="532725" y="2665400"/>
            <a:ext cx="8095800" cy="731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pic>
        <p:nvPicPr>
          <p:cNvPr id="76" name="Google Shape;76;p14"/>
          <p:cNvPicPr preferRelativeResize="0"/>
          <p:nvPr/>
        </p:nvPicPr>
        <p:blipFill>
          <a:blip r:embed="rId2">
            <a:alphaModFix/>
          </a:blip>
          <a:stretch>
            <a:fillRect/>
          </a:stretch>
        </p:blipFill>
        <p:spPr>
          <a:xfrm>
            <a:off x="7455500" y="4491500"/>
            <a:ext cx="1407075" cy="4252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spTree>
      <p:nvGrpSpPr>
        <p:cNvPr id="1" name="Shape 77"/>
        <p:cNvGrpSpPr/>
        <p:nvPr/>
      </p:nvGrpSpPr>
      <p:grpSpPr>
        <a:xfrm>
          <a:off x="0" y="0"/>
          <a:ext cx="0" cy="0"/>
          <a:chOff x="0" y="0"/>
          <a:chExt cx="0" cy="0"/>
        </a:xfrm>
      </p:grpSpPr>
      <p:sp>
        <p:nvSpPr>
          <p:cNvPr id="78" name="Google Shape;78;p15"/>
          <p:cNvSpPr txBox="1">
            <a:spLocks noGrp="1"/>
          </p:cNvSpPr>
          <p:nvPr>
            <p:ph type="body" idx="1"/>
          </p:nvPr>
        </p:nvSpPr>
        <p:spPr>
          <a:xfrm>
            <a:off x="310900" y="1017725"/>
            <a:ext cx="8522100" cy="3811500"/>
          </a:xfrm>
          <a:prstGeom prst="rect">
            <a:avLst/>
          </a:prstGeom>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Char char="●"/>
              <a:defRPr>
                <a:solidFill>
                  <a:schemeClr val="dk1"/>
                </a:solidFill>
              </a:defRPr>
            </a:lvl1pPr>
            <a:lvl2pPr marL="914400" lvl="1" indent="-317500" rtl="0">
              <a:lnSpc>
                <a:spcPct val="115000"/>
              </a:lnSpc>
              <a:spcBef>
                <a:spcPts val="1600"/>
              </a:spcBef>
              <a:spcAft>
                <a:spcPts val="0"/>
              </a:spcAft>
              <a:buClr>
                <a:schemeClr val="dk1"/>
              </a:buClr>
              <a:buSzPts val="1400"/>
              <a:buChar char="○"/>
              <a:defRPr>
                <a:solidFill>
                  <a:schemeClr val="dk1"/>
                </a:solidFill>
              </a:defRPr>
            </a:lvl2pPr>
            <a:lvl3pPr marL="1371600" lvl="2" indent="-317500" rtl="0">
              <a:lnSpc>
                <a:spcPct val="115000"/>
              </a:lnSpc>
              <a:spcBef>
                <a:spcPts val="1600"/>
              </a:spcBef>
              <a:spcAft>
                <a:spcPts val="0"/>
              </a:spcAft>
              <a:buClr>
                <a:schemeClr val="dk1"/>
              </a:buClr>
              <a:buSzPts val="1400"/>
              <a:buChar char="■"/>
              <a:defRPr>
                <a:solidFill>
                  <a:schemeClr val="dk1"/>
                </a:solidFill>
              </a:defRPr>
            </a:lvl3pPr>
            <a:lvl4pPr marL="1828800" lvl="3" indent="-317500" rtl="0">
              <a:lnSpc>
                <a:spcPct val="115000"/>
              </a:lnSpc>
              <a:spcBef>
                <a:spcPts val="1600"/>
              </a:spcBef>
              <a:spcAft>
                <a:spcPts val="0"/>
              </a:spcAft>
              <a:buClr>
                <a:schemeClr val="dk1"/>
              </a:buClr>
              <a:buSzPts val="1400"/>
              <a:buChar char="●"/>
              <a:defRPr>
                <a:solidFill>
                  <a:schemeClr val="dk1"/>
                </a:solidFill>
              </a:defRPr>
            </a:lvl4pPr>
            <a:lvl5pPr marL="2286000" lvl="4" indent="-317500" rtl="0">
              <a:lnSpc>
                <a:spcPct val="115000"/>
              </a:lnSpc>
              <a:spcBef>
                <a:spcPts val="1600"/>
              </a:spcBef>
              <a:spcAft>
                <a:spcPts val="0"/>
              </a:spcAft>
              <a:buClr>
                <a:schemeClr val="dk1"/>
              </a:buClr>
              <a:buSzPts val="1400"/>
              <a:buChar char="○"/>
              <a:defRPr>
                <a:solidFill>
                  <a:schemeClr val="dk1"/>
                </a:solidFill>
              </a:defRPr>
            </a:lvl5pPr>
            <a:lvl6pPr marL="2743200" lvl="5" indent="-317500" rtl="0">
              <a:lnSpc>
                <a:spcPct val="115000"/>
              </a:lnSpc>
              <a:spcBef>
                <a:spcPts val="1600"/>
              </a:spcBef>
              <a:spcAft>
                <a:spcPts val="0"/>
              </a:spcAft>
              <a:buClr>
                <a:schemeClr val="dk1"/>
              </a:buClr>
              <a:buSzPts val="1400"/>
              <a:buChar char="■"/>
              <a:defRPr>
                <a:solidFill>
                  <a:schemeClr val="dk1"/>
                </a:solidFill>
              </a:defRPr>
            </a:lvl6pPr>
            <a:lvl7pPr marL="3200400" lvl="6" indent="-317500" rtl="0">
              <a:lnSpc>
                <a:spcPct val="115000"/>
              </a:lnSpc>
              <a:spcBef>
                <a:spcPts val="1600"/>
              </a:spcBef>
              <a:spcAft>
                <a:spcPts val="0"/>
              </a:spcAft>
              <a:buClr>
                <a:schemeClr val="dk1"/>
              </a:buClr>
              <a:buSzPts val="1400"/>
              <a:buChar char="●"/>
              <a:defRPr>
                <a:solidFill>
                  <a:schemeClr val="dk1"/>
                </a:solidFill>
              </a:defRPr>
            </a:lvl7pPr>
            <a:lvl8pPr marL="3657600" lvl="7" indent="-317500" rtl="0">
              <a:lnSpc>
                <a:spcPct val="115000"/>
              </a:lnSpc>
              <a:spcBef>
                <a:spcPts val="1600"/>
              </a:spcBef>
              <a:spcAft>
                <a:spcPts val="0"/>
              </a:spcAft>
              <a:buClr>
                <a:schemeClr val="dk1"/>
              </a:buClr>
              <a:buSzPts val="1400"/>
              <a:buChar char="○"/>
              <a:defRPr>
                <a:solidFill>
                  <a:schemeClr val="dk1"/>
                </a:solidFill>
              </a:defRPr>
            </a:lvl8pPr>
            <a:lvl9pPr marL="4114800" lvl="8" indent="-317500" rtl="0">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79" name="Google Shape;79;p15"/>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0" name="Google Shape;80;p1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81" name="Google Shape;81;p15"/>
          <p:cNvSpPr txBox="1">
            <a:spLocks noGrp="1"/>
          </p:cNvSpPr>
          <p:nvPr>
            <p:ph type="subTitle" idx="2"/>
          </p:nvPr>
        </p:nvSpPr>
        <p:spPr>
          <a:xfrm>
            <a:off x="6840000" y="0"/>
            <a:ext cx="19611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algn="r" rtl="0">
              <a:spcBef>
                <a:spcPts val="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spTree>
      <p:nvGrpSpPr>
        <p:cNvPr id="1" name="Shape 82"/>
        <p:cNvGrpSpPr/>
        <p:nvPr/>
      </p:nvGrpSpPr>
      <p:grpSpPr>
        <a:xfrm>
          <a:off x="0" y="0"/>
          <a:ext cx="0" cy="0"/>
          <a:chOff x="0" y="0"/>
          <a:chExt cx="0" cy="0"/>
        </a:xfrm>
      </p:grpSpPr>
      <p:sp>
        <p:nvSpPr>
          <p:cNvPr id="83" name="Google Shape;83;p16"/>
          <p:cNvSpPr txBox="1">
            <a:spLocks noGrp="1"/>
          </p:cNvSpPr>
          <p:nvPr>
            <p:ph type="body" idx="1"/>
          </p:nvPr>
        </p:nvSpPr>
        <p:spPr>
          <a:xfrm>
            <a:off x="310900" y="1017725"/>
            <a:ext cx="8521200" cy="30972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84" name="Google Shape;84;p16"/>
          <p:cNvSpPr txBox="1">
            <a:spLocks noGrp="1"/>
          </p:cNvSpPr>
          <p:nvPr>
            <p:ph type="body" idx="2"/>
          </p:nvPr>
        </p:nvSpPr>
        <p:spPr>
          <a:xfrm>
            <a:off x="310900" y="4117599"/>
            <a:ext cx="8521200" cy="698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85" name="Google Shape;85;p16"/>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6" name="Google Shape;86;p1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87" name="Google Shape;87;p16"/>
          <p:cNvSpPr txBox="1">
            <a:spLocks noGrp="1"/>
          </p:cNvSpPr>
          <p:nvPr>
            <p:ph type="subTitle" idx="3"/>
          </p:nvPr>
        </p:nvSpPr>
        <p:spPr>
          <a:xfrm>
            <a:off x="6840000" y="0"/>
            <a:ext cx="19608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arge image and text under (no heading)">
  <p:cSld name="TITLE_4_1_1_1_4_1">
    <p:spTree>
      <p:nvGrpSpPr>
        <p:cNvPr id="1" name="Shape 88"/>
        <p:cNvGrpSpPr/>
        <p:nvPr/>
      </p:nvGrpSpPr>
      <p:grpSpPr>
        <a:xfrm>
          <a:off x="0" y="0"/>
          <a:ext cx="0" cy="0"/>
          <a:chOff x="0" y="0"/>
          <a:chExt cx="0" cy="0"/>
        </a:xfrm>
      </p:grpSpPr>
      <p:sp>
        <p:nvSpPr>
          <p:cNvPr id="89" name="Google Shape;89;p17"/>
          <p:cNvSpPr txBox="1">
            <a:spLocks noGrp="1"/>
          </p:cNvSpPr>
          <p:nvPr>
            <p:ph type="body" idx="1"/>
          </p:nvPr>
        </p:nvSpPr>
        <p:spPr>
          <a:xfrm>
            <a:off x="310900" y="472000"/>
            <a:ext cx="8521200" cy="37953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90" name="Google Shape;90;p17"/>
          <p:cNvSpPr txBox="1">
            <a:spLocks noGrp="1"/>
          </p:cNvSpPr>
          <p:nvPr>
            <p:ph type="body" idx="2"/>
          </p:nvPr>
        </p:nvSpPr>
        <p:spPr>
          <a:xfrm>
            <a:off x="310900" y="4282175"/>
            <a:ext cx="8521200" cy="5460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dk1"/>
              </a:buClr>
              <a:buSzPts val="1800"/>
              <a:buChar char="●"/>
              <a:defRPr>
                <a:solidFill>
                  <a:schemeClr val="dk1"/>
                </a:solidFill>
              </a:defRPr>
            </a:lvl1pPr>
            <a:lvl2pPr marL="914400" lvl="1" indent="-317500" algn="ctr" rtl="0">
              <a:spcBef>
                <a:spcPts val="1600"/>
              </a:spcBef>
              <a:spcAft>
                <a:spcPts val="0"/>
              </a:spcAft>
              <a:buClr>
                <a:schemeClr val="dk1"/>
              </a:buClr>
              <a:buSzPts val="1400"/>
              <a:buChar char="○"/>
              <a:defRPr>
                <a:solidFill>
                  <a:schemeClr val="dk1"/>
                </a:solidFill>
              </a:defRPr>
            </a:lvl2pPr>
            <a:lvl3pPr marL="1371600" lvl="2" indent="-317500" algn="ctr" rtl="0">
              <a:spcBef>
                <a:spcPts val="1600"/>
              </a:spcBef>
              <a:spcAft>
                <a:spcPts val="0"/>
              </a:spcAft>
              <a:buClr>
                <a:schemeClr val="dk1"/>
              </a:buClr>
              <a:buSzPts val="1400"/>
              <a:buChar char="■"/>
              <a:defRPr>
                <a:solidFill>
                  <a:schemeClr val="dk1"/>
                </a:solidFill>
              </a:defRPr>
            </a:lvl3pPr>
            <a:lvl4pPr marL="1828800" lvl="3" indent="-317500" algn="ctr" rtl="0">
              <a:spcBef>
                <a:spcPts val="1600"/>
              </a:spcBef>
              <a:spcAft>
                <a:spcPts val="0"/>
              </a:spcAft>
              <a:buClr>
                <a:schemeClr val="dk1"/>
              </a:buClr>
              <a:buSzPts val="1400"/>
              <a:buChar char="●"/>
              <a:defRPr>
                <a:solidFill>
                  <a:schemeClr val="dk1"/>
                </a:solidFill>
              </a:defRPr>
            </a:lvl4pPr>
            <a:lvl5pPr marL="2286000" lvl="4" indent="-317500" algn="ctr" rtl="0">
              <a:spcBef>
                <a:spcPts val="1600"/>
              </a:spcBef>
              <a:spcAft>
                <a:spcPts val="0"/>
              </a:spcAft>
              <a:buClr>
                <a:schemeClr val="dk1"/>
              </a:buClr>
              <a:buSzPts val="1400"/>
              <a:buChar char="○"/>
              <a:defRPr>
                <a:solidFill>
                  <a:schemeClr val="dk1"/>
                </a:solidFill>
              </a:defRPr>
            </a:lvl5pPr>
            <a:lvl6pPr marL="2743200" lvl="5" indent="-317500" algn="ctr" rtl="0">
              <a:spcBef>
                <a:spcPts val="1600"/>
              </a:spcBef>
              <a:spcAft>
                <a:spcPts val="0"/>
              </a:spcAft>
              <a:buClr>
                <a:schemeClr val="dk1"/>
              </a:buClr>
              <a:buSzPts val="1400"/>
              <a:buChar char="■"/>
              <a:defRPr>
                <a:solidFill>
                  <a:schemeClr val="dk1"/>
                </a:solidFill>
              </a:defRPr>
            </a:lvl6pPr>
            <a:lvl7pPr marL="3200400" lvl="6" indent="-317500" algn="ctr" rtl="0">
              <a:spcBef>
                <a:spcPts val="1600"/>
              </a:spcBef>
              <a:spcAft>
                <a:spcPts val="0"/>
              </a:spcAft>
              <a:buClr>
                <a:schemeClr val="dk1"/>
              </a:buClr>
              <a:buSzPts val="1400"/>
              <a:buChar char="●"/>
              <a:defRPr>
                <a:solidFill>
                  <a:schemeClr val="dk1"/>
                </a:solidFill>
              </a:defRPr>
            </a:lvl7pPr>
            <a:lvl8pPr marL="3657600" lvl="7" indent="-317500" algn="ctr" rtl="0">
              <a:spcBef>
                <a:spcPts val="1600"/>
              </a:spcBef>
              <a:spcAft>
                <a:spcPts val="0"/>
              </a:spcAft>
              <a:buClr>
                <a:schemeClr val="dk1"/>
              </a:buClr>
              <a:buSzPts val="1400"/>
              <a:buChar char="○"/>
              <a:defRPr>
                <a:solidFill>
                  <a:schemeClr val="dk1"/>
                </a:solidFill>
              </a:defRPr>
            </a:lvl8pPr>
            <a:lvl9pPr marL="4114800" lvl="8" indent="-317500" algn="ctr" rtl="0">
              <a:spcBef>
                <a:spcPts val="1600"/>
              </a:spcBef>
              <a:spcAft>
                <a:spcPts val="1600"/>
              </a:spcAft>
              <a:buClr>
                <a:schemeClr val="dk1"/>
              </a:buClr>
              <a:buSzPts val="1400"/>
              <a:buChar char="■"/>
              <a:defRPr>
                <a:solidFill>
                  <a:schemeClr val="dk1"/>
                </a:solidFill>
              </a:defRPr>
            </a:lvl9pPr>
          </a:lstStyle>
          <a:p>
            <a:endParaRPr/>
          </a:p>
        </p:txBody>
      </p:sp>
      <p:sp>
        <p:nvSpPr>
          <p:cNvPr id="91" name="Google Shape;91;p1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92" name="Google Shape;92;p17"/>
          <p:cNvSpPr txBox="1">
            <a:spLocks noGrp="1"/>
          </p:cNvSpPr>
          <p:nvPr>
            <p:ph type="subTitle" idx="3"/>
          </p:nvPr>
        </p:nvSpPr>
        <p:spPr>
          <a:xfrm>
            <a:off x="6840000" y="0"/>
            <a:ext cx="19608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spTree>
      <p:nvGrpSpPr>
        <p:cNvPr id="1" name="Shape 93"/>
        <p:cNvGrpSpPr/>
        <p:nvPr/>
      </p:nvGrpSpPr>
      <p:grpSpPr>
        <a:xfrm>
          <a:off x="0" y="0"/>
          <a:ext cx="0" cy="0"/>
          <a:chOff x="0" y="0"/>
          <a:chExt cx="0" cy="0"/>
        </a:xfrm>
      </p:grpSpPr>
      <p:sp>
        <p:nvSpPr>
          <p:cNvPr id="94" name="Google Shape;94;p18"/>
          <p:cNvSpPr txBox="1">
            <a:spLocks noGrp="1"/>
          </p:cNvSpPr>
          <p:nvPr>
            <p:ph type="body" idx="1"/>
          </p:nvPr>
        </p:nvSpPr>
        <p:spPr>
          <a:xfrm>
            <a:off x="310900" y="1017725"/>
            <a:ext cx="8521200" cy="38115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95" name="Google Shape;95;p1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96" name="Google Shape;96;p18"/>
          <p:cNvSpPr txBox="1">
            <a:spLocks noGrp="1"/>
          </p:cNvSpPr>
          <p:nvPr>
            <p:ph type="title"/>
          </p:nvPr>
        </p:nvSpPr>
        <p:spPr>
          <a:xfrm>
            <a:off x="310900" y="307424"/>
            <a:ext cx="8521200" cy="7089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7" name="Google Shape;97;p18"/>
          <p:cNvSpPr txBox="1">
            <a:spLocks noGrp="1"/>
          </p:cNvSpPr>
          <p:nvPr>
            <p:ph type="subTitle" idx="2"/>
          </p:nvPr>
        </p:nvSpPr>
        <p:spPr>
          <a:xfrm>
            <a:off x="6840000" y="0"/>
            <a:ext cx="19605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98"/>
        <p:cNvGrpSpPr/>
        <p:nvPr/>
      </p:nvGrpSpPr>
      <p:grpSpPr>
        <a:xfrm>
          <a:off x="0" y="0"/>
          <a:ext cx="0" cy="0"/>
          <a:chOff x="0" y="0"/>
          <a:chExt cx="0" cy="0"/>
        </a:xfrm>
      </p:grpSpPr>
      <p:sp>
        <p:nvSpPr>
          <p:cNvPr id="99" name="Google Shape;99;p19"/>
          <p:cNvSpPr txBox="1">
            <a:spLocks noGrp="1"/>
          </p:cNvSpPr>
          <p:nvPr>
            <p:ph type="body" idx="1"/>
          </p:nvPr>
        </p:nvSpPr>
        <p:spPr>
          <a:xfrm>
            <a:off x="310900" y="1017724"/>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100" name="Google Shape;100;p1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101" name="Google Shape;101;p19"/>
          <p:cNvSpPr txBox="1">
            <a:spLocks noGrp="1"/>
          </p:cNvSpPr>
          <p:nvPr>
            <p:ph type="body" idx="2"/>
          </p:nvPr>
        </p:nvSpPr>
        <p:spPr>
          <a:xfrm>
            <a:off x="4736600" y="1017700"/>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102" name="Google Shape;102;p19"/>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03" name="Google Shape;103;p19"/>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 or Images 2:1">
  <p:cSld name="TITLE_4_1_1_1_3_1_1_1_1">
    <p:spTree>
      <p:nvGrpSpPr>
        <p:cNvPr id="1" name="Shape 104"/>
        <p:cNvGrpSpPr/>
        <p:nvPr/>
      </p:nvGrpSpPr>
      <p:grpSpPr>
        <a:xfrm>
          <a:off x="0" y="0"/>
          <a:ext cx="0" cy="0"/>
          <a:chOff x="0" y="0"/>
          <a:chExt cx="0" cy="0"/>
        </a:xfrm>
      </p:grpSpPr>
      <p:sp>
        <p:nvSpPr>
          <p:cNvPr id="105" name="Google Shape;105;p20"/>
          <p:cNvSpPr txBox="1">
            <a:spLocks noGrp="1"/>
          </p:cNvSpPr>
          <p:nvPr>
            <p:ph type="body" idx="1"/>
          </p:nvPr>
        </p:nvSpPr>
        <p:spPr>
          <a:xfrm>
            <a:off x="310900" y="1017724"/>
            <a:ext cx="558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106" name="Google Shape;106;p20"/>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7" name="Google Shape;107;p2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108" name="Google Shape;108;p20"/>
          <p:cNvSpPr txBox="1">
            <a:spLocks noGrp="1"/>
          </p:cNvSpPr>
          <p:nvPr>
            <p:ph type="body" idx="2"/>
          </p:nvPr>
        </p:nvSpPr>
        <p:spPr>
          <a:xfrm>
            <a:off x="6041575" y="1017700"/>
            <a:ext cx="27918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109" name="Google Shape;109;p20"/>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 or Images 1:2">
  <p:cSld name="TITLE_4_1_1_1_3_1_1_1_1_1">
    <p:spTree>
      <p:nvGrpSpPr>
        <p:cNvPr id="1" name="Shape 110"/>
        <p:cNvGrpSpPr/>
        <p:nvPr/>
      </p:nvGrpSpPr>
      <p:grpSpPr>
        <a:xfrm>
          <a:off x="0" y="0"/>
          <a:ext cx="0" cy="0"/>
          <a:chOff x="0" y="0"/>
          <a:chExt cx="0" cy="0"/>
        </a:xfrm>
      </p:grpSpPr>
      <p:sp>
        <p:nvSpPr>
          <p:cNvPr id="111" name="Google Shape;111;p21"/>
          <p:cNvSpPr txBox="1">
            <a:spLocks noGrp="1"/>
          </p:cNvSpPr>
          <p:nvPr>
            <p:ph type="body" idx="1"/>
          </p:nvPr>
        </p:nvSpPr>
        <p:spPr>
          <a:xfrm>
            <a:off x="310900" y="1017724"/>
            <a:ext cx="279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112" name="Google Shape;112;p21"/>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3" name="Google Shape;113;p2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114" name="Google Shape;114;p21"/>
          <p:cNvSpPr txBox="1">
            <a:spLocks noGrp="1"/>
          </p:cNvSpPr>
          <p:nvPr>
            <p:ph type="body" idx="2"/>
          </p:nvPr>
        </p:nvSpPr>
        <p:spPr>
          <a:xfrm>
            <a:off x="3253475" y="1017700"/>
            <a:ext cx="55794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115" name="Google Shape;115;p21"/>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spTree>
      <p:nvGrpSpPr>
        <p:cNvPr id="1" name="Shape 14"/>
        <p:cNvGrpSpPr/>
        <p:nvPr/>
      </p:nvGrpSpPr>
      <p:grpSpPr>
        <a:xfrm>
          <a:off x="0" y="0"/>
          <a:ext cx="0" cy="0"/>
          <a:chOff x="0" y="0"/>
          <a:chExt cx="0" cy="0"/>
        </a:xfrm>
      </p:grpSpPr>
      <p:sp>
        <p:nvSpPr>
          <p:cNvPr id="15" name="Google Shape;15;p3"/>
          <p:cNvSpPr txBox="1">
            <a:spLocks noGrp="1"/>
          </p:cNvSpPr>
          <p:nvPr>
            <p:ph type="body" idx="1"/>
          </p:nvPr>
        </p:nvSpPr>
        <p:spPr>
          <a:xfrm>
            <a:off x="310900" y="1017725"/>
            <a:ext cx="8522100" cy="3811500"/>
          </a:xfrm>
          <a:prstGeom prst="rect">
            <a:avLst/>
          </a:prstGeom>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Char char="●"/>
              <a:defRPr>
                <a:solidFill>
                  <a:schemeClr val="dk1"/>
                </a:solidFill>
              </a:defRPr>
            </a:lvl1pPr>
            <a:lvl2pPr marL="914400" lvl="1" indent="-317500" rtl="0">
              <a:lnSpc>
                <a:spcPct val="115000"/>
              </a:lnSpc>
              <a:spcBef>
                <a:spcPts val="1600"/>
              </a:spcBef>
              <a:spcAft>
                <a:spcPts val="0"/>
              </a:spcAft>
              <a:buClr>
                <a:schemeClr val="dk1"/>
              </a:buClr>
              <a:buSzPts val="1400"/>
              <a:buChar char="○"/>
              <a:defRPr>
                <a:solidFill>
                  <a:schemeClr val="dk1"/>
                </a:solidFill>
              </a:defRPr>
            </a:lvl2pPr>
            <a:lvl3pPr marL="1371600" lvl="2" indent="-317500" rtl="0">
              <a:lnSpc>
                <a:spcPct val="115000"/>
              </a:lnSpc>
              <a:spcBef>
                <a:spcPts val="1600"/>
              </a:spcBef>
              <a:spcAft>
                <a:spcPts val="0"/>
              </a:spcAft>
              <a:buClr>
                <a:schemeClr val="dk1"/>
              </a:buClr>
              <a:buSzPts val="1400"/>
              <a:buChar char="■"/>
              <a:defRPr>
                <a:solidFill>
                  <a:schemeClr val="dk1"/>
                </a:solidFill>
              </a:defRPr>
            </a:lvl3pPr>
            <a:lvl4pPr marL="1828800" lvl="3" indent="-317500" rtl="0">
              <a:lnSpc>
                <a:spcPct val="115000"/>
              </a:lnSpc>
              <a:spcBef>
                <a:spcPts val="1600"/>
              </a:spcBef>
              <a:spcAft>
                <a:spcPts val="0"/>
              </a:spcAft>
              <a:buClr>
                <a:schemeClr val="dk1"/>
              </a:buClr>
              <a:buSzPts val="1400"/>
              <a:buChar char="●"/>
              <a:defRPr>
                <a:solidFill>
                  <a:schemeClr val="dk1"/>
                </a:solidFill>
              </a:defRPr>
            </a:lvl4pPr>
            <a:lvl5pPr marL="2286000" lvl="4" indent="-317500" rtl="0">
              <a:lnSpc>
                <a:spcPct val="115000"/>
              </a:lnSpc>
              <a:spcBef>
                <a:spcPts val="1600"/>
              </a:spcBef>
              <a:spcAft>
                <a:spcPts val="0"/>
              </a:spcAft>
              <a:buClr>
                <a:schemeClr val="dk1"/>
              </a:buClr>
              <a:buSzPts val="1400"/>
              <a:buChar char="○"/>
              <a:defRPr>
                <a:solidFill>
                  <a:schemeClr val="dk1"/>
                </a:solidFill>
              </a:defRPr>
            </a:lvl5pPr>
            <a:lvl6pPr marL="2743200" lvl="5" indent="-317500" rtl="0">
              <a:lnSpc>
                <a:spcPct val="115000"/>
              </a:lnSpc>
              <a:spcBef>
                <a:spcPts val="1600"/>
              </a:spcBef>
              <a:spcAft>
                <a:spcPts val="0"/>
              </a:spcAft>
              <a:buClr>
                <a:schemeClr val="dk1"/>
              </a:buClr>
              <a:buSzPts val="1400"/>
              <a:buChar char="■"/>
              <a:defRPr>
                <a:solidFill>
                  <a:schemeClr val="dk1"/>
                </a:solidFill>
              </a:defRPr>
            </a:lvl6pPr>
            <a:lvl7pPr marL="3200400" lvl="6" indent="-317500" rtl="0">
              <a:lnSpc>
                <a:spcPct val="115000"/>
              </a:lnSpc>
              <a:spcBef>
                <a:spcPts val="1600"/>
              </a:spcBef>
              <a:spcAft>
                <a:spcPts val="0"/>
              </a:spcAft>
              <a:buClr>
                <a:schemeClr val="dk1"/>
              </a:buClr>
              <a:buSzPts val="1400"/>
              <a:buChar char="●"/>
              <a:defRPr>
                <a:solidFill>
                  <a:schemeClr val="dk1"/>
                </a:solidFill>
              </a:defRPr>
            </a:lvl7pPr>
            <a:lvl8pPr marL="3657600" lvl="7" indent="-317500" rtl="0">
              <a:lnSpc>
                <a:spcPct val="115000"/>
              </a:lnSpc>
              <a:spcBef>
                <a:spcPts val="1600"/>
              </a:spcBef>
              <a:spcAft>
                <a:spcPts val="0"/>
              </a:spcAft>
              <a:buClr>
                <a:schemeClr val="dk1"/>
              </a:buClr>
              <a:buSzPts val="1400"/>
              <a:buChar char="○"/>
              <a:defRPr>
                <a:solidFill>
                  <a:schemeClr val="dk1"/>
                </a:solidFill>
              </a:defRPr>
            </a:lvl8pPr>
            <a:lvl9pPr marL="4114800" lvl="8" indent="-317500" rtl="0">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16" name="Google Shape;16;p3"/>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 name="Google Shape;17;p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18" name="Google Shape;18;p3"/>
          <p:cNvSpPr txBox="1">
            <a:spLocks noGrp="1"/>
          </p:cNvSpPr>
          <p:nvPr>
            <p:ph type="subTitle" idx="2"/>
          </p:nvPr>
        </p:nvSpPr>
        <p:spPr>
          <a:xfrm>
            <a:off x="6840000" y="0"/>
            <a:ext cx="19611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algn="r" rtl="0">
              <a:spcBef>
                <a:spcPts val="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 or Images 1:1:1">
  <p:cSld name="TITLE_4_1_1_1_3_1_1_1_1_1_1">
    <p:spTree>
      <p:nvGrpSpPr>
        <p:cNvPr id="1" name="Shape 116"/>
        <p:cNvGrpSpPr/>
        <p:nvPr/>
      </p:nvGrpSpPr>
      <p:grpSpPr>
        <a:xfrm>
          <a:off x="0" y="0"/>
          <a:ext cx="0" cy="0"/>
          <a:chOff x="0" y="0"/>
          <a:chExt cx="0" cy="0"/>
        </a:xfrm>
      </p:grpSpPr>
      <p:sp>
        <p:nvSpPr>
          <p:cNvPr id="117" name="Google Shape;117;p22"/>
          <p:cNvSpPr txBox="1">
            <a:spLocks noGrp="1"/>
          </p:cNvSpPr>
          <p:nvPr>
            <p:ph type="body" idx="1"/>
          </p:nvPr>
        </p:nvSpPr>
        <p:spPr>
          <a:xfrm>
            <a:off x="310900" y="1017724"/>
            <a:ext cx="270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118" name="Google Shape;118;p22"/>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9" name="Google Shape;119;p2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120" name="Google Shape;120;p22"/>
          <p:cNvSpPr txBox="1">
            <a:spLocks noGrp="1"/>
          </p:cNvSpPr>
          <p:nvPr>
            <p:ph type="body" idx="2"/>
          </p:nvPr>
        </p:nvSpPr>
        <p:spPr>
          <a:xfrm>
            <a:off x="3253475" y="1017700"/>
            <a:ext cx="270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121" name="Google Shape;121;p22"/>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22" name="Google Shape;122;p22"/>
          <p:cNvSpPr txBox="1">
            <a:spLocks noGrp="1"/>
          </p:cNvSpPr>
          <p:nvPr>
            <p:ph type="body" idx="4"/>
          </p:nvPr>
        </p:nvSpPr>
        <p:spPr>
          <a:xfrm>
            <a:off x="6149075" y="1017700"/>
            <a:ext cx="270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arge text">
  <p:cSld name="TITLE_4_1_1_1_1_1_1">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0900" y="319600"/>
            <a:ext cx="8521200" cy="450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b="0">
                <a:latin typeface="Quicksand Medium"/>
                <a:ea typeface="Quicksand Medium"/>
                <a:cs typeface="Quicksand Medium"/>
                <a:sym typeface="Quicksand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5" name="Google Shape;125;p2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126" name="Google Shape;126;p23"/>
          <p:cNvSpPr txBox="1">
            <a:spLocks noGrp="1"/>
          </p:cNvSpPr>
          <p:nvPr>
            <p:ph type="subTitle" idx="1"/>
          </p:nvPr>
        </p:nvSpPr>
        <p:spPr>
          <a:xfrm>
            <a:off x="6840000" y="0"/>
            <a:ext cx="19623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_4">
  <p:cSld name="TITLE_4">
    <p:spTree>
      <p:nvGrpSpPr>
        <p:cNvPr id="1" name="Shape 127"/>
        <p:cNvGrpSpPr/>
        <p:nvPr/>
      </p:nvGrpSpPr>
      <p:grpSpPr>
        <a:xfrm>
          <a:off x="0" y="0"/>
          <a:ext cx="0" cy="0"/>
          <a:chOff x="0" y="0"/>
          <a:chExt cx="0" cy="0"/>
        </a:xfrm>
      </p:grpSpPr>
      <p:sp>
        <p:nvSpPr>
          <p:cNvPr id="128" name="Google Shape;128;p2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9" name="Google Shape;129;p2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0" name="Google Shape;130;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spTree>
      <p:nvGrpSpPr>
        <p:cNvPr id="1" name="Shape 19"/>
        <p:cNvGrpSpPr/>
        <p:nvPr/>
      </p:nvGrpSpPr>
      <p:grpSpPr>
        <a:xfrm>
          <a:off x="0" y="0"/>
          <a:ext cx="0" cy="0"/>
          <a:chOff x="0" y="0"/>
          <a:chExt cx="0" cy="0"/>
        </a:xfrm>
      </p:grpSpPr>
      <p:sp>
        <p:nvSpPr>
          <p:cNvPr id="20" name="Google Shape;20;p4"/>
          <p:cNvSpPr txBox="1">
            <a:spLocks noGrp="1"/>
          </p:cNvSpPr>
          <p:nvPr>
            <p:ph type="body" idx="1"/>
          </p:nvPr>
        </p:nvSpPr>
        <p:spPr>
          <a:xfrm>
            <a:off x="310900" y="1017725"/>
            <a:ext cx="8521200" cy="30972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21" name="Google Shape;21;p4"/>
          <p:cNvSpPr txBox="1">
            <a:spLocks noGrp="1"/>
          </p:cNvSpPr>
          <p:nvPr>
            <p:ph type="body" idx="2"/>
          </p:nvPr>
        </p:nvSpPr>
        <p:spPr>
          <a:xfrm>
            <a:off x="310900" y="4117599"/>
            <a:ext cx="8521200" cy="698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22" name="Google Shape;22;p4"/>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3" name="Google Shape;23;p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24" name="Google Shape;24;p4"/>
          <p:cNvSpPr txBox="1">
            <a:spLocks noGrp="1"/>
          </p:cNvSpPr>
          <p:nvPr>
            <p:ph type="subTitle" idx="3"/>
          </p:nvPr>
        </p:nvSpPr>
        <p:spPr>
          <a:xfrm>
            <a:off x="6840000" y="0"/>
            <a:ext cx="19608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rge image and text under (no heading)">
  <p:cSld name="TITLE_4_1_1_1_4_1">
    <p:spTree>
      <p:nvGrpSpPr>
        <p:cNvPr id="1" name="Shape 25"/>
        <p:cNvGrpSpPr/>
        <p:nvPr/>
      </p:nvGrpSpPr>
      <p:grpSpPr>
        <a:xfrm>
          <a:off x="0" y="0"/>
          <a:ext cx="0" cy="0"/>
          <a:chOff x="0" y="0"/>
          <a:chExt cx="0" cy="0"/>
        </a:xfrm>
      </p:grpSpPr>
      <p:sp>
        <p:nvSpPr>
          <p:cNvPr id="26" name="Google Shape;26;p5"/>
          <p:cNvSpPr txBox="1">
            <a:spLocks noGrp="1"/>
          </p:cNvSpPr>
          <p:nvPr>
            <p:ph type="body" idx="1"/>
          </p:nvPr>
        </p:nvSpPr>
        <p:spPr>
          <a:xfrm>
            <a:off x="310900" y="472000"/>
            <a:ext cx="8521200" cy="37953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27" name="Google Shape;27;p5"/>
          <p:cNvSpPr txBox="1">
            <a:spLocks noGrp="1"/>
          </p:cNvSpPr>
          <p:nvPr>
            <p:ph type="body" idx="2"/>
          </p:nvPr>
        </p:nvSpPr>
        <p:spPr>
          <a:xfrm>
            <a:off x="310900" y="4282175"/>
            <a:ext cx="8521200" cy="5460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dk1"/>
              </a:buClr>
              <a:buSzPts val="1800"/>
              <a:buChar char="●"/>
              <a:defRPr>
                <a:solidFill>
                  <a:schemeClr val="dk1"/>
                </a:solidFill>
              </a:defRPr>
            </a:lvl1pPr>
            <a:lvl2pPr marL="914400" lvl="1" indent="-317500" algn="ctr" rtl="0">
              <a:spcBef>
                <a:spcPts val="1600"/>
              </a:spcBef>
              <a:spcAft>
                <a:spcPts val="0"/>
              </a:spcAft>
              <a:buClr>
                <a:schemeClr val="dk1"/>
              </a:buClr>
              <a:buSzPts val="1400"/>
              <a:buChar char="○"/>
              <a:defRPr>
                <a:solidFill>
                  <a:schemeClr val="dk1"/>
                </a:solidFill>
              </a:defRPr>
            </a:lvl2pPr>
            <a:lvl3pPr marL="1371600" lvl="2" indent="-317500" algn="ctr" rtl="0">
              <a:spcBef>
                <a:spcPts val="1600"/>
              </a:spcBef>
              <a:spcAft>
                <a:spcPts val="0"/>
              </a:spcAft>
              <a:buClr>
                <a:schemeClr val="dk1"/>
              </a:buClr>
              <a:buSzPts val="1400"/>
              <a:buChar char="■"/>
              <a:defRPr>
                <a:solidFill>
                  <a:schemeClr val="dk1"/>
                </a:solidFill>
              </a:defRPr>
            </a:lvl3pPr>
            <a:lvl4pPr marL="1828800" lvl="3" indent="-317500" algn="ctr" rtl="0">
              <a:spcBef>
                <a:spcPts val="1600"/>
              </a:spcBef>
              <a:spcAft>
                <a:spcPts val="0"/>
              </a:spcAft>
              <a:buClr>
                <a:schemeClr val="dk1"/>
              </a:buClr>
              <a:buSzPts val="1400"/>
              <a:buChar char="●"/>
              <a:defRPr>
                <a:solidFill>
                  <a:schemeClr val="dk1"/>
                </a:solidFill>
              </a:defRPr>
            </a:lvl4pPr>
            <a:lvl5pPr marL="2286000" lvl="4" indent="-317500" algn="ctr" rtl="0">
              <a:spcBef>
                <a:spcPts val="1600"/>
              </a:spcBef>
              <a:spcAft>
                <a:spcPts val="0"/>
              </a:spcAft>
              <a:buClr>
                <a:schemeClr val="dk1"/>
              </a:buClr>
              <a:buSzPts val="1400"/>
              <a:buChar char="○"/>
              <a:defRPr>
                <a:solidFill>
                  <a:schemeClr val="dk1"/>
                </a:solidFill>
              </a:defRPr>
            </a:lvl5pPr>
            <a:lvl6pPr marL="2743200" lvl="5" indent="-317500" algn="ctr" rtl="0">
              <a:spcBef>
                <a:spcPts val="1600"/>
              </a:spcBef>
              <a:spcAft>
                <a:spcPts val="0"/>
              </a:spcAft>
              <a:buClr>
                <a:schemeClr val="dk1"/>
              </a:buClr>
              <a:buSzPts val="1400"/>
              <a:buChar char="■"/>
              <a:defRPr>
                <a:solidFill>
                  <a:schemeClr val="dk1"/>
                </a:solidFill>
              </a:defRPr>
            </a:lvl6pPr>
            <a:lvl7pPr marL="3200400" lvl="6" indent="-317500" algn="ctr" rtl="0">
              <a:spcBef>
                <a:spcPts val="1600"/>
              </a:spcBef>
              <a:spcAft>
                <a:spcPts val="0"/>
              </a:spcAft>
              <a:buClr>
                <a:schemeClr val="dk1"/>
              </a:buClr>
              <a:buSzPts val="1400"/>
              <a:buChar char="●"/>
              <a:defRPr>
                <a:solidFill>
                  <a:schemeClr val="dk1"/>
                </a:solidFill>
              </a:defRPr>
            </a:lvl7pPr>
            <a:lvl8pPr marL="3657600" lvl="7" indent="-317500" algn="ctr" rtl="0">
              <a:spcBef>
                <a:spcPts val="1600"/>
              </a:spcBef>
              <a:spcAft>
                <a:spcPts val="0"/>
              </a:spcAft>
              <a:buClr>
                <a:schemeClr val="dk1"/>
              </a:buClr>
              <a:buSzPts val="1400"/>
              <a:buChar char="○"/>
              <a:defRPr>
                <a:solidFill>
                  <a:schemeClr val="dk1"/>
                </a:solidFill>
              </a:defRPr>
            </a:lvl8pPr>
            <a:lvl9pPr marL="4114800" lvl="8" indent="-317500" algn="ctr" rtl="0">
              <a:spcBef>
                <a:spcPts val="1600"/>
              </a:spcBef>
              <a:spcAft>
                <a:spcPts val="1600"/>
              </a:spcAft>
              <a:buClr>
                <a:schemeClr val="dk1"/>
              </a:buClr>
              <a:buSzPts val="1400"/>
              <a:buChar char="■"/>
              <a:defRPr>
                <a:solidFill>
                  <a:schemeClr val="dk1"/>
                </a:solidFill>
              </a:defRPr>
            </a:lvl9pPr>
          </a:lstStyle>
          <a:p>
            <a:endParaRPr/>
          </a:p>
        </p:txBody>
      </p:sp>
      <p:sp>
        <p:nvSpPr>
          <p:cNvPr id="28" name="Google Shape;28;p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29" name="Google Shape;29;p5"/>
          <p:cNvSpPr txBox="1">
            <a:spLocks noGrp="1"/>
          </p:cNvSpPr>
          <p:nvPr>
            <p:ph type="subTitle" idx="3"/>
          </p:nvPr>
        </p:nvSpPr>
        <p:spPr>
          <a:xfrm>
            <a:off x="6840000" y="0"/>
            <a:ext cx="19608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spTree>
      <p:nvGrpSpPr>
        <p:cNvPr id="1" name="Shape 30"/>
        <p:cNvGrpSpPr/>
        <p:nvPr/>
      </p:nvGrpSpPr>
      <p:grpSpPr>
        <a:xfrm>
          <a:off x="0" y="0"/>
          <a:ext cx="0" cy="0"/>
          <a:chOff x="0" y="0"/>
          <a:chExt cx="0" cy="0"/>
        </a:xfrm>
      </p:grpSpPr>
      <p:sp>
        <p:nvSpPr>
          <p:cNvPr id="31" name="Google Shape;31;p6"/>
          <p:cNvSpPr txBox="1">
            <a:spLocks noGrp="1"/>
          </p:cNvSpPr>
          <p:nvPr>
            <p:ph type="body" idx="1"/>
          </p:nvPr>
        </p:nvSpPr>
        <p:spPr>
          <a:xfrm>
            <a:off x="310900" y="1017725"/>
            <a:ext cx="8521200" cy="38115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32" name="Google Shape;32;p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33" name="Google Shape;33;p6"/>
          <p:cNvSpPr txBox="1">
            <a:spLocks noGrp="1"/>
          </p:cNvSpPr>
          <p:nvPr>
            <p:ph type="title"/>
          </p:nvPr>
        </p:nvSpPr>
        <p:spPr>
          <a:xfrm>
            <a:off x="310900" y="307424"/>
            <a:ext cx="8521200" cy="7089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6"/>
          <p:cNvSpPr txBox="1">
            <a:spLocks noGrp="1"/>
          </p:cNvSpPr>
          <p:nvPr>
            <p:ph type="subTitle" idx="2"/>
          </p:nvPr>
        </p:nvSpPr>
        <p:spPr>
          <a:xfrm>
            <a:off x="6840000" y="0"/>
            <a:ext cx="19605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35"/>
        <p:cNvGrpSpPr/>
        <p:nvPr/>
      </p:nvGrpSpPr>
      <p:grpSpPr>
        <a:xfrm>
          <a:off x="0" y="0"/>
          <a:ext cx="0" cy="0"/>
          <a:chOff x="0" y="0"/>
          <a:chExt cx="0" cy="0"/>
        </a:xfrm>
      </p:grpSpPr>
      <p:sp>
        <p:nvSpPr>
          <p:cNvPr id="36" name="Google Shape;36;p7"/>
          <p:cNvSpPr txBox="1">
            <a:spLocks noGrp="1"/>
          </p:cNvSpPr>
          <p:nvPr>
            <p:ph type="body" idx="1"/>
          </p:nvPr>
        </p:nvSpPr>
        <p:spPr>
          <a:xfrm>
            <a:off x="310900" y="1017724"/>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37" name="Google Shape;37;p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38" name="Google Shape;38;p7"/>
          <p:cNvSpPr txBox="1">
            <a:spLocks noGrp="1"/>
          </p:cNvSpPr>
          <p:nvPr>
            <p:ph type="body" idx="2"/>
          </p:nvPr>
        </p:nvSpPr>
        <p:spPr>
          <a:xfrm>
            <a:off x="4736600" y="1017700"/>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39" name="Google Shape;39;p7"/>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40" name="Google Shape;40;p7"/>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or Images 2:1">
  <p:cSld name="TITLE_4_1_1_1_3_1_1_1_1">
    <p:spTree>
      <p:nvGrpSpPr>
        <p:cNvPr id="1" name="Shape 41"/>
        <p:cNvGrpSpPr/>
        <p:nvPr/>
      </p:nvGrpSpPr>
      <p:grpSpPr>
        <a:xfrm>
          <a:off x="0" y="0"/>
          <a:ext cx="0" cy="0"/>
          <a:chOff x="0" y="0"/>
          <a:chExt cx="0" cy="0"/>
        </a:xfrm>
      </p:grpSpPr>
      <p:sp>
        <p:nvSpPr>
          <p:cNvPr id="42" name="Google Shape;42;p8"/>
          <p:cNvSpPr txBox="1">
            <a:spLocks noGrp="1"/>
          </p:cNvSpPr>
          <p:nvPr>
            <p:ph type="body" idx="1"/>
          </p:nvPr>
        </p:nvSpPr>
        <p:spPr>
          <a:xfrm>
            <a:off x="310900" y="1017724"/>
            <a:ext cx="558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43" name="Google Shape;43;p8"/>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4" name="Google Shape;44;p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45" name="Google Shape;45;p8"/>
          <p:cNvSpPr txBox="1">
            <a:spLocks noGrp="1"/>
          </p:cNvSpPr>
          <p:nvPr>
            <p:ph type="body" idx="2"/>
          </p:nvPr>
        </p:nvSpPr>
        <p:spPr>
          <a:xfrm>
            <a:off x="6041575" y="1017700"/>
            <a:ext cx="27918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46" name="Google Shape;46;p8"/>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or Images 1:2">
  <p:cSld name="TITLE_4_1_1_1_3_1_1_1_1_1">
    <p:spTree>
      <p:nvGrpSpPr>
        <p:cNvPr id="1" name="Shape 47"/>
        <p:cNvGrpSpPr/>
        <p:nvPr/>
      </p:nvGrpSpPr>
      <p:grpSpPr>
        <a:xfrm>
          <a:off x="0" y="0"/>
          <a:ext cx="0" cy="0"/>
          <a:chOff x="0" y="0"/>
          <a:chExt cx="0" cy="0"/>
        </a:xfrm>
      </p:grpSpPr>
      <p:sp>
        <p:nvSpPr>
          <p:cNvPr id="48" name="Google Shape;48;p9"/>
          <p:cNvSpPr txBox="1">
            <a:spLocks noGrp="1"/>
          </p:cNvSpPr>
          <p:nvPr>
            <p:ph type="body" idx="1"/>
          </p:nvPr>
        </p:nvSpPr>
        <p:spPr>
          <a:xfrm>
            <a:off x="310900" y="1017724"/>
            <a:ext cx="279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49" name="Google Shape;49;p9"/>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0" name="Google Shape;50;p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51" name="Google Shape;51;p9"/>
          <p:cNvSpPr txBox="1">
            <a:spLocks noGrp="1"/>
          </p:cNvSpPr>
          <p:nvPr>
            <p:ph type="body" idx="2"/>
          </p:nvPr>
        </p:nvSpPr>
        <p:spPr>
          <a:xfrm>
            <a:off x="3253475" y="1017700"/>
            <a:ext cx="55794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52" name="Google Shape;52;p9"/>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or Images 1:1:1">
  <p:cSld name="TITLE_4_1_1_1_3_1_1_1_1_1_1">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310900" y="1017724"/>
            <a:ext cx="270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55" name="Google Shape;55;p10"/>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6" name="Google Shape;56;p1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57" name="Google Shape;57;p10"/>
          <p:cNvSpPr txBox="1">
            <a:spLocks noGrp="1"/>
          </p:cNvSpPr>
          <p:nvPr>
            <p:ph type="body" idx="2"/>
          </p:nvPr>
        </p:nvSpPr>
        <p:spPr>
          <a:xfrm>
            <a:off x="3253475" y="1017700"/>
            <a:ext cx="270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58" name="Google Shape;58;p10"/>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59" name="Google Shape;59;p10"/>
          <p:cNvSpPr txBox="1">
            <a:spLocks noGrp="1"/>
          </p:cNvSpPr>
          <p:nvPr>
            <p:ph type="body" idx="4"/>
          </p:nvPr>
        </p:nvSpPr>
        <p:spPr>
          <a:xfrm>
            <a:off x="6149075" y="1017700"/>
            <a:ext cx="270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0900" y="310900"/>
            <a:ext cx="8521500" cy="706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6"/>
              </a:buClr>
              <a:buSzPts val="2800"/>
              <a:buFont typeface="Quicksand"/>
              <a:buNone/>
              <a:defRPr sz="2800" b="1">
                <a:solidFill>
                  <a:schemeClr val="accent6"/>
                </a:solidFill>
                <a:latin typeface="Quicksand"/>
                <a:ea typeface="Quicksand"/>
                <a:cs typeface="Quicksand"/>
                <a:sym typeface="Quicksan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0900" y="1017725"/>
            <a:ext cx="8521500" cy="38103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marL="914400" lvl="1"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rtl="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
        <p:nvSpPr>
          <p:cNvPr id="8" name="Google Shape;8;p1"/>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ctr" anchorCtr="0">
            <a:noAutofit/>
          </a:bodyPr>
          <a:lstStyle>
            <a:lvl1pPr lvl="0" algn="ctr" rtl="0">
              <a:buNone/>
              <a:defRPr sz="800">
                <a:solidFill>
                  <a:srgbClr val="494985"/>
                </a:solidFill>
                <a:latin typeface="Quicksand Medium"/>
                <a:ea typeface="Quicksand Medium"/>
                <a:cs typeface="Quicksand Medium"/>
                <a:sym typeface="Quicksand Medium"/>
              </a:defRPr>
            </a:lvl1pPr>
            <a:lvl2pPr lvl="1" algn="ctr" rtl="0">
              <a:buNone/>
              <a:defRPr sz="800">
                <a:solidFill>
                  <a:srgbClr val="494985"/>
                </a:solidFill>
                <a:latin typeface="Quicksand Medium"/>
                <a:ea typeface="Quicksand Medium"/>
                <a:cs typeface="Quicksand Medium"/>
                <a:sym typeface="Quicksand Medium"/>
              </a:defRPr>
            </a:lvl2pPr>
            <a:lvl3pPr lvl="2" algn="ctr" rtl="0">
              <a:buNone/>
              <a:defRPr sz="800">
                <a:solidFill>
                  <a:srgbClr val="494985"/>
                </a:solidFill>
                <a:latin typeface="Quicksand Medium"/>
                <a:ea typeface="Quicksand Medium"/>
                <a:cs typeface="Quicksand Medium"/>
                <a:sym typeface="Quicksand Medium"/>
              </a:defRPr>
            </a:lvl3pPr>
            <a:lvl4pPr lvl="3" algn="ctr" rtl="0">
              <a:buNone/>
              <a:defRPr sz="800">
                <a:solidFill>
                  <a:srgbClr val="494985"/>
                </a:solidFill>
                <a:latin typeface="Quicksand Medium"/>
                <a:ea typeface="Quicksand Medium"/>
                <a:cs typeface="Quicksand Medium"/>
                <a:sym typeface="Quicksand Medium"/>
              </a:defRPr>
            </a:lvl4pPr>
            <a:lvl5pPr lvl="4" algn="ctr" rtl="0">
              <a:buNone/>
              <a:defRPr sz="800">
                <a:solidFill>
                  <a:srgbClr val="494985"/>
                </a:solidFill>
                <a:latin typeface="Quicksand Medium"/>
                <a:ea typeface="Quicksand Medium"/>
                <a:cs typeface="Quicksand Medium"/>
                <a:sym typeface="Quicksand Medium"/>
              </a:defRPr>
            </a:lvl5pPr>
            <a:lvl6pPr lvl="5" algn="ctr" rtl="0">
              <a:buNone/>
              <a:defRPr sz="800">
                <a:solidFill>
                  <a:srgbClr val="494985"/>
                </a:solidFill>
                <a:latin typeface="Quicksand Medium"/>
                <a:ea typeface="Quicksand Medium"/>
                <a:cs typeface="Quicksand Medium"/>
                <a:sym typeface="Quicksand Medium"/>
              </a:defRPr>
            </a:lvl6pPr>
            <a:lvl7pPr lvl="6" algn="ctr" rtl="0">
              <a:buNone/>
              <a:defRPr sz="800">
                <a:solidFill>
                  <a:srgbClr val="494985"/>
                </a:solidFill>
                <a:latin typeface="Quicksand Medium"/>
                <a:ea typeface="Quicksand Medium"/>
                <a:cs typeface="Quicksand Medium"/>
                <a:sym typeface="Quicksand Medium"/>
              </a:defRPr>
            </a:lvl7pPr>
            <a:lvl8pPr lvl="7" algn="ctr" rtl="0">
              <a:buNone/>
              <a:defRPr sz="800">
                <a:solidFill>
                  <a:srgbClr val="494985"/>
                </a:solidFill>
                <a:latin typeface="Quicksand Medium"/>
                <a:ea typeface="Quicksand Medium"/>
                <a:cs typeface="Quicksand Medium"/>
                <a:sym typeface="Quicksand Medium"/>
              </a:defRPr>
            </a:lvl8pPr>
            <a:lvl9pPr lvl="8" algn="ctr"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310900" y="310900"/>
            <a:ext cx="8521500" cy="706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6"/>
              </a:buClr>
              <a:buSzPts val="2800"/>
              <a:buFont typeface="Quicksand"/>
              <a:buNone/>
              <a:defRPr sz="2800" b="1">
                <a:solidFill>
                  <a:schemeClr val="accent6"/>
                </a:solidFill>
                <a:latin typeface="Quicksand"/>
                <a:ea typeface="Quicksand"/>
                <a:cs typeface="Quicksand"/>
                <a:sym typeface="Quicksan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0" name="Google Shape;70;p13"/>
          <p:cNvSpPr txBox="1">
            <a:spLocks noGrp="1"/>
          </p:cNvSpPr>
          <p:nvPr>
            <p:ph type="body" idx="1"/>
          </p:nvPr>
        </p:nvSpPr>
        <p:spPr>
          <a:xfrm>
            <a:off x="310900" y="1017725"/>
            <a:ext cx="8521500" cy="38103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marL="914400" lvl="1"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rtl="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
        <p:nvSpPr>
          <p:cNvPr id="71" name="Google Shape;71;p13"/>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ctr" anchorCtr="0">
            <a:noAutofit/>
          </a:bodyPr>
          <a:lstStyle>
            <a:lvl1pPr lvl="0" algn="ctr" rtl="0">
              <a:buNone/>
              <a:defRPr sz="800">
                <a:solidFill>
                  <a:srgbClr val="494985"/>
                </a:solidFill>
                <a:latin typeface="Quicksand Medium"/>
                <a:ea typeface="Quicksand Medium"/>
                <a:cs typeface="Quicksand Medium"/>
                <a:sym typeface="Quicksand Medium"/>
              </a:defRPr>
            </a:lvl1pPr>
            <a:lvl2pPr lvl="1" algn="ctr" rtl="0">
              <a:buNone/>
              <a:defRPr sz="800">
                <a:solidFill>
                  <a:srgbClr val="494985"/>
                </a:solidFill>
                <a:latin typeface="Quicksand Medium"/>
                <a:ea typeface="Quicksand Medium"/>
                <a:cs typeface="Quicksand Medium"/>
                <a:sym typeface="Quicksand Medium"/>
              </a:defRPr>
            </a:lvl2pPr>
            <a:lvl3pPr lvl="2" algn="ctr" rtl="0">
              <a:buNone/>
              <a:defRPr sz="800">
                <a:solidFill>
                  <a:srgbClr val="494985"/>
                </a:solidFill>
                <a:latin typeface="Quicksand Medium"/>
                <a:ea typeface="Quicksand Medium"/>
                <a:cs typeface="Quicksand Medium"/>
                <a:sym typeface="Quicksand Medium"/>
              </a:defRPr>
            </a:lvl3pPr>
            <a:lvl4pPr lvl="3" algn="ctr" rtl="0">
              <a:buNone/>
              <a:defRPr sz="800">
                <a:solidFill>
                  <a:srgbClr val="494985"/>
                </a:solidFill>
                <a:latin typeface="Quicksand Medium"/>
                <a:ea typeface="Quicksand Medium"/>
                <a:cs typeface="Quicksand Medium"/>
                <a:sym typeface="Quicksand Medium"/>
              </a:defRPr>
            </a:lvl4pPr>
            <a:lvl5pPr lvl="4" algn="ctr" rtl="0">
              <a:buNone/>
              <a:defRPr sz="800">
                <a:solidFill>
                  <a:srgbClr val="494985"/>
                </a:solidFill>
                <a:latin typeface="Quicksand Medium"/>
                <a:ea typeface="Quicksand Medium"/>
                <a:cs typeface="Quicksand Medium"/>
                <a:sym typeface="Quicksand Medium"/>
              </a:defRPr>
            </a:lvl5pPr>
            <a:lvl6pPr lvl="5" algn="ctr" rtl="0">
              <a:buNone/>
              <a:defRPr sz="800">
                <a:solidFill>
                  <a:srgbClr val="494985"/>
                </a:solidFill>
                <a:latin typeface="Quicksand Medium"/>
                <a:ea typeface="Quicksand Medium"/>
                <a:cs typeface="Quicksand Medium"/>
                <a:sym typeface="Quicksand Medium"/>
              </a:defRPr>
            </a:lvl6pPr>
            <a:lvl7pPr lvl="6" algn="ctr" rtl="0">
              <a:buNone/>
              <a:defRPr sz="800">
                <a:solidFill>
                  <a:srgbClr val="494985"/>
                </a:solidFill>
                <a:latin typeface="Quicksand Medium"/>
                <a:ea typeface="Quicksand Medium"/>
                <a:cs typeface="Quicksand Medium"/>
                <a:sym typeface="Quicksand Medium"/>
              </a:defRPr>
            </a:lvl7pPr>
            <a:lvl8pPr lvl="7" algn="ctr" rtl="0">
              <a:buNone/>
              <a:defRPr sz="800">
                <a:solidFill>
                  <a:srgbClr val="494985"/>
                </a:solidFill>
                <a:latin typeface="Quicksand Medium"/>
                <a:ea typeface="Quicksand Medium"/>
                <a:cs typeface="Quicksand Medium"/>
                <a:sym typeface="Quicksand Medium"/>
              </a:defRPr>
            </a:lvl8pPr>
            <a:lvl9pPr lvl="8" algn="ctr"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video" Target="https://player.vimeo.com/video/883953942?app_id=122963" TargetMode="External"/><Relationship Id="rId5" Type="http://schemas.openxmlformats.org/officeDocument/2006/relationships/image" Target="../media/image12.jpe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player.vimeo.com/video/883954052?app_id=122963" TargetMode="External"/><Relationship Id="rId5" Type="http://schemas.openxmlformats.org/officeDocument/2006/relationships/image" Target="../media/image5.jpe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Lesson 6: Communication over networks</a:t>
            </a:r>
            <a:endParaRPr/>
          </a:p>
        </p:txBody>
      </p:sp>
      <p:sp>
        <p:nvSpPr>
          <p:cNvPr id="136" name="Google Shape;136;p25"/>
          <p:cNvSpPr txBox="1">
            <a:spLocks noGrp="1"/>
          </p:cNvSpPr>
          <p:nvPr>
            <p:ph type="subTitle" idx="2"/>
          </p:nvPr>
        </p:nvSpPr>
        <p:spPr>
          <a:xfrm>
            <a:off x="532725" y="2665400"/>
            <a:ext cx="8095800" cy="73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Digital environments</a:t>
            </a:r>
            <a:endParaRPr/>
          </a:p>
          <a:p>
            <a:pPr marL="0" lvl="0" indent="0" algn="l" rtl="0">
              <a:spcBef>
                <a:spcPts val="1600"/>
              </a:spcBef>
              <a:spcAft>
                <a:spcPts val="1600"/>
              </a:spcAft>
              <a:buNone/>
            </a:pPr>
            <a:endParaRPr/>
          </a:p>
        </p:txBody>
      </p:sp>
      <p:pic>
        <p:nvPicPr>
          <p:cNvPr id="137" name="Google Shape;137;p25"/>
          <p:cNvPicPr preferRelativeResize="0"/>
          <p:nvPr/>
        </p:nvPicPr>
        <p:blipFill>
          <a:blip r:embed="rId3">
            <a:alphaModFix/>
          </a:blip>
          <a:stretch>
            <a:fillRect/>
          </a:stretch>
        </p:blipFill>
        <p:spPr>
          <a:xfrm>
            <a:off x="104488" y="4408551"/>
            <a:ext cx="1355401" cy="5400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35"/>
        <p:cNvGrpSpPr/>
        <p:nvPr/>
      </p:nvGrpSpPr>
      <p:grpSpPr>
        <a:xfrm>
          <a:off x="0" y="0"/>
          <a:ext cx="0" cy="0"/>
          <a:chOff x="0" y="0"/>
          <a:chExt cx="0" cy="0"/>
        </a:xfrm>
      </p:grpSpPr>
      <p:sp>
        <p:nvSpPr>
          <p:cNvPr id="236" name="Google Shape;236;p34"/>
          <p:cNvSpPr txBox="1">
            <a:spLocks noGrp="1"/>
          </p:cNvSpPr>
          <p:nvPr>
            <p:ph type="body" idx="1"/>
          </p:nvPr>
        </p:nvSpPr>
        <p:spPr>
          <a:xfrm>
            <a:off x="310900" y="10177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t>Consider the following example:</a:t>
            </a:r>
            <a:endParaRPr sz="1400"/>
          </a:p>
          <a:p>
            <a:pPr marL="0" lvl="0" indent="0" algn="l" rtl="0">
              <a:spcBef>
                <a:spcPts val="1600"/>
              </a:spcBef>
              <a:spcAft>
                <a:spcPts val="0"/>
              </a:spcAft>
              <a:buNone/>
            </a:pPr>
            <a:r>
              <a:rPr lang="en-GB" sz="1400"/>
              <a:t>You want to access the Raspberry Pi Foundation website, so you type “</a:t>
            </a:r>
            <a:r>
              <a:rPr lang="en-GB" sz="1400" b="1">
                <a:solidFill>
                  <a:schemeClr val="accent6"/>
                </a:solidFill>
              </a:rPr>
              <a:t>raspberrypi.org</a:t>
            </a:r>
            <a:r>
              <a:rPr lang="en-GB" sz="1400"/>
              <a:t>” into the address bar of your browser. </a:t>
            </a:r>
            <a:endParaRPr sz="1400"/>
          </a:p>
          <a:p>
            <a:pPr marL="0" lvl="0" indent="0" algn="l" rtl="0">
              <a:spcBef>
                <a:spcPts val="1600"/>
              </a:spcBef>
              <a:spcAft>
                <a:spcPts val="0"/>
              </a:spcAft>
              <a:buNone/>
            </a:pPr>
            <a:r>
              <a:rPr lang="en-GB" sz="1400"/>
              <a:t>Let’s follow the journey of this request as it travels from your web browser and across the internet to the web server application at the Raspberry Pi Foundation. </a:t>
            </a:r>
            <a:endParaRPr sz="1400"/>
          </a:p>
          <a:p>
            <a:pPr marL="0" lvl="0" indent="0" algn="l" rtl="0">
              <a:spcBef>
                <a:spcPts val="1600"/>
              </a:spcBef>
              <a:spcAft>
                <a:spcPts val="0"/>
              </a:spcAft>
              <a:buNone/>
            </a:pPr>
            <a:endParaRPr sz="1400"/>
          </a:p>
          <a:p>
            <a:pPr marL="0" lvl="0" indent="0" algn="l" rtl="0">
              <a:spcBef>
                <a:spcPts val="1600"/>
              </a:spcBef>
              <a:spcAft>
                <a:spcPts val="0"/>
              </a:spcAft>
              <a:buNone/>
            </a:pPr>
            <a:endParaRPr sz="1400"/>
          </a:p>
          <a:p>
            <a:pPr marL="0" lvl="0" indent="0" algn="l" rtl="0">
              <a:spcBef>
                <a:spcPts val="1600"/>
              </a:spcBef>
              <a:spcAft>
                <a:spcPts val="0"/>
              </a:spcAft>
              <a:buNone/>
            </a:pPr>
            <a:endParaRPr sz="1400"/>
          </a:p>
          <a:p>
            <a:pPr marL="0" lvl="0" indent="0" algn="l" rtl="0">
              <a:spcBef>
                <a:spcPts val="1600"/>
              </a:spcBef>
              <a:spcAft>
                <a:spcPts val="1600"/>
              </a:spcAft>
              <a:buNone/>
            </a:pPr>
            <a:endParaRPr sz="1400"/>
          </a:p>
        </p:txBody>
      </p:sp>
      <p:sp>
        <p:nvSpPr>
          <p:cNvPr id="237" name="Google Shape;237;p34"/>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Step-by-step HTTP request</a:t>
            </a:r>
            <a:endParaRPr/>
          </a:p>
        </p:txBody>
      </p:sp>
      <p:sp>
        <p:nvSpPr>
          <p:cNvPr id="238" name="Google Shape;238;p3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10</a:t>
            </a:fld>
            <a:endParaRPr/>
          </a:p>
        </p:txBody>
      </p:sp>
      <p:sp>
        <p:nvSpPr>
          <p:cNvPr id="239" name="Google Shape;239;p34"/>
          <p:cNvSpPr txBox="1">
            <a:spLocks noGrp="1"/>
          </p:cNvSpPr>
          <p:nvPr>
            <p:ph type="subTitle" idx="3"/>
          </p:nvPr>
        </p:nvSpPr>
        <p:spPr>
          <a:xfrm>
            <a:off x="69162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sp>
        <p:nvSpPr>
          <p:cNvPr id="240" name="Google Shape;240;p34"/>
          <p:cNvSpPr/>
          <p:nvPr/>
        </p:nvSpPr>
        <p:spPr>
          <a:xfrm>
            <a:off x="4833800" y="117012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1600">
                <a:solidFill>
                  <a:schemeClr val="dk1"/>
                </a:solidFill>
                <a:latin typeface="Quicksand"/>
                <a:ea typeface="Quicksand"/>
                <a:cs typeface="Quicksand"/>
                <a:sym typeface="Quicksand"/>
              </a:rPr>
              <a:t>Application layer</a:t>
            </a:r>
            <a:endParaRPr sz="1600">
              <a:solidFill>
                <a:schemeClr val="dk1"/>
              </a:solidFill>
              <a:latin typeface="Quicksand"/>
              <a:ea typeface="Quicksand"/>
              <a:cs typeface="Quicksand"/>
              <a:sym typeface="Quicksand"/>
            </a:endParaRPr>
          </a:p>
        </p:txBody>
      </p:sp>
      <p:sp>
        <p:nvSpPr>
          <p:cNvPr id="241" name="Google Shape;241;p34"/>
          <p:cNvSpPr/>
          <p:nvPr/>
        </p:nvSpPr>
        <p:spPr>
          <a:xfrm>
            <a:off x="4833800" y="200267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Transport layer</a:t>
            </a:r>
            <a:endParaRPr sz="1600">
              <a:solidFill>
                <a:schemeClr val="dk1"/>
              </a:solidFill>
              <a:latin typeface="Quicksand"/>
              <a:ea typeface="Quicksand"/>
              <a:cs typeface="Quicksand"/>
              <a:sym typeface="Quicksand"/>
            </a:endParaRPr>
          </a:p>
        </p:txBody>
      </p:sp>
      <p:sp>
        <p:nvSpPr>
          <p:cNvPr id="242" name="Google Shape;242;p34"/>
          <p:cNvSpPr/>
          <p:nvPr/>
        </p:nvSpPr>
        <p:spPr>
          <a:xfrm>
            <a:off x="5690025" y="1688175"/>
            <a:ext cx="128700" cy="257400"/>
          </a:xfrm>
          <a:prstGeom prst="downArrow">
            <a:avLst>
              <a:gd name="adj1" fmla="val 50000"/>
              <a:gd name="adj2"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4"/>
          <p:cNvSpPr/>
          <p:nvPr/>
        </p:nvSpPr>
        <p:spPr>
          <a:xfrm>
            <a:off x="4833800" y="283522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Internet layer</a:t>
            </a:r>
            <a:endParaRPr sz="1600">
              <a:solidFill>
                <a:schemeClr val="dk1"/>
              </a:solidFill>
              <a:latin typeface="Quicksand"/>
              <a:ea typeface="Quicksand"/>
              <a:cs typeface="Quicksand"/>
              <a:sym typeface="Quicksand"/>
            </a:endParaRPr>
          </a:p>
        </p:txBody>
      </p:sp>
      <p:sp>
        <p:nvSpPr>
          <p:cNvPr id="244" name="Google Shape;244;p34"/>
          <p:cNvSpPr/>
          <p:nvPr/>
        </p:nvSpPr>
        <p:spPr>
          <a:xfrm>
            <a:off x="5690025" y="2515850"/>
            <a:ext cx="128700" cy="257400"/>
          </a:xfrm>
          <a:prstGeom prst="downArrow">
            <a:avLst>
              <a:gd name="adj1" fmla="val 50000"/>
              <a:gd name="adj2"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4"/>
          <p:cNvSpPr/>
          <p:nvPr/>
        </p:nvSpPr>
        <p:spPr>
          <a:xfrm>
            <a:off x="4823025" y="366777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Link layer</a:t>
            </a:r>
            <a:endParaRPr sz="1600">
              <a:solidFill>
                <a:schemeClr val="dk1"/>
              </a:solidFill>
              <a:latin typeface="Quicksand"/>
              <a:ea typeface="Quicksand"/>
              <a:cs typeface="Quicksand"/>
              <a:sym typeface="Quicksand"/>
            </a:endParaRPr>
          </a:p>
        </p:txBody>
      </p:sp>
      <p:sp>
        <p:nvSpPr>
          <p:cNvPr id="246" name="Google Shape;246;p34"/>
          <p:cNvSpPr/>
          <p:nvPr/>
        </p:nvSpPr>
        <p:spPr>
          <a:xfrm>
            <a:off x="5690025" y="3348400"/>
            <a:ext cx="128700" cy="257400"/>
          </a:xfrm>
          <a:prstGeom prst="downArrow">
            <a:avLst>
              <a:gd name="adj1" fmla="val 50000"/>
              <a:gd name="adj2"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4"/>
          <p:cNvSpPr/>
          <p:nvPr/>
        </p:nvSpPr>
        <p:spPr>
          <a:xfrm>
            <a:off x="6970400" y="117012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Application layer</a:t>
            </a:r>
            <a:endParaRPr sz="1600">
              <a:solidFill>
                <a:schemeClr val="lt1"/>
              </a:solidFill>
              <a:latin typeface="Quicksand"/>
              <a:ea typeface="Quicksand"/>
              <a:cs typeface="Quicksand"/>
              <a:sym typeface="Quicksand"/>
            </a:endParaRPr>
          </a:p>
        </p:txBody>
      </p:sp>
      <p:sp>
        <p:nvSpPr>
          <p:cNvPr id="248" name="Google Shape;248;p34"/>
          <p:cNvSpPr/>
          <p:nvPr/>
        </p:nvSpPr>
        <p:spPr>
          <a:xfrm>
            <a:off x="6970400" y="200267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Transport layer</a:t>
            </a:r>
            <a:endParaRPr sz="1600">
              <a:solidFill>
                <a:schemeClr val="lt1"/>
              </a:solidFill>
              <a:latin typeface="Quicksand"/>
              <a:ea typeface="Quicksand"/>
              <a:cs typeface="Quicksand"/>
              <a:sym typeface="Quicksand"/>
            </a:endParaRPr>
          </a:p>
        </p:txBody>
      </p:sp>
      <p:sp>
        <p:nvSpPr>
          <p:cNvPr id="249" name="Google Shape;249;p34"/>
          <p:cNvSpPr/>
          <p:nvPr/>
        </p:nvSpPr>
        <p:spPr>
          <a:xfrm>
            <a:off x="6970400" y="283522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Internet layer</a:t>
            </a:r>
            <a:endParaRPr sz="1600">
              <a:solidFill>
                <a:schemeClr val="lt1"/>
              </a:solidFill>
              <a:latin typeface="Quicksand"/>
              <a:ea typeface="Quicksand"/>
              <a:cs typeface="Quicksand"/>
              <a:sym typeface="Quicksand"/>
            </a:endParaRPr>
          </a:p>
        </p:txBody>
      </p:sp>
      <p:sp>
        <p:nvSpPr>
          <p:cNvPr id="250" name="Google Shape;250;p34"/>
          <p:cNvSpPr/>
          <p:nvPr/>
        </p:nvSpPr>
        <p:spPr>
          <a:xfrm>
            <a:off x="6959625" y="366777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Link layer</a:t>
            </a:r>
            <a:endParaRPr sz="1600">
              <a:solidFill>
                <a:schemeClr val="lt1"/>
              </a:solidFill>
              <a:latin typeface="Quicksand"/>
              <a:ea typeface="Quicksand"/>
              <a:cs typeface="Quicksand"/>
              <a:sym typeface="Quicksand"/>
            </a:endParaRPr>
          </a:p>
        </p:txBody>
      </p:sp>
      <p:sp>
        <p:nvSpPr>
          <p:cNvPr id="251" name="Google Shape;251;p34"/>
          <p:cNvSpPr/>
          <p:nvPr/>
        </p:nvSpPr>
        <p:spPr>
          <a:xfrm rot="10800000">
            <a:off x="7837400" y="3348400"/>
            <a:ext cx="128700" cy="2574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4"/>
          <p:cNvSpPr/>
          <p:nvPr/>
        </p:nvSpPr>
        <p:spPr>
          <a:xfrm rot="10800000">
            <a:off x="7837400" y="2515850"/>
            <a:ext cx="128700" cy="2574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4"/>
          <p:cNvSpPr/>
          <p:nvPr/>
        </p:nvSpPr>
        <p:spPr>
          <a:xfrm rot="10800000">
            <a:off x="7837400" y="1683300"/>
            <a:ext cx="128700" cy="2574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4"/>
          <p:cNvSpPr/>
          <p:nvPr/>
        </p:nvSpPr>
        <p:spPr>
          <a:xfrm>
            <a:off x="5690025" y="4256900"/>
            <a:ext cx="2301600" cy="346200"/>
          </a:xfrm>
          <a:prstGeom prst="curvedUpArrow">
            <a:avLst>
              <a:gd name="adj1" fmla="val 25000"/>
              <a:gd name="adj2" fmla="val 72680"/>
              <a:gd name="adj3" fmla="val 28062"/>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4"/>
          <p:cNvSpPr txBox="1"/>
          <p:nvPr/>
        </p:nvSpPr>
        <p:spPr>
          <a:xfrm>
            <a:off x="4935700" y="791300"/>
            <a:ext cx="159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latin typeface="Quicksand"/>
                <a:ea typeface="Quicksand"/>
                <a:cs typeface="Quicksand"/>
                <a:sym typeface="Quicksand"/>
              </a:rPr>
              <a:t>client</a:t>
            </a:r>
            <a:endParaRPr b="1">
              <a:latin typeface="Quicksand"/>
              <a:ea typeface="Quicksand"/>
              <a:cs typeface="Quicksand"/>
              <a:sym typeface="Quicksand"/>
            </a:endParaRPr>
          </a:p>
        </p:txBody>
      </p:sp>
      <p:sp>
        <p:nvSpPr>
          <p:cNvPr id="256" name="Google Shape;256;p34"/>
          <p:cNvSpPr txBox="1"/>
          <p:nvPr/>
        </p:nvSpPr>
        <p:spPr>
          <a:xfrm>
            <a:off x="7121886" y="785973"/>
            <a:ext cx="159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latin typeface="Quicksand"/>
                <a:ea typeface="Quicksand"/>
                <a:cs typeface="Quicksand"/>
                <a:sym typeface="Quicksand"/>
              </a:rPr>
              <a:t>server</a:t>
            </a:r>
            <a:endParaRPr b="1">
              <a:latin typeface="Quicksand"/>
              <a:ea typeface="Quicksand"/>
              <a:cs typeface="Quicksand"/>
              <a:sym typeface="Quicksa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60"/>
        <p:cNvGrpSpPr/>
        <p:nvPr/>
      </p:nvGrpSpPr>
      <p:grpSpPr>
        <a:xfrm>
          <a:off x="0" y="0"/>
          <a:ext cx="0" cy="0"/>
          <a:chOff x="0" y="0"/>
          <a:chExt cx="0" cy="0"/>
        </a:xfrm>
      </p:grpSpPr>
      <p:sp>
        <p:nvSpPr>
          <p:cNvPr id="261" name="Google Shape;261;p35"/>
          <p:cNvSpPr txBox="1">
            <a:spLocks noGrp="1"/>
          </p:cNvSpPr>
          <p:nvPr>
            <p:ph type="body" idx="1"/>
          </p:nvPr>
        </p:nvSpPr>
        <p:spPr>
          <a:xfrm>
            <a:off x="310900" y="10177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t>Each different type of application uses one or more different protocols. These protocols are implemented in software as subprograms, procedures, or subroutines.</a:t>
            </a:r>
            <a:endParaRPr sz="1400"/>
          </a:p>
          <a:p>
            <a:pPr marL="0" lvl="0" indent="0" algn="l" rtl="0">
              <a:spcBef>
                <a:spcPts val="1600"/>
              </a:spcBef>
              <a:spcAft>
                <a:spcPts val="0"/>
              </a:spcAft>
              <a:buClr>
                <a:schemeClr val="dk1"/>
              </a:buClr>
              <a:buSzPts val="1100"/>
              <a:buFont typeface="Arial"/>
              <a:buNone/>
            </a:pPr>
            <a:r>
              <a:rPr lang="en-GB" sz="1400"/>
              <a:t>Your web browser (the client) will use the </a:t>
            </a:r>
            <a:r>
              <a:rPr lang="en-GB" sz="1400" b="1"/>
              <a:t>Hypertext Transfer Protocol</a:t>
            </a:r>
            <a:r>
              <a:rPr lang="en-GB" sz="1400"/>
              <a:t> (HTTP) to communicate with the application layer on the Raspberry Pi Foundation’s web server. </a:t>
            </a:r>
            <a:endParaRPr sz="1400"/>
          </a:p>
          <a:p>
            <a:pPr marL="0" lvl="0" indent="0" algn="l" rtl="0">
              <a:spcBef>
                <a:spcPts val="1600"/>
              </a:spcBef>
              <a:spcAft>
                <a:spcPts val="0"/>
              </a:spcAft>
              <a:buNone/>
            </a:pPr>
            <a:r>
              <a:rPr lang="en-GB" sz="1400"/>
              <a:t>The application layer contains a whole suite of different protocols designed to encode/decode messages into a form that is understood by the sender and the recipient devices.</a:t>
            </a:r>
            <a:endParaRPr sz="1400"/>
          </a:p>
          <a:p>
            <a:pPr marL="0" lvl="0" indent="0" algn="l" rtl="0">
              <a:spcBef>
                <a:spcPts val="1600"/>
              </a:spcBef>
              <a:spcAft>
                <a:spcPts val="0"/>
              </a:spcAft>
              <a:buNone/>
            </a:pPr>
            <a:endParaRPr sz="1400"/>
          </a:p>
          <a:p>
            <a:pPr marL="0" lvl="0" indent="0" algn="l" rtl="0">
              <a:spcBef>
                <a:spcPts val="1600"/>
              </a:spcBef>
              <a:spcAft>
                <a:spcPts val="1600"/>
              </a:spcAft>
              <a:buNone/>
            </a:pPr>
            <a:endParaRPr sz="1400"/>
          </a:p>
        </p:txBody>
      </p:sp>
      <p:sp>
        <p:nvSpPr>
          <p:cNvPr id="262" name="Google Shape;262;p35"/>
          <p:cNvSpPr txBox="1">
            <a:spLocks noGrp="1"/>
          </p:cNvSpPr>
          <p:nvPr>
            <p:ph type="title"/>
          </p:nvPr>
        </p:nvSpPr>
        <p:spPr>
          <a:xfrm>
            <a:off x="311400" y="25646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Step-by-step HTTP request</a:t>
            </a:r>
            <a:endParaRPr/>
          </a:p>
        </p:txBody>
      </p:sp>
      <p:sp>
        <p:nvSpPr>
          <p:cNvPr id="263" name="Google Shape;263;p3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11</a:t>
            </a:fld>
            <a:endParaRPr/>
          </a:p>
        </p:txBody>
      </p:sp>
      <p:sp>
        <p:nvSpPr>
          <p:cNvPr id="264" name="Google Shape;264;p35"/>
          <p:cNvSpPr txBox="1">
            <a:spLocks noGrp="1"/>
          </p:cNvSpPr>
          <p:nvPr>
            <p:ph type="subTitle" idx="3"/>
          </p:nvPr>
        </p:nvSpPr>
        <p:spPr>
          <a:xfrm>
            <a:off x="69162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sp>
        <p:nvSpPr>
          <p:cNvPr id="265" name="Google Shape;265;p35"/>
          <p:cNvSpPr/>
          <p:nvPr/>
        </p:nvSpPr>
        <p:spPr>
          <a:xfrm>
            <a:off x="4833800" y="1170125"/>
            <a:ext cx="1862700" cy="451200"/>
          </a:xfrm>
          <a:prstGeom prst="rect">
            <a:avLst/>
          </a:prstGeom>
          <a:solidFill>
            <a:srgbClr val="CD2355">
              <a:alpha val="5506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Application layer</a:t>
            </a:r>
            <a:endParaRPr sz="1600">
              <a:solidFill>
                <a:schemeClr val="dk1"/>
              </a:solidFill>
              <a:latin typeface="Quicksand"/>
              <a:ea typeface="Quicksand"/>
              <a:cs typeface="Quicksand"/>
              <a:sym typeface="Quicksand"/>
            </a:endParaRPr>
          </a:p>
        </p:txBody>
      </p:sp>
      <p:sp>
        <p:nvSpPr>
          <p:cNvPr id="266" name="Google Shape;266;p35"/>
          <p:cNvSpPr/>
          <p:nvPr/>
        </p:nvSpPr>
        <p:spPr>
          <a:xfrm>
            <a:off x="4833800" y="200267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Transport layer</a:t>
            </a:r>
            <a:endParaRPr sz="1600">
              <a:solidFill>
                <a:schemeClr val="dk1"/>
              </a:solidFill>
              <a:latin typeface="Quicksand"/>
              <a:ea typeface="Quicksand"/>
              <a:cs typeface="Quicksand"/>
              <a:sym typeface="Quicksand"/>
            </a:endParaRPr>
          </a:p>
        </p:txBody>
      </p:sp>
      <p:sp>
        <p:nvSpPr>
          <p:cNvPr id="267" name="Google Shape;267;p35"/>
          <p:cNvSpPr/>
          <p:nvPr/>
        </p:nvSpPr>
        <p:spPr>
          <a:xfrm>
            <a:off x="5690025" y="1688175"/>
            <a:ext cx="128700" cy="257400"/>
          </a:xfrm>
          <a:prstGeom prst="downArrow">
            <a:avLst>
              <a:gd name="adj1" fmla="val 50000"/>
              <a:gd name="adj2"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5"/>
          <p:cNvSpPr/>
          <p:nvPr/>
        </p:nvSpPr>
        <p:spPr>
          <a:xfrm>
            <a:off x="4833800" y="283522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Internet layer</a:t>
            </a:r>
            <a:endParaRPr sz="1600">
              <a:solidFill>
                <a:schemeClr val="dk1"/>
              </a:solidFill>
              <a:latin typeface="Quicksand"/>
              <a:ea typeface="Quicksand"/>
              <a:cs typeface="Quicksand"/>
              <a:sym typeface="Quicksand"/>
            </a:endParaRPr>
          </a:p>
        </p:txBody>
      </p:sp>
      <p:sp>
        <p:nvSpPr>
          <p:cNvPr id="269" name="Google Shape;269;p35"/>
          <p:cNvSpPr/>
          <p:nvPr/>
        </p:nvSpPr>
        <p:spPr>
          <a:xfrm>
            <a:off x="5690025" y="2515850"/>
            <a:ext cx="128700" cy="257400"/>
          </a:xfrm>
          <a:prstGeom prst="downArrow">
            <a:avLst>
              <a:gd name="adj1" fmla="val 50000"/>
              <a:gd name="adj2"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5"/>
          <p:cNvSpPr/>
          <p:nvPr/>
        </p:nvSpPr>
        <p:spPr>
          <a:xfrm>
            <a:off x="4823025" y="366777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Link layer</a:t>
            </a:r>
            <a:endParaRPr sz="1600">
              <a:solidFill>
                <a:schemeClr val="dk1"/>
              </a:solidFill>
              <a:latin typeface="Quicksand"/>
              <a:ea typeface="Quicksand"/>
              <a:cs typeface="Quicksand"/>
              <a:sym typeface="Quicksand"/>
            </a:endParaRPr>
          </a:p>
        </p:txBody>
      </p:sp>
      <p:sp>
        <p:nvSpPr>
          <p:cNvPr id="271" name="Google Shape;271;p35"/>
          <p:cNvSpPr/>
          <p:nvPr/>
        </p:nvSpPr>
        <p:spPr>
          <a:xfrm>
            <a:off x="5690025" y="3348400"/>
            <a:ext cx="128700" cy="257400"/>
          </a:xfrm>
          <a:prstGeom prst="downArrow">
            <a:avLst>
              <a:gd name="adj1" fmla="val 50000"/>
              <a:gd name="adj2"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5"/>
          <p:cNvSpPr/>
          <p:nvPr/>
        </p:nvSpPr>
        <p:spPr>
          <a:xfrm>
            <a:off x="6970400" y="117012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Application layer</a:t>
            </a:r>
            <a:endParaRPr sz="1600">
              <a:solidFill>
                <a:schemeClr val="lt1"/>
              </a:solidFill>
              <a:latin typeface="Quicksand"/>
              <a:ea typeface="Quicksand"/>
              <a:cs typeface="Quicksand"/>
              <a:sym typeface="Quicksand"/>
            </a:endParaRPr>
          </a:p>
        </p:txBody>
      </p:sp>
      <p:sp>
        <p:nvSpPr>
          <p:cNvPr id="273" name="Google Shape;273;p35"/>
          <p:cNvSpPr/>
          <p:nvPr/>
        </p:nvSpPr>
        <p:spPr>
          <a:xfrm>
            <a:off x="6970400" y="200267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Transport layer</a:t>
            </a:r>
            <a:endParaRPr sz="1600">
              <a:solidFill>
                <a:schemeClr val="lt1"/>
              </a:solidFill>
              <a:latin typeface="Quicksand"/>
              <a:ea typeface="Quicksand"/>
              <a:cs typeface="Quicksand"/>
              <a:sym typeface="Quicksand"/>
            </a:endParaRPr>
          </a:p>
        </p:txBody>
      </p:sp>
      <p:sp>
        <p:nvSpPr>
          <p:cNvPr id="274" name="Google Shape;274;p35"/>
          <p:cNvSpPr/>
          <p:nvPr/>
        </p:nvSpPr>
        <p:spPr>
          <a:xfrm>
            <a:off x="6970400" y="283522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Internet layer</a:t>
            </a:r>
            <a:endParaRPr sz="1600">
              <a:solidFill>
                <a:schemeClr val="lt1"/>
              </a:solidFill>
              <a:latin typeface="Quicksand"/>
              <a:ea typeface="Quicksand"/>
              <a:cs typeface="Quicksand"/>
              <a:sym typeface="Quicksand"/>
            </a:endParaRPr>
          </a:p>
        </p:txBody>
      </p:sp>
      <p:sp>
        <p:nvSpPr>
          <p:cNvPr id="275" name="Google Shape;275;p35"/>
          <p:cNvSpPr/>
          <p:nvPr/>
        </p:nvSpPr>
        <p:spPr>
          <a:xfrm>
            <a:off x="6959625" y="366777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Link layer</a:t>
            </a:r>
            <a:endParaRPr sz="1600">
              <a:solidFill>
                <a:schemeClr val="lt1"/>
              </a:solidFill>
              <a:latin typeface="Quicksand"/>
              <a:ea typeface="Quicksand"/>
              <a:cs typeface="Quicksand"/>
              <a:sym typeface="Quicksand"/>
            </a:endParaRPr>
          </a:p>
        </p:txBody>
      </p:sp>
      <p:sp>
        <p:nvSpPr>
          <p:cNvPr id="276" name="Google Shape;276;p35"/>
          <p:cNvSpPr/>
          <p:nvPr/>
        </p:nvSpPr>
        <p:spPr>
          <a:xfrm rot="10800000">
            <a:off x="7837400" y="3348400"/>
            <a:ext cx="128700" cy="2574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5"/>
          <p:cNvSpPr/>
          <p:nvPr/>
        </p:nvSpPr>
        <p:spPr>
          <a:xfrm rot="10800000">
            <a:off x="7837400" y="2515850"/>
            <a:ext cx="128700" cy="2574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5"/>
          <p:cNvSpPr/>
          <p:nvPr/>
        </p:nvSpPr>
        <p:spPr>
          <a:xfrm rot="10800000">
            <a:off x="7837400" y="1683300"/>
            <a:ext cx="128700" cy="2574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5"/>
          <p:cNvSpPr/>
          <p:nvPr/>
        </p:nvSpPr>
        <p:spPr>
          <a:xfrm>
            <a:off x="5690025" y="4256900"/>
            <a:ext cx="2301600" cy="346200"/>
          </a:xfrm>
          <a:prstGeom prst="curvedUpArrow">
            <a:avLst>
              <a:gd name="adj1" fmla="val 25000"/>
              <a:gd name="adj2" fmla="val 72680"/>
              <a:gd name="adj3" fmla="val 28062"/>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5"/>
          <p:cNvSpPr txBox="1"/>
          <p:nvPr/>
        </p:nvSpPr>
        <p:spPr>
          <a:xfrm>
            <a:off x="4935700" y="791300"/>
            <a:ext cx="159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latin typeface="Quicksand"/>
                <a:ea typeface="Quicksand"/>
                <a:cs typeface="Quicksand"/>
                <a:sym typeface="Quicksand"/>
              </a:rPr>
              <a:t>client</a:t>
            </a:r>
            <a:endParaRPr b="1">
              <a:latin typeface="Quicksand"/>
              <a:ea typeface="Quicksand"/>
              <a:cs typeface="Quicksand"/>
              <a:sym typeface="Quicksand"/>
            </a:endParaRPr>
          </a:p>
        </p:txBody>
      </p:sp>
      <p:sp>
        <p:nvSpPr>
          <p:cNvPr id="281" name="Google Shape;281;p35"/>
          <p:cNvSpPr txBox="1"/>
          <p:nvPr/>
        </p:nvSpPr>
        <p:spPr>
          <a:xfrm>
            <a:off x="7121886" y="785973"/>
            <a:ext cx="159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latin typeface="Quicksand"/>
                <a:ea typeface="Quicksand"/>
                <a:cs typeface="Quicksand"/>
                <a:sym typeface="Quicksand"/>
              </a:rPr>
              <a:t>server</a:t>
            </a:r>
            <a:endParaRPr b="1">
              <a:latin typeface="Quicksand"/>
              <a:ea typeface="Quicksand"/>
              <a:cs typeface="Quicksand"/>
              <a:sym typeface="Quicksan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85"/>
        <p:cNvGrpSpPr/>
        <p:nvPr/>
      </p:nvGrpSpPr>
      <p:grpSpPr>
        <a:xfrm>
          <a:off x="0" y="0"/>
          <a:ext cx="0" cy="0"/>
          <a:chOff x="0" y="0"/>
          <a:chExt cx="0" cy="0"/>
        </a:xfrm>
      </p:grpSpPr>
      <p:sp>
        <p:nvSpPr>
          <p:cNvPr id="286" name="Google Shape;286;p36"/>
          <p:cNvSpPr txBox="1">
            <a:spLocks noGrp="1"/>
          </p:cNvSpPr>
          <p:nvPr>
            <p:ph type="body" idx="1"/>
          </p:nvPr>
        </p:nvSpPr>
        <p:spPr>
          <a:xfrm>
            <a:off x="310900" y="998025"/>
            <a:ext cx="4314300" cy="412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t>At the transport layer, the two main protocols that are used are </a:t>
            </a:r>
            <a:r>
              <a:rPr lang="en-GB" sz="1400" b="1"/>
              <a:t>Transmission Control Protocol (TCP)</a:t>
            </a:r>
            <a:r>
              <a:rPr lang="en-GB" sz="1400"/>
              <a:t> and </a:t>
            </a:r>
            <a:r>
              <a:rPr lang="en-GB" sz="1400" b="1"/>
              <a:t>User Datagram Protocol (UDP). </a:t>
            </a:r>
            <a:endParaRPr sz="1400" b="1"/>
          </a:p>
          <a:p>
            <a:pPr marL="0" lvl="0" indent="0" algn="l" rtl="0">
              <a:spcBef>
                <a:spcPts val="1600"/>
              </a:spcBef>
              <a:spcAft>
                <a:spcPts val="0"/>
              </a:spcAft>
              <a:buClr>
                <a:schemeClr val="dk1"/>
              </a:buClr>
              <a:buSzPts val="1100"/>
              <a:buFont typeface="Arial"/>
              <a:buNone/>
            </a:pPr>
            <a:r>
              <a:rPr lang="en-GB" sz="1400"/>
              <a:t>Web browsing requires complete (reliable) data, so uses </a:t>
            </a:r>
            <a:r>
              <a:rPr lang="en-GB" sz="1400" b="1"/>
              <a:t>TCP</a:t>
            </a:r>
            <a:r>
              <a:rPr lang="en-GB" sz="1400"/>
              <a:t>. You will learn more about reliable and unreliable transmission later. </a:t>
            </a:r>
            <a:endParaRPr sz="1400" b="1"/>
          </a:p>
          <a:p>
            <a:pPr marL="0" lvl="0" indent="0" algn="l" rtl="0">
              <a:spcBef>
                <a:spcPts val="1600"/>
              </a:spcBef>
              <a:spcAft>
                <a:spcPts val="0"/>
              </a:spcAft>
              <a:buNone/>
            </a:pPr>
            <a:r>
              <a:rPr lang="en-GB" sz="1400"/>
              <a:t>The data from the application layer, i.e. your HTTP request, is broken down and formatted into one or more </a:t>
            </a:r>
            <a:r>
              <a:rPr lang="en-GB" sz="1400" b="1"/>
              <a:t>segments</a:t>
            </a:r>
            <a:r>
              <a:rPr lang="en-GB" sz="1400"/>
              <a:t>. </a:t>
            </a:r>
            <a:endParaRPr sz="1400"/>
          </a:p>
          <a:p>
            <a:pPr marL="0" lvl="0" indent="0" algn="l" rtl="0">
              <a:spcBef>
                <a:spcPts val="1600"/>
              </a:spcBef>
              <a:spcAft>
                <a:spcPts val="0"/>
              </a:spcAft>
              <a:buNone/>
            </a:pPr>
            <a:r>
              <a:rPr lang="en-GB" sz="1400"/>
              <a:t>Each segment is given a header that contains a </a:t>
            </a:r>
            <a:r>
              <a:rPr lang="en-GB" sz="1400" b="1"/>
              <a:t>sequence number</a:t>
            </a:r>
            <a:r>
              <a:rPr lang="en-GB" sz="1400"/>
              <a:t> so that TCP can keep track of the segments</a:t>
            </a:r>
            <a:r>
              <a:rPr lang="en-GB" sz="1400" b="1"/>
              <a:t>.</a:t>
            </a:r>
            <a:r>
              <a:rPr lang="en-GB" sz="1400"/>
              <a:t> A </a:t>
            </a:r>
            <a:r>
              <a:rPr lang="en-GB" sz="1400" b="1"/>
              <a:t>checksum </a:t>
            </a:r>
            <a:r>
              <a:rPr lang="en-GB" sz="1400"/>
              <a:t>is calculated and added to the header to help with error detection.  </a:t>
            </a:r>
            <a:endParaRPr sz="1400"/>
          </a:p>
          <a:p>
            <a:pPr marL="0" lvl="0" indent="0" algn="l" rtl="0">
              <a:spcBef>
                <a:spcPts val="1600"/>
              </a:spcBef>
              <a:spcAft>
                <a:spcPts val="0"/>
              </a:spcAft>
              <a:buNone/>
            </a:pPr>
            <a:endParaRPr sz="1400"/>
          </a:p>
          <a:p>
            <a:pPr marL="0" lvl="0" indent="0" algn="l" rtl="0">
              <a:spcBef>
                <a:spcPts val="1600"/>
              </a:spcBef>
              <a:spcAft>
                <a:spcPts val="0"/>
              </a:spcAft>
              <a:buNone/>
            </a:pPr>
            <a:endParaRPr sz="1400" b="1"/>
          </a:p>
          <a:p>
            <a:pPr marL="0" lvl="0" indent="0" algn="l" rtl="0">
              <a:spcBef>
                <a:spcPts val="1600"/>
              </a:spcBef>
              <a:spcAft>
                <a:spcPts val="1600"/>
              </a:spcAft>
              <a:buNone/>
            </a:pPr>
            <a:endParaRPr sz="1400"/>
          </a:p>
        </p:txBody>
      </p:sp>
      <p:sp>
        <p:nvSpPr>
          <p:cNvPr id="287" name="Google Shape;287;p36"/>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Step-by-step HTTP request</a:t>
            </a:r>
            <a:endParaRPr/>
          </a:p>
        </p:txBody>
      </p:sp>
      <p:sp>
        <p:nvSpPr>
          <p:cNvPr id="288" name="Google Shape;288;p3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12</a:t>
            </a:fld>
            <a:endParaRPr/>
          </a:p>
        </p:txBody>
      </p:sp>
      <p:sp>
        <p:nvSpPr>
          <p:cNvPr id="289" name="Google Shape;289;p36"/>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sp>
        <p:nvSpPr>
          <p:cNvPr id="290" name="Google Shape;290;p36"/>
          <p:cNvSpPr/>
          <p:nvPr/>
        </p:nvSpPr>
        <p:spPr>
          <a:xfrm>
            <a:off x="4833800" y="117012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Application layer</a:t>
            </a:r>
            <a:endParaRPr sz="1600">
              <a:solidFill>
                <a:schemeClr val="dk1"/>
              </a:solidFill>
              <a:latin typeface="Quicksand"/>
              <a:ea typeface="Quicksand"/>
              <a:cs typeface="Quicksand"/>
              <a:sym typeface="Quicksand"/>
            </a:endParaRPr>
          </a:p>
        </p:txBody>
      </p:sp>
      <p:sp>
        <p:nvSpPr>
          <p:cNvPr id="291" name="Google Shape;291;p36"/>
          <p:cNvSpPr/>
          <p:nvPr/>
        </p:nvSpPr>
        <p:spPr>
          <a:xfrm>
            <a:off x="4833800" y="2002675"/>
            <a:ext cx="1862700" cy="451200"/>
          </a:xfrm>
          <a:prstGeom prst="rect">
            <a:avLst/>
          </a:prstGeom>
          <a:solidFill>
            <a:srgbClr val="CD2355">
              <a:alpha val="5506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Transport layer</a:t>
            </a:r>
            <a:endParaRPr sz="1600">
              <a:solidFill>
                <a:schemeClr val="dk1"/>
              </a:solidFill>
              <a:latin typeface="Quicksand"/>
              <a:ea typeface="Quicksand"/>
              <a:cs typeface="Quicksand"/>
              <a:sym typeface="Quicksand"/>
            </a:endParaRPr>
          </a:p>
        </p:txBody>
      </p:sp>
      <p:sp>
        <p:nvSpPr>
          <p:cNvPr id="292" name="Google Shape;292;p36"/>
          <p:cNvSpPr/>
          <p:nvPr/>
        </p:nvSpPr>
        <p:spPr>
          <a:xfrm>
            <a:off x="5690025" y="1688175"/>
            <a:ext cx="128700" cy="257400"/>
          </a:xfrm>
          <a:prstGeom prst="downArrow">
            <a:avLst>
              <a:gd name="adj1" fmla="val 50000"/>
              <a:gd name="adj2"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6"/>
          <p:cNvSpPr/>
          <p:nvPr/>
        </p:nvSpPr>
        <p:spPr>
          <a:xfrm>
            <a:off x="4833800" y="283522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Internet layer</a:t>
            </a:r>
            <a:endParaRPr sz="1600">
              <a:solidFill>
                <a:schemeClr val="dk1"/>
              </a:solidFill>
              <a:latin typeface="Quicksand"/>
              <a:ea typeface="Quicksand"/>
              <a:cs typeface="Quicksand"/>
              <a:sym typeface="Quicksand"/>
            </a:endParaRPr>
          </a:p>
        </p:txBody>
      </p:sp>
      <p:sp>
        <p:nvSpPr>
          <p:cNvPr id="294" name="Google Shape;294;p36"/>
          <p:cNvSpPr/>
          <p:nvPr/>
        </p:nvSpPr>
        <p:spPr>
          <a:xfrm>
            <a:off x="5690025" y="2515850"/>
            <a:ext cx="128700" cy="257400"/>
          </a:xfrm>
          <a:prstGeom prst="downArrow">
            <a:avLst>
              <a:gd name="adj1" fmla="val 50000"/>
              <a:gd name="adj2"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6"/>
          <p:cNvSpPr/>
          <p:nvPr/>
        </p:nvSpPr>
        <p:spPr>
          <a:xfrm>
            <a:off x="4823025" y="366777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Link layer</a:t>
            </a:r>
            <a:endParaRPr sz="1600">
              <a:solidFill>
                <a:schemeClr val="dk1"/>
              </a:solidFill>
              <a:latin typeface="Quicksand"/>
              <a:ea typeface="Quicksand"/>
              <a:cs typeface="Quicksand"/>
              <a:sym typeface="Quicksand"/>
            </a:endParaRPr>
          </a:p>
        </p:txBody>
      </p:sp>
      <p:sp>
        <p:nvSpPr>
          <p:cNvPr id="296" name="Google Shape;296;p36"/>
          <p:cNvSpPr/>
          <p:nvPr/>
        </p:nvSpPr>
        <p:spPr>
          <a:xfrm>
            <a:off x="5690025" y="3348400"/>
            <a:ext cx="128700" cy="257400"/>
          </a:xfrm>
          <a:prstGeom prst="downArrow">
            <a:avLst>
              <a:gd name="adj1" fmla="val 50000"/>
              <a:gd name="adj2"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6"/>
          <p:cNvSpPr/>
          <p:nvPr/>
        </p:nvSpPr>
        <p:spPr>
          <a:xfrm>
            <a:off x="6970400" y="117012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Application layer</a:t>
            </a:r>
            <a:endParaRPr sz="1600">
              <a:solidFill>
                <a:schemeClr val="lt1"/>
              </a:solidFill>
              <a:latin typeface="Quicksand"/>
              <a:ea typeface="Quicksand"/>
              <a:cs typeface="Quicksand"/>
              <a:sym typeface="Quicksand"/>
            </a:endParaRPr>
          </a:p>
        </p:txBody>
      </p:sp>
      <p:sp>
        <p:nvSpPr>
          <p:cNvPr id="298" name="Google Shape;298;p36"/>
          <p:cNvSpPr/>
          <p:nvPr/>
        </p:nvSpPr>
        <p:spPr>
          <a:xfrm>
            <a:off x="6970400" y="200267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Transport layer</a:t>
            </a:r>
            <a:endParaRPr sz="1600">
              <a:solidFill>
                <a:schemeClr val="lt1"/>
              </a:solidFill>
              <a:latin typeface="Quicksand"/>
              <a:ea typeface="Quicksand"/>
              <a:cs typeface="Quicksand"/>
              <a:sym typeface="Quicksand"/>
            </a:endParaRPr>
          </a:p>
        </p:txBody>
      </p:sp>
      <p:sp>
        <p:nvSpPr>
          <p:cNvPr id="299" name="Google Shape;299;p36"/>
          <p:cNvSpPr/>
          <p:nvPr/>
        </p:nvSpPr>
        <p:spPr>
          <a:xfrm>
            <a:off x="6970400" y="283522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Internet layer</a:t>
            </a:r>
            <a:endParaRPr sz="1600">
              <a:solidFill>
                <a:schemeClr val="lt1"/>
              </a:solidFill>
              <a:latin typeface="Quicksand"/>
              <a:ea typeface="Quicksand"/>
              <a:cs typeface="Quicksand"/>
              <a:sym typeface="Quicksand"/>
            </a:endParaRPr>
          </a:p>
        </p:txBody>
      </p:sp>
      <p:sp>
        <p:nvSpPr>
          <p:cNvPr id="300" name="Google Shape;300;p36"/>
          <p:cNvSpPr/>
          <p:nvPr/>
        </p:nvSpPr>
        <p:spPr>
          <a:xfrm>
            <a:off x="6959625" y="366777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Link layer</a:t>
            </a:r>
            <a:endParaRPr sz="1600">
              <a:solidFill>
                <a:schemeClr val="lt1"/>
              </a:solidFill>
              <a:latin typeface="Quicksand"/>
              <a:ea typeface="Quicksand"/>
              <a:cs typeface="Quicksand"/>
              <a:sym typeface="Quicksand"/>
            </a:endParaRPr>
          </a:p>
        </p:txBody>
      </p:sp>
      <p:sp>
        <p:nvSpPr>
          <p:cNvPr id="301" name="Google Shape;301;p36"/>
          <p:cNvSpPr/>
          <p:nvPr/>
        </p:nvSpPr>
        <p:spPr>
          <a:xfrm rot="10800000">
            <a:off x="7837400" y="3348400"/>
            <a:ext cx="128700" cy="2574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6"/>
          <p:cNvSpPr/>
          <p:nvPr/>
        </p:nvSpPr>
        <p:spPr>
          <a:xfrm rot="10800000">
            <a:off x="7837400" y="2515850"/>
            <a:ext cx="128700" cy="2574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6"/>
          <p:cNvSpPr/>
          <p:nvPr/>
        </p:nvSpPr>
        <p:spPr>
          <a:xfrm rot="10800000">
            <a:off x="7837400" y="1683300"/>
            <a:ext cx="128700" cy="2574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6"/>
          <p:cNvSpPr/>
          <p:nvPr/>
        </p:nvSpPr>
        <p:spPr>
          <a:xfrm>
            <a:off x="5690025" y="4256900"/>
            <a:ext cx="2301600" cy="346200"/>
          </a:xfrm>
          <a:prstGeom prst="curvedUpArrow">
            <a:avLst>
              <a:gd name="adj1" fmla="val 25000"/>
              <a:gd name="adj2" fmla="val 72680"/>
              <a:gd name="adj3" fmla="val 28062"/>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6"/>
          <p:cNvSpPr txBox="1"/>
          <p:nvPr/>
        </p:nvSpPr>
        <p:spPr>
          <a:xfrm>
            <a:off x="4935700" y="791300"/>
            <a:ext cx="159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latin typeface="Quicksand"/>
                <a:ea typeface="Quicksand"/>
                <a:cs typeface="Quicksand"/>
                <a:sym typeface="Quicksand"/>
              </a:rPr>
              <a:t>client</a:t>
            </a:r>
            <a:endParaRPr b="1">
              <a:latin typeface="Quicksand"/>
              <a:ea typeface="Quicksand"/>
              <a:cs typeface="Quicksand"/>
              <a:sym typeface="Quicksand"/>
            </a:endParaRPr>
          </a:p>
        </p:txBody>
      </p:sp>
      <p:sp>
        <p:nvSpPr>
          <p:cNvPr id="306" name="Google Shape;306;p36"/>
          <p:cNvSpPr txBox="1"/>
          <p:nvPr/>
        </p:nvSpPr>
        <p:spPr>
          <a:xfrm>
            <a:off x="7121886" y="785973"/>
            <a:ext cx="159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latin typeface="Quicksand"/>
                <a:ea typeface="Quicksand"/>
                <a:cs typeface="Quicksand"/>
                <a:sym typeface="Quicksand"/>
              </a:rPr>
              <a:t>server</a:t>
            </a:r>
            <a:endParaRPr b="1">
              <a:latin typeface="Quicksand"/>
              <a:ea typeface="Quicksand"/>
              <a:cs typeface="Quicksand"/>
              <a:sym typeface="Quicksa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10"/>
        <p:cNvGrpSpPr/>
        <p:nvPr/>
      </p:nvGrpSpPr>
      <p:grpSpPr>
        <a:xfrm>
          <a:off x="0" y="0"/>
          <a:ext cx="0" cy="0"/>
          <a:chOff x="0" y="0"/>
          <a:chExt cx="0" cy="0"/>
        </a:xfrm>
      </p:grpSpPr>
      <p:sp>
        <p:nvSpPr>
          <p:cNvPr id="311" name="Google Shape;311;p37"/>
          <p:cNvSpPr txBox="1">
            <a:spLocks noGrp="1"/>
          </p:cNvSpPr>
          <p:nvPr>
            <p:ph type="body" idx="1"/>
          </p:nvPr>
        </p:nvSpPr>
        <p:spPr>
          <a:xfrm>
            <a:off x="310900" y="10177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t>The internet layer (sometimes called the network layer) receives the TCP segments from the transport layer. It takes these segments and encapsulates them into </a:t>
            </a:r>
            <a:r>
              <a:rPr lang="en-GB" sz="1400" b="1"/>
              <a:t>IP packets.</a:t>
            </a:r>
            <a:endParaRPr sz="1400" b="1"/>
          </a:p>
          <a:p>
            <a:pPr marL="0" lvl="0" indent="0" algn="l" rtl="0">
              <a:spcBef>
                <a:spcPts val="1600"/>
              </a:spcBef>
              <a:spcAft>
                <a:spcPts val="0"/>
              </a:spcAft>
              <a:buNone/>
            </a:pPr>
            <a:r>
              <a:rPr lang="en-GB" sz="1400"/>
              <a:t>Each</a:t>
            </a:r>
            <a:r>
              <a:rPr lang="en-GB" sz="1400" b="1"/>
              <a:t> IP packet</a:t>
            </a:r>
            <a:r>
              <a:rPr lang="en-GB" sz="1400"/>
              <a:t> is given a header containing data to assist with delivery. The header will contain the IP address of the packet source and the IP address of its destination. This is so that the packets can be routed to the correct destination, i.e. the Raspberry Pi Foundation web server.</a:t>
            </a:r>
            <a:endParaRPr sz="1400"/>
          </a:p>
          <a:p>
            <a:pPr marL="0" lvl="0" indent="0" algn="l" rtl="0">
              <a:spcBef>
                <a:spcPts val="1600"/>
              </a:spcBef>
              <a:spcAft>
                <a:spcPts val="0"/>
              </a:spcAft>
              <a:buNone/>
            </a:pPr>
            <a:endParaRPr sz="1400"/>
          </a:p>
          <a:p>
            <a:pPr marL="0" lvl="0" indent="0" algn="l" rtl="0">
              <a:spcBef>
                <a:spcPts val="1600"/>
              </a:spcBef>
              <a:spcAft>
                <a:spcPts val="0"/>
              </a:spcAft>
              <a:buNone/>
            </a:pPr>
            <a:endParaRPr sz="1400" b="1"/>
          </a:p>
          <a:p>
            <a:pPr marL="0" lvl="0" indent="0" algn="l" rtl="0">
              <a:spcBef>
                <a:spcPts val="1600"/>
              </a:spcBef>
              <a:spcAft>
                <a:spcPts val="1600"/>
              </a:spcAft>
              <a:buNone/>
            </a:pPr>
            <a:endParaRPr sz="1400"/>
          </a:p>
        </p:txBody>
      </p:sp>
      <p:sp>
        <p:nvSpPr>
          <p:cNvPr id="312" name="Google Shape;312;p37"/>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Step-by-step HTTP request</a:t>
            </a:r>
            <a:endParaRPr/>
          </a:p>
        </p:txBody>
      </p:sp>
      <p:sp>
        <p:nvSpPr>
          <p:cNvPr id="313" name="Google Shape;313;p3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13</a:t>
            </a:fld>
            <a:endParaRPr/>
          </a:p>
        </p:txBody>
      </p:sp>
      <p:sp>
        <p:nvSpPr>
          <p:cNvPr id="314" name="Google Shape;314;p37"/>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sp>
        <p:nvSpPr>
          <p:cNvPr id="315" name="Google Shape;315;p37"/>
          <p:cNvSpPr/>
          <p:nvPr/>
        </p:nvSpPr>
        <p:spPr>
          <a:xfrm>
            <a:off x="4833800" y="117012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Application layer</a:t>
            </a:r>
            <a:endParaRPr sz="1600">
              <a:solidFill>
                <a:schemeClr val="dk1"/>
              </a:solidFill>
              <a:latin typeface="Quicksand"/>
              <a:ea typeface="Quicksand"/>
              <a:cs typeface="Quicksand"/>
              <a:sym typeface="Quicksand"/>
            </a:endParaRPr>
          </a:p>
        </p:txBody>
      </p:sp>
      <p:sp>
        <p:nvSpPr>
          <p:cNvPr id="316" name="Google Shape;316;p37"/>
          <p:cNvSpPr/>
          <p:nvPr/>
        </p:nvSpPr>
        <p:spPr>
          <a:xfrm>
            <a:off x="4833800" y="200267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Transport layer</a:t>
            </a:r>
            <a:endParaRPr sz="1600">
              <a:solidFill>
                <a:schemeClr val="dk1"/>
              </a:solidFill>
              <a:latin typeface="Quicksand"/>
              <a:ea typeface="Quicksand"/>
              <a:cs typeface="Quicksand"/>
              <a:sym typeface="Quicksand"/>
            </a:endParaRPr>
          </a:p>
        </p:txBody>
      </p:sp>
      <p:sp>
        <p:nvSpPr>
          <p:cNvPr id="317" name="Google Shape;317;p37"/>
          <p:cNvSpPr/>
          <p:nvPr/>
        </p:nvSpPr>
        <p:spPr>
          <a:xfrm>
            <a:off x="5690025" y="1688175"/>
            <a:ext cx="128700" cy="257400"/>
          </a:xfrm>
          <a:prstGeom prst="downArrow">
            <a:avLst>
              <a:gd name="adj1" fmla="val 50000"/>
              <a:gd name="adj2"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7"/>
          <p:cNvSpPr/>
          <p:nvPr/>
        </p:nvSpPr>
        <p:spPr>
          <a:xfrm>
            <a:off x="4833800" y="2835225"/>
            <a:ext cx="1862700" cy="451200"/>
          </a:xfrm>
          <a:prstGeom prst="rect">
            <a:avLst/>
          </a:prstGeom>
          <a:solidFill>
            <a:srgbClr val="CD2355">
              <a:alpha val="5506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Internet layer</a:t>
            </a:r>
            <a:endParaRPr sz="1600">
              <a:solidFill>
                <a:schemeClr val="dk1"/>
              </a:solidFill>
              <a:latin typeface="Quicksand"/>
              <a:ea typeface="Quicksand"/>
              <a:cs typeface="Quicksand"/>
              <a:sym typeface="Quicksand"/>
            </a:endParaRPr>
          </a:p>
        </p:txBody>
      </p:sp>
      <p:sp>
        <p:nvSpPr>
          <p:cNvPr id="319" name="Google Shape;319;p37"/>
          <p:cNvSpPr/>
          <p:nvPr/>
        </p:nvSpPr>
        <p:spPr>
          <a:xfrm>
            <a:off x="5690025" y="2515850"/>
            <a:ext cx="128700" cy="257400"/>
          </a:xfrm>
          <a:prstGeom prst="downArrow">
            <a:avLst>
              <a:gd name="adj1" fmla="val 50000"/>
              <a:gd name="adj2"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7"/>
          <p:cNvSpPr/>
          <p:nvPr/>
        </p:nvSpPr>
        <p:spPr>
          <a:xfrm>
            <a:off x="4823025" y="366777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Link layer</a:t>
            </a:r>
            <a:endParaRPr sz="1600">
              <a:solidFill>
                <a:schemeClr val="dk1"/>
              </a:solidFill>
              <a:latin typeface="Quicksand"/>
              <a:ea typeface="Quicksand"/>
              <a:cs typeface="Quicksand"/>
              <a:sym typeface="Quicksand"/>
            </a:endParaRPr>
          </a:p>
        </p:txBody>
      </p:sp>
      <p:sp>
        <p:nvSpPr>
          <p:cNvPr id="321" name="Google Shape;321;p37"/>
          <p:cNvSpPr/>
          <p:nvPr/>
        </p:nvSpPr>
        <p:spPr>
          <a:xfrm>
            <a:off x="5690025" y="3348400"/>
            <a:ext cx="128700" cy="257400"/>
          </a:xfrm>
          <a:prstGeom prst="downArrow">
            <a:avLst>
              <a:gd name="adj1" fmla="val 50000"/>
              <a:gd name="adj2"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7"/>
          <p:cNvSpPr/>
          <p:nvPr/>
        </p:nvSpPr>
        <p:spPr>
          <a:xfrm>
            <a:off x="6970400" y="117012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Application layer</a:t>
            </a:r>
            <a:endParaRPr sz="1600">
              <a:solidFill>
                <a:schemeClr val="lt1"/>
              </a:solidFill>
              <a:latin typeface="Quicksand"/>
              <a:ea typeface="Quicksand"/>
              <a:cs typeface="Quicksand"/>
              <a:sym typeface="Quicksand"/>
            </a:endParaRPr>
          </a:p>
        </p:txBody>
      </p:sp>
      <p:sp>
        <p:nvSpPr>
          <p:cNvPr id="323" name="Google Shape;323;p37"/>
          <p:cNvSpPr/>
          <p:nvPr/>
        </p:nvSpPr>
        <p:spPr>
          <a:xfrm>
            <a:off x="6970400" y="200267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Transport layer</a:t>
            </a:r>
            <a:endParaRPr sz="1600">
              <a:solidFill>
                <a:schemeClr val="lt1"/>
              </a:solidFill>
              <a:latin typeface="Quicksand"/>
              <a:ea typeface="Quicksand"/>
              <a:cs typeface="Quicksand"/>
              <a:sym typeface="Quicksand"/>
            </a:endParaRPr>
          </a:p>
        </p:txBody>
      </p:sp>
      <p:sp>
        <p:nvSpPr>
          <p:cNvPr id="324" name="Google Shape;324;p37"/>
          <p:cNvSpPr/>
          <p:nvPr/>
        </p:nvSpPr>
        <p:spPr>
          <a:xfrm>
            <a:off x="6970400" y="283522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Internet layer</a:t>
            </a:r>
            <a:endParaRPr sz="1600">
              <a:solidFill>
                <a:schemeClr val="lt1"/>
              </a:solidFill>
              <a:latin typeface="Quicksand"/>
              <a:ea typeface="Quicksand"/>
              <a:cs typeface="Quicksand"/>
              <a:sym typeface="Quicksand"/>
            </a:endParaRPr>
          </a:p>
        </p:txBody>
      </p:sp>
      <p:sp>
        <p:nvSpPr>
          <p:cNvPr id="325" name="Google Shape;325;p37"/>
          <p:cNvSpPr/>
          <p:nvPr/>
        </p:nvSpPr>
        <p:spPr>
          <a:xfrm>
            <a:off x="6959625" y="366777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Link layer</a:t>
            </a:r>
            <a:endParaRPr sz="1600">
              <a:solidFill>
                <a:schemeClr val="lt1"/>
              </a:solidFill>
              <a:latin typeface="Quicksand"/>
              <a:ea typeface="Quicksand"/>
              <a:cs typeface="Quicksand"/>
              <a:sym typeface="Quicksand"/>
            </a:endParaRPr>
          </a:p>
        </p:txBody>
      </p:sp>
      <p:sp>
        <p:nvSpPr>
          <p:cNvPr id="326" name="Google Shape;326;p37"/>
          <p:cNvSpPr/>
          <p:nvPr/>
        </p:nvSpPr>
        <p:spPr>
          <a:xfrm rot="10800000">
            <a:off x="7837400" y="3348400"/>
            <a:ext cx="128700" cy="2574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7"/>
          <p:cNvSpPr/>
          <p:nvPr/>
        </p:nvSpPr>
        <p:spPr>
          <a:xfrm rot="10800000">
            <a:off x="7837400" y="2515850"/>
            <a:ext cx="128700" cy="2574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7"/>
          <p:cNvSpPr/>
          <p:nvPr/>
        </p:nvSpPr>
        <p:spPr>
          <a:xfrm rot="10800000">
            <a:off x="7837400" y="1683300"/>
            <a:ext cx="128700" cy="2574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7"/>
          <p:cNvSpPr/>
          <p:nvPr/>
        </p:nvSpPr>
        <p:spPr>
          <a:xfrm>
            <a:off x="5690025" y="4256900"/>
            <a:ext cx="2301600" cy="346200"/>
          </a:xfrm>
          <a:prstGeom prst="curvedUpArrow">
            <a:avLst>
              <a:gd name="adj1" fmla="val 25000"/>
              <a:gd name="adj2" fmla="val 72680"/>
              <a:gd name="adj3" fmla="val 28062"/>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7"/>
          <p:cNvSpPr txBox="1"/>
          <p:nvPr/>
        </p:nvSpPr>
        <p:spPr>
          <a:xfrm>
            <a:off x="4935700" y="791300"/>
            <a:ext cx="159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latin typeface="Quicksand"/>
                <a:ea typeface="Quicksand"/>
                <a:cs typeface="Quicksand"/>
                <a:sym typeface="Quicksand"/>
              </a:rPr>
              <a:t>client</a:t>
            </a:r>
            <a:endParaRPr b="1">
              <a:latin typeface="Quicksand"/>
              <a:ea typeface="Quicksand"/>
              <a:cs typeface="Quicksand"/>
              <a:sym typeface="Quicksand"/>
            </a:endParaRPr>
          </a:p>
        </p:txBody>
      </p:sp>
      <p:sp>
        <p:nvSpPr>
          <p:cNvPr id="331" name="Google Shape;331;p37"/>
          <p:cNvSpPr txBox="1"/>
          <p:nvPr/>
        </p:nvSpPr>
        <p:spPr>
          <a:xfrm>
            <a:off x="7121886" y="785973"/>
            <a:ext cx="159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latin typeface="Quicksand"/>
                <a:ea typeface="Quicksand"/>
                <a:cs typeface="Quicksand"/>
                <a:sym typeface="Quicksand"/>
              </a:rPr>
              <a:t>server</a:t>
            </a:r>
            <a:endParaRPr b="1">
              <a:latin typeface="Quicksand"/>
              <a:ea typeface="Quicksand"/>
              <a:cs typeface="Quicksand"/>
              <a:sym typeface="Quicksan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35"/>
        <p:cNvGrpSpPr/>
        <p:nvPr/>
      </p:nvGrpSpPr>
      <p:grpSpPr>
        <a:xfrm>
          <a:off x="0" y="0"/>
          <a:ext cx="0" cy="0"/>
          <a:chOff x="0" y="0"/>
          <a:chExt cx="0" cy="0"/>
        </a:xfrm>
      </p:grpSpPr>
      <p:sp>
        <p:nvSpPr>
          <p:cNvPr id="336" name="Google Shape;336;p38"/>
          <p:cNvSpPr txBox="1">
            <a:spLocks noGrp="1"/>
          </p:cNvSpPr>
          <p:nvPr>
            <p:ph type="body" idx="1"/>
          </p:nvPr>
        </p:nvSpPr>
        <p:spPr>
          <a:xfrm>
            <a:off x="310900" y="1017725"/>
            <a:ext cx="42381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t>The link layer (sometimes called the data link layer) enables the </a:t>
            </a:r>
            <a:r>
              <a:rPr lang="en-GB" sz="1400" b="1"/>
              <a:t>physical transfer</a:t>
            </a:r>
            <a:r>
              <a:rPr lang="en-GB" sz="1400"/>
              <a:t> of the packets.</a:t>
            </a:r>
            <a:endParaRPr sz="1400"/>
          </a:p>
          <a:p>
            <a:pPr marL="0" lvl="0" indent="0" algn="l" rtl="0">
              <a:spcBef>
                <a:spcPts val="1600"/>
              </a:spcBef>
              <a:spcAft>
                <a:spcPts val="0"/>
              </a:spcAft>
              <a:buClr>
                <a:schemeClr val="dk1"/>
              </a:buClr>
              <a:buSzPts val="1100"/>
              <a:buFont typeface="Arial"/>
              <a:buNone/>
            </a:pPr>
            <a:r>
              <a:rPr lang="en-GB" sz="1400"/>
              <a:t>Your device may have many technologies to connect to a network such as </a:t>
            </a:r>
            <a:r>
              <a:rPr lang="en-GB" sz="1400" b="1"/>
              <a:t>Ethernet</a:t>
            </a:r>
            <a:r>
              <a:rPr lang="en-GB" sz="1400"/>
              <a:t>,</a:t>
            </a:r>
            <a:r>
              <a:rPr lang="en-GB" sz="1400" b="1"/>
              <a:t> Wi-Fi</a:t>
            </a:r>
            <a:r>
              <a:rPr lang="en-GB" sz="1400"/>
              <a:t>,</a:t>
            </a:r>
            <a:r>
              <a:rPr lang="en-GB" sz="1400" b="1"/>
              <a:t> </a:t>
            </a:r>
            <a:r>
              <a:rPr lang="en-GB" sz="1400"/>
              <a:t>or</a:t>
            </a:r>
            <a:r>
              <a:rPr lang="en-GB" sz="1400" b="1"/>
              <a:t> Bluetooth</a:t>
            </a:r>
            <a:r>
              <a:rPr lang="en-GB" sz="1400"/>
              <a:t>. Once the link has been chosen, the appropriate </a:t>
            </a:r>
            <a:r>
              <a:rPr lang="en-GB" sz="1400" b="1"/>
              <a:t>link layer protocol </a:t>
            </a:r>
            <a:r>
              <a:rPr lang="en-GB" sz="1400"/>
              <a:t>is selected.</a:t>
            </a:r>
            <a:endParaRPr sz="1400"/>
          </a:p>
          <a:p>
            <a:pPr marL="0" lvl="0" indent="0" algn="l" rtl="0">
              <a:spcBef>
                <a:spcPts val="1600"/>
              </a:spcBef>
              <a:spcAft>
                <a:spcPts val="0"/>
              </a:spcAft>
              <a:buClr>
                <a:schemeClr val="dk1"/>
              </a:buClr>
              <a:buSzPts val="1100"/>
              <a:buFont typeface="Arial"/>
              <a:buNone/>
            </a:pPr>
            <a:r>
              <a:rPr lang="en-GB" sz="1400"/>
              <a:t>For example, if your device is connected to a network using Ethernet, the IP packets from the internet layer are further encapsulated in </a:t>
            </a:r>
            <a:r>
              <a:rPr lang="en-GB" sz="1400" b="1"/>
              <a:t>Ethernet frames </a:t>
            </a:r>
            <a:r>
              <a:rPr lang="en-GB" sz="1400"/>
              <a:t>which are designed to be transmitted across a local network.   </a:t>
            </a:r>
            <a:endParaRPr sz="1400"/>
          </a:p>
          <a:p>
            <a:pPr marL="0" lvl="0" indent="0" algn="l" rtl="0">
              <a:spcBef>
                <a:spcPts val="1600"/>
              </a:spcBef>
              <a:spcAft>
                <a:spcPts val="0"/>
              </a:spcAft>
              <a:buNone/>
            </a:pPr>
            <a:endParaRPr sz="1400"/>
          </a:p>
          <a:p>
            <a:pPr marL="0" lvl="0" indent="0" algn="l" rtl="0">
              <a:spcBef>
                <a:spcPts val="1600"/>
              </a:spcBef>
              <a:spcAft>
                <a:spcPts val="0"/>
              </a:spcAft>
              <a:buNone/>
            </a:pPr>
            <a:endParaRPr sz="1400"/>
          </a:p>
          <a:p>
            <a:pPr marL="0" lvl="0" indent="0" algn="l" rtl="0">
              <a:spcBef>
                <a:spcPts val="1600"/>
              </a:spcBef>
              <a:spcAft>
                <a:spcPts val="0"/>
              </a:spcAft>
              <a:buNone/>
            </a:pPr>
            <a:endParaRPr sz="1400"/>
          </a:p>
          <a:p>
            <a:pPr marL="0" lvl="0" indent="0" algn="l" rtl="0">
              <a:spcBef>
                <a:spcPts val="1600"/>
              </a:spcBef>
              <a:spcAft>
                <a:spcPts val="0"/>
              </a:spcAft>
              <a:buNone/>
            </a:pPr>
            <a:endParaRPr sz="1400" b="1"/>
          </a:p>
          <a:p>
            <a:pPr marL="0" lvl="0" indent="0" algn="l" rtl="0">
              <a:spcBef>
                <a:spcPts val="1600"/>
              </a:spcBef>
              <a:spcAft>
                <a:spcPts val="1600"/>
              </a:spcAft>
              <a:buNone/>
            </a:pPr>
            <a:endParaRPr sz="1400"/>
          </a:p>
        </p:txBody>
      </p:sp>
      <p:sp>
        <p:nvSpPr>
          <p:cNvPr id="337" name="Google Shape;337;p38"/>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Step-by-step HTTP request</a:t>
            </a:r>
            <a:endParaRPr/>
          </a:p>
        </p:txBody>
      </p:sp>
      <p:sp>
        <p:nvSpPr>
          <p:cNvPr id="338" name="Google Shape;338;p3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14</a:t>
            </a:fld>
            <a:endParaRPr/>
          </a:p>
        </p:txBody>
      </p:sp>
      <p:sp>
        <p:nvSpPr>
          <p:cNvPr id="339" name="Google Shape;339;p38"/>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sp>
        <p:nvSpPr>
          <p:cNvPr id="340" name="Google Shape;340;p38"/>
          <p:cNvSpPr/>
          <p:nvPr/>
        </p:nvSpPr>
        <p:spPr>
          <a:xfrm>
            <a:off x="4833800" y="117012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Application layer</a:t>
            </a:r>
            <a:endParaRPr sz="1600">
              <a:solidFill>
                <a:schemeClr val="dk1"/>
              </a:solidFill>
              <a:latin typeface="Quicksand"/>
              <a:ea typeface="Quicksand"/>
              <a:cs typeface="Quicksand"/>
              <a:sym typeface="Quicksand"/>
            </a:endParaRPr>
          </a:p>
        </p:txBody>
      </p:sp>
      <p:sp>
        <p:nvSpPr>
          <p:cNvPr id="341" name="Google Shape;341;p38"/>
          <p:cNvSpPr/>
          <p:nvPr/>
        </p:nvSpPr>
        <p:spPr>
          <a:xfrm>
            <a:off x="4833800" y="200267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Transport layer</a:t>
            </a:r>
            <a:endParaRPr sz="1600">
              <a:solidFill>
                <a:schemeClr val="dk1"/>
              </a:solidFill>
              <a:latin typeface="Quicksand"/>
              <a:ea typeface="Quicksand"/>
              <a:cs typeface="Quicksand"/>
              <a:sym typeface="Quicksand"/>
            </a:endParaRPr>
          </a:p>
        </p:txBody>
      </p:sp>
      <p:sp>
        <p:nvSpPr>
          <p:cNvPr id="342" name="Google Shape;342;p38"/>
          <p:cNvSpPr/>
          <p:nvPr/>
        </p:nvSpPr>
        <p:spPr>
          <a:xfrm>
            <a:off x="5690025" y="1688175"/>
            <a:ext cx="128700" cy="257400"/>
          </a:xfrm>
          <a:prstGeom prst="downArrow">
            <a:avLst>
              <a:gd name="adj1" fmla="val 50000"/>
              <a:gd name="adj2"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8"/>
          <p:cNvSpPr/>
          <p:nvPr/>
        </p:nvSpPr>
        <p:spPr>
          <a:xfrm>
            <a:off x="4833800" y="283522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Internet layer</a:t>
            </a:r>
            <a:endParaRPr sz="1600">
              <a:solidFill>
                <a:schemeClr val="dk1"/>
              </a:solidFill>
              <a:latin typeface="Quicksand"/>
              <a:ea typeface="Quicksand"/>
              <a:cs typeface="Quicksand"/>
              <a:sym typeface="Quicksand"/>
            </a:endParaRPr>
          </a:p>
        </p:txBody>
      </p:sp>
      <p:sp>
        <p:nvSpPr>
          <p:cNvPr id="344" name="Google Shape;344;p38"/>
          <p:cNvSpPr/>
          <p:nvPr/>
        </p:nvSpPr>
        <p:spPr>
          <a:xfrm>
            <a:off x="5690025" y="2515850"/>
            <a:ext cx="128700" cy="257400"/>
          </a:xfrm>
          <a:prstGeom prst="downArrow">
            <a:avLst>
              <a:gd name="adj1" fmla="val 50000"/>
              <a:gd name="adj2"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8"/>
          <p:cNvSpPr/>
          <p:nvPr/>
        </p:nvSpPr>
        <p:spPr>
          <a:xfrm>
            <a:off x="4823025" y="3667775"/>
            <a:ext cx="1862700" cy="451200"/>
          </a:xfrm>
          <a:prstGeom prst="rect">
            <a:avLst/>
          </a:prstGeom>
          <a:solidFill>
            <a:srgbClr val="CD2355">
              <a:alpha val="5506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Link layer</a:t>
            </a:r>
            <a:endParaRPr sz="1600">
              <a:solidFill>
                <a:schemeClr val="dk1"/>
              </a:solidFill>
              <a:latin typeface="Quicksand"/>
              <a:ea typeface="Quicksand"/>
              <a:cs typeface="Quicksand"/>
              <a:sym typeface="Quicksand"/>
            </a:endParaRPr>
          </a:p>
        </p:txBody>
      </p:sp>
      <p:sp>
        <p:nvSpPr>
          <p:cNvPr id="346" name="Google Shape;346;p38"/>
          <p:cNvSpPr/>
          <p:nvPr/>
        </p:nvSpPr>
        <p:spPr>
          <a:xfrm>
            <a:off x="5690025" y="3348400"/>
            <a:ext cx="128700" cy="257400"/>
          </a:xfrm>
          <a:prstGeom prst="downArrow">
            <a:avLst>
              <a:gd name="adj1" fmla="val 50000"/>
              <a:gd name="adj2"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8"/>
          <p:cNvSpPr/>
          <p:nvPr/>
        </p:nvSpPr>
        <p:spPr>
          <a:xfrm>
            <a:off x="6970400" y="117012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Application layer</a:t>
            </a:r>
            <a:endParaRPr sz="1600">
              <a:solidFill>
                <a:schemeClr val="lt1"/>
              </a:solidFill>
              <a:latin typeface="Quicksand"/>
              <a:ea typeface="Quicksand"/>
              <a:cs typeface="Quicksand"/>
              <a:sym typeface="Quicksand"/>
            </a:endParaRPr>
          </a:p>
        </p:txBody>
      </p:sp>
      <p:sp>
        <p:nvSpPr>
          <p:cNvPr id="348" name="Google Shape;348;p38"/>
          <p:cNvSpPr/>
          <p:nvPr/>
        </p:nvSpPr>
        <p:spPr>
          <a:xfrm>
            <a:off x="6970400" y="200267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Transport layer</a:t>
            </a:r>
            <a:endParaRPr sz="1600">
              <a:solidFill>
                <a:schemeClr val="lt1"/>
              </a:solidFill>
              <a:latin typeface="Quicksand"/>
              <a:ea typeface="Quicksand"/>
              <a:cs typeface="Quicksand"/>
              <a:sym typeface="Quicksand"/>
            </a:endParaRPr>
          </a:p>
        </p:txBody>
      </p:sp>
      <p:sp>
        <p:nvSpPr>
          <p:cNvPr id="349" name="Google Shape;349;p38"/>
          <p:cNvSpPr/>
          <p:nvPr/>
        </p:nvSpPr>
        <p:spPr>
          <a:xfrm>
            <a:off x="6970400" y="283522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Internet layer</a:t>
            </a:r>
            <a:endParaRPr sz="1600">
              <a:solidFill>
                <a:schemeClr val="lt1"/>
              </a:solidFill>
              <a:latin typeface="Quicksand"/>
              <a:ea typeface="Quicksand"/>
              <a:cs typeface="Quicksand"/>
              <a:sym typeface="Quicksand"/>
            </a:endParaRPr>
          </a:p>
        </p:txBody>
      </p:sp>
      <p:sp>
        <p:nvSpPr>
          <p:cNvPr id="350" name="Google Shape;350;p38"/>
          <p:cNvSpPr/>
          <p:nvPr/>
        </p:nvSpPr>
        <p:spPr>
          <a:xfrm>
            <a:off x="6959625" y="366777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Link layer</a:t>
            </a:r>
            <a:endParaRPr sz="1600">
              <a:solidFill>
                <a:schemeClr val="lt1"/>
              </a:solidFill>
              <a:latin typeface="Quicksand"/>
              <a:ea typeface="Quicksand"/>
              <a:cs typeface="Quicksand"/>
              <a:sym typeface="Quicksand"/>
            </a:endParaRPr>
          </a:p>
        </p:txBody>
      </p:sp>
      <p:sp>
        <p:nvSpPr>
          <p:cNvPr id="351" name="Google Shape;351;p38"/>
          <p:cNvSpPr/>
          <p:nvPr/>
        </p:nvSpPr>
        <p:spPr>
          <a:xfrm rot="10800000">
            <a:off x="7837400" y="3348400"/>
            <a:ext cx="128700" cy="2574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8"/>
          <p:cNvSpPr/>
          <p:nvPr/>
        </p:nvSpPr>
        <p:spPr>
          <a:xfrm rot="10800000">
            <a:off x="7837400" y="2515850"/>
            <a:ext cx="128700" cy="2574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8"/>
          <p:cNvSpPr/>
          <p:nvPr/>
        </p:nvSpPr>
        <p:spPr>
          <a:xfrm rot="10800000">
            <a:off x="7837400" y="1683300"/>
            <a:ext cx="128700" cy="2574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8"/>
          <p:cNvSpPr/>
          <p:nvPr/>
        </p:nvSpPr>
        <p:spPr>
          <a:xfrm>
            <a:off x="5690025" y="4256900"/>
            <a:ext cx="2301600" cy="346200"/>
          </a:xfrm>
          <a:prstGeom prst="curvedUpArrow">
            <a:avLst>
              <a:gd name="adj1" fmla="val 25000"/>
              <a:gd name="adj2" fmla="val 72680"/>
              <a:gd name="adj3" fmla="val 28062"/>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8"/>
          <p:cNvSpPr txBox="1"/>
          <p:nvPr/>
        </p:nvSpPr>
        <p:spPr>
          <a:xfrm>
            <a:off x="4935700" y="791300"/>
            <a:ext cx="159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latin typeface="Quicksand"/>
                <a:ea typeface="Quicksand"/>
                <a:cs typeface="Quicksand"/>
                <a:sym typeface="Quicksand"/>
              </a:rPr>
              <a:t>client</a:t>
            </a:r>
            <a:endParaRPr b="1">
              <a:latin typeface="Quicksand"/>
              <a:ea typeface="Quicksand"/>
              <a:cs typeface="Quicksand"/>
              <a:sym typeface="Quicksand"/>
            </a:endParaRPr>
          </a:p>
        </p:txBody>
      </p:sp>
      <p:sp>
        <p:nvSpPr>
          <p:cNvPr id="356" name="Google Shape;356;p38"/>
          <p:cNvSpPr txBox="1"/>
          <p:nvPr/>
        </p:nvSpPr>
        <p:spPr>
          <a:xfrm>
            <a:off x="7121886" y="785973"/>
            <a:ext cx="159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latin typeface="Quicksand"/>
                <a:ea typeface="Quicksand"/>
                <a:cs typeface="Quicksand"/>
                <a:sym typeface="Quicksand"/>
              </a:rPr>
              <a:t>server</a:t>
            </a:r>
            <a:endParaRPr b="1">
              <a:latin typeface="Quicksand"/>
              <a:ea typeface="Quicksand"/>
              <a:cs typeface="Quicksand"/>
              <a:sym typeface="Quicksan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60"/>
        <p:cNvGrpSpPr/>
        <p:nvPr/>
      </p:nvGrpSpPr>
      <p:grpSpPr>
        <a:xfrm>
          <a:off x="0" y="0"/>
          <a:ext cx="0" cy="0"/>
          <a:chOff x="0" y="0"/>
          <a:chExt cx="0" cy="0"/>
        </a:xfrm>
      </p:grpSpPr>
      <p:sp>
        <p:nvSpPr>
          <p:cNvPr id="361" name="Google Shape;361;p39"/>
          <p:cNvSpPr txBox="1">
            <a:spLocks noGrp="1"/>
          </p:cNvSpPr>
          <p:nvPr>
            <p:ph type="body" idx="1"/>
          </p:nvPr>
        </p:nvSpPr>
        <p:spPr>
          <a:xfrm>
            <a:off x="310900" y="10177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a:t>An IP packet can be encapsulated and decapsulated several times as it traverses the internet. </a:t>
            </a:r>
            <a:endParaRPr sz="1600"/>
          </a:p>
          <a:p>
            <a:pPr marL="0" lvl="0" indent="0" algn="l" rtl="0">
              <a:spcBef>
                <a:spcPts val="1600"/>
              </a:spcBef>
              <a:spcAft>
                <a:spcPts val="0"/>
              </a:spcAft>
              <a:buNone/>
            </a:pPr>
            <a:r>
              <a:rPr lang="en-GB" sz="1600"/>
              <a:t>Each time a packet encounters a new link, it will be encapsulated in a different frame suitable for that link technology. </a:t>
            </a:r>
            <a:endParaRPr sz="1600"/>
          </a:p>
          <a:p>
            <a:pPr marL="0" lvl="0" indent="0" algn="l" rtl="0">
              <a:spcBef>
                <a:spcPts val="1600"/>
              </a:spcBef>
              <a:spcAft>
                <a:spcPts val="0"/>
              </a:spcAft>
              <a:buClr>
                <a:schemeClr val="dk1"/>
              </a:buClr>
              <a:buSzPts val="1100"/>
              <a:buFont typeface="Arial"/>
              <a:buNone/>
            </a:pPr>
            <a:r>
              <a:rPr lang="en-GB" sz="1600"/>
              <a:t>Each frame will be given the address of the </a:t>
            </a:r>
            <a:r>
              <a:rPr lang="en-GB" sz="1600" b="1"/>
              <a:t>next node</a:t>
            </a:r>
            <a:r>
              <a:rPr lang="en-GB" sz="1600"/>
              <a:t>. This address is the media access control address or </a:t>
            </a:r>
            <a:r>
              <a:rPr lang="en-GB" sz="1600" b="1"/>
              <a:t>MAC address</a:t>
            </a:r>
            <a:r>
              <a:rPr lang="en-GB" sz="1600"/>
              <a:t> of that node. </a:t>
            </a:r>
            <a:endParaRPr/>
          </a:p>
          <a:p>
            <a:pPr marL="0" lvl="0" indent="0" algn="l" rtl="0">
              <a:spcBef>
                <a:spcPts val="1600"/>
              </a:spcBef>
              <a:spcAft>
                <a:spcPts val="0"/>
              </a:spcAft>
              <a:buNone/>
            </a:pPr>
            <a:endParaRPr sz="1400"/>
          </a:p>
          <a:p>
            <a:pPr marL="0" lvl="0" indent="0" algn="l" rtl="0">
              <a:spcBef>
                <a:spcPts val="1600"/>
              </a:spcBef>
              <a:spcAft>
                <a:spcPts val="0"/>
              </a:spcAft>
              <a:buNone/>
            </a:pPr>
            <a:endParaRPr sz="1400"/>
          </a:p>
          <a:p>
            <a:pPr marL="0" lvl="0" indent="0" algn="l" rtl="0">
              <a:spcBef>
                <a:spcPts val="1600"/>
              </a:spcBef>
              <a:spcAft>
                <a:spcPts val="0"/>
              </a:spcAft>
              <a:buNone/>
            </a:pPr>
            <a:endParaRPr sz="1400" b="1"/>
          </a:p>
          <a:p>
            <a:pPr marL="0" lvl="0" indent="0" algn="l" rtl="0">
              <a:spcBef>
                <a:spcPts val="1600"/>
              </a:spcBef>
              <a:spcAft>
                <a:spcPts val="1600"/>
              </a:spcAft>
              <a:buNone/>
            </a:pPr>
            <a:endParaRPr sz="1400"/>
          </a:p>
        </p:txBody>
      </p:sp>
      <p:sp>
        <p:nvSpPr>
          <p:cNvPr id="362" name="Google Shape;362;p39"/>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Step-by-step HTTP request</a:t>
            </a:r>
            <a:endParaRPr/>
          </a:p>
        </p:txBody>
      </p:sp>
      <p:sp>
        <p:nvSpPr>
          <p:cNvPr id="363" name="Google Shape;363;p3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15</a:t>
            </a:fld>
            <a:endParaRPr/>
          </a:p>
        </p:txBody>
      </p:sp>
      <p:sp>
        <p:nvSpPr>
          <p:cNvPr id="364" name="Google Shape;364;p39"/>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sp>
        <p:nvSpPr>
          <p:cNvPr id="365" name="Google Shape;365;p39"/>
          <p:cNvSpPr/>
          <p:nvPr/>
        </p:nvSpPr>
        <p:spPr>
          <a:xfrm>
            <a:off x="4833800" y="117012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Application layer</a:t>
            </a:r>
            <a:endParaRPr sz="1600">
              <a:solidFill>
                <a:schemeClr val="dk1"/>
              </a:solidFill>
              <a:latin typeface="Quicksand"/>
              <a:ea typeface="Quicksand"/>
              <a:cs typeface="Quicksand"/>
              <a:sym typeface="Quicksand"/>
            </a:endParaRPr>
          </a:p>
        </p:txBody>
      </p:sp>
      <p:sp>
        <p:nvSpPr>
          <p:cNvPr id="366" name="Google Shape;366;p39"/>
          <p:cNvSpPr/>
          <p:nvPr/>
        </p:nvSpPr>
        <p:spPr>
          <a:xfrm>
            <a:off x="4833800" y="200267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Transport layer</a:t>
            </a:r>
            <a:endParaRPr sz="1600">
              <a:solidFill>
                <a:schemeClr val="dk1"/>
              </a:solidFill>
              <a:latin typeface="Quicksand"/>
              <a:ea typeface="Quicksand"/>
              <a:cs typeface="Quicksand"/>
              <a:sym typeface="Quicksand"/>
            </a:endParaRPr>
          </a:p>
        </p:txBody>
      </p:sp>
      <p:sp>
        <p:nvSpPr>
          <p:cNvPr id="367" name="Google Shape;367;p39"/>
          <p:cNvSpPr/>
          <p:nvPr/>
        </p:nvSpPr>
        <p:spPr>
          <a:xfrm>
            <a:off x="5690025" y="1688175"/>
            <a:ext cx="128700" cy="257400"/>
          </a:xfrm>
          <a:prstGeom prst="downArrow">
            <a:avLst>
              <a:gd name="adj1" fmla="val 50000"/>
              <a:gd name="adj2"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9"/>
          <p:cNvSpPr/>
          <p:nvPr/>
        </p:nvSpPr>
        <p:spPr>
          <a:xfrm>
            <a:off x="4833800" y="283522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Internet layer</a:t>
            </a:r>
            <a:endParaRPr sz="1600">
              <a:solidFill>
                <a:schemeClr val="dk1"/>
              </a:solidFill>
              <a:latin typeface="Quicksand"/>
              <a:ea typeface="Quicksand"/>
              <a:cs typeface="Quicksand"/>
              <a:sym typeface="Quicksand"/>
            </a:endParaRPr>
          </a:p>
        </p:txBody>
      </p:sp>
      <p:sp>
        <p:nvSpPr>
          <p:cNvPr id="369" name="Google Shape;369;p39"/>
          <p:cNvSpPr/>
          <p:nvPr/>
        </p:nvSpPr>
        <p:spPr>
          <a:xfrm>
            <a:off x="5690025" y="2515850"/>
            <a:ext cx="128700" cy="257400"/>
          </a:xfrm>
          <a:prstGeom prst="downArrow">
            <a:avLst>
              <a:gd name="adj1" fmla="val 50000"/>
              <a:gd name="adj2"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9"/>
          <p:cNvSpPr/>
          <p:nvPr/>
        </p:nvSpPr>
        <p:spPr>
          <a:xfrm>
            <a:off x="4823025" y="3667775"/>
            <a:ext cx="1862700" cy="451200"/>
          </a:xfrm>
          <a:prstGeom prst="rect">
            <a:avLst/>
          </a:prstGeom>
          <a:solidFill>
            <a:srgbClr val="CD2355">
              <a:alpha val="5506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Link layer</a:t>
            </a:r>
            <a:endParaRPr sz="1600">
              <a:solidFill>
                <a:schemeClr val="dk1"/>
              </a:solidFill>
              <a:latin typeface="Quicksand"/>
              <a:ea typeface="Quicksand"/>
              <a:cs typeface="Quicksand"/>
              <a:sym typeface="Quicksand"/>
            </a:endParaRPr>
          </a:p>
        </p:txBody>
      </p:sp>
      <p:sp>
        <p:nvSpPr>
          <p:cNvPr id="371" name="Google Shape;371;p39"/>
          <p:cNvSpPr/>
          <p:nvPr/>
        </p:nvSpPr>
        <p:spPr>
          <a:xfrm>
            <a:off x="5690025" y="3348400"/>
            <a:ext cx="128700" cy="257400"/>
          </a:xfrm>
          <a:prstGeom prst="downArrow">
            <a:avLst>
              <a:gd name="adj1" fmla="val 50000"/>
              <a:gd name="adj2"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9"/>
          <p:cNvSpPr/>
          <p:nvPr/>
        </p:nvSpPr>
        <p:spPr>
          <a:xfrm>
            <a:off x="6970400" y="117012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Application layer</a:t>
            </a:r>
            <a:endParaRPr sz="1600">
              <a:solidFill>
                <a:schemeClr val="lt1"/>
              </a:solidFill>
              <a:latin typeface="Quicksand"/>
              <a:ea typeface="Quicksand"/>
              <a:cs typeface="Quicksand"/>
              <a:sym typeface="Quicksand"/>
            </a:endParaRPr>
          </a:p>
        </p:txBody>
      </p:sp>
      <p:sp>
        <p:nvSpPr>
          <p:cNvPr id="373" name="Google Shape;373;p39"/>
          <p:cNvSpPr/>
          <p:nvPr/>
        </p:nvSpPr>
        <p:spPr>
          <a:xfrm>
            <a:off x="6970400" y="200267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Transport layer</a:t>
            </a:r>
            <a:endParaRPr sz="1600">
              <a:solidFill>
                <a:schemeClr val="lt1"/>
              </a:solidFill>
              <a:latin typeface="Quicksand"/>
              <a:ea typeface="Quicksand"/>
              <a:cs typeface="Quicksand"/>
              <a:sym typeface="Quicksand"/>
            </a:endParaRPr>
          </a:p>
        </p:txBody>
      </p:sp>
      <p:sp>
        <p:nvSpPr>
          <p:cNvPr id="374" name="Google Shape;374;p39"/>
          <p:cNvSpPr/>
          <p:nvPr/>
        </p:nvSpPr>
        <p:spPr>
          <a:xfrm>
            <a:off x="6970400" y="283522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Internet layer</a:t>
            </a:r>
            <a:endParaRPr sz="1600">
              <a:solidFill>
                <a:schemeClr val="lt1"/>
              </a:solidFill>
              <a:latin typeface="Quicksand"/>
              <a:ea typeface="Quicksand"/>
              <a:cs typeface="Quicksand"/>
              <a:sym typeface="Quicksand"/>
            </a:endParaRPr>
          </a:p>
        </p:txBody>
      </p:sp>
      <p:sp>
        <p:nvSpPr>
          <p:cNvPr id="375" name="Google Shape;375;p39"/>
          <p:cNvSpPr/>
          <p:nvPr/>
        </p:nvSpPr>
        <p:spPr>
          <a:xfrm>
            <a:off x="6959625" y="3667775"/>
            <a:ext cx="1862700" cy="451200"/>
          </a:xfrm>
          <a:prstGeom prst="rect">
            <a:avLst/>
          </a:prstGeom>
          <a:solidFill>
            <a:srgbClr val="CD235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1600">
                <a:solidFill>
                  <a:schemeClr val="lt1"/>
                </a:solidFill>
                <a:latin typeface="Quicksand"/>
                <a:ea typeface="Quicksand"/>
                <a:cs typeface="Quicksand"/>
                <a:sym typeface="Quicksand"/>
              </a:rPr>
              <a:t>Link layer</a:t>
            </a:r>
            <a:endParaRPr sz="1600">
              <a:solidFill>
                <a:schemeClr val="lt1"/>
              </a:solidFill>
              <a:latin typeface="Quicksand"/>
              <a:ea typeface="Quicksand"/>
              <a:cs typeface="Quicksand"/>
              <a:sym typeface="Quicksand"/>
            </a:endParaRPr>
          </a:p>
        </p:txBody>
      </p:sp>
      <p:sp>
        <p:nvSpPr>
          <p:cNvPr id="376" name="Google Shape;376;p39"/>
          <p:cNvSpPr/>
          <p:nvPr/>
        </p:nvSpPr>
        <p:spPr>
          <a:xfrm rot="10800000">
            <a:off x="7837400" y="3348400"/>
            <a:ext cx="128700" cy="2574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9"/>
          <p:cNvSpPr/>
          <p:nvPr/>
        </p:nvSpPr>
        <p:spPr>
          <a:xfrm rot="10800000">
            <a:off x="7837400" y="2515850"/>
            <a:ext cx="128700" cy="2574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9"/>
          <p:cNvSpPr/>
          <p:nvPr/>
        </p:nvSpPr>
        <p:spPr>
          <a:xfrm rot="10800000">
            <a:off x="7837400" y="1683300"/>
            <a:ext cx="128700" cy="2574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p:nvPr/>
        </p:nvSpPr>
        <p:spPr>
          <a:xfrm>
            <a:off x="5690025" y="4256900"/>
            <a:ext cx="2301600" cy="346200"/>
          </a:xfrm>
          <a:prstGeom prst="curvedUpArrow">
            <a:avLst>
              <a:gd name="adj1" fmla="val 25000"/>
              <a:gd name="adj2" fmla="val 72680"/>
              <a:gd name="adj3" fmla="val 28062"/>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9"/>
          <p:cNvSpPr txBox="1"/>
          <p:nvPr/>
        </p:nvSpPr>
        <p:spPr>
          <a:xfrm>
            <a:off x="4935700" y="791300"/>
            <a:ext cx="159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latin typeface="Quicksand"/>
                <a:ea typeface="Quicksand"/>
                <a:cs typeface="Quicksand"/>
                <a:sym typeface="Quicksand"/>
              </a:rPr>
              <a:t>client</a:t>
            </a:r>
            <a:endParaRPr b="1">
              <a:latin typeface="Quicksand"/>
              <a:ea typeface="Quicksand"/>
              <a:cs typeface="Quicksand"/>
              <a:sym typeface="Quicksand"/>
            </a:endParaRPr>
          </a:p>
        </p:txBody>
      </p:sp>
      <p:sp>
        <p:nvSpPr>
          <p:cNvPr id="381" name="Google Shape;381;p39"/>
          <p:cNvSpPr txBox="1"/>
          <p:nvPr/>
        </p:nvSpPr>
        <p:spPr>
          <a:xfrm>
            <a:off x="7121886" y="785973"/>
            <a:ext cx="159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latin typeface="Quicksand"/>
                <a:ea typeface="Quicksand"/>
                <a:cs typeface="Quicksand"/>
                <a:sym typeface="Quicksand"/>
              </a:rPr>
              <a:t>server</a:t>
            </a:r>
            <a:endParaRPr b="1">
              <a:latin typeface="Quicksand"/>
              <a:ea typeface="Quicksand"/>
              <a:cs typeface="Quicksand"/>
              <a:sym typeface="Quicksa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85"/>
        <p:cNvGrpSpPr/>
        <p:nvPr/>
      </p:nvGrpSpPr>
      <p:grpSpPr>
        <a:xfrm>
          <a:off x="0" y="0"/>
          <a:ext cx="0" cy="0"/>
          <a:chOff x="0" y="0"/>
          <a:chExt cx="0" cy="0"/>
        </a:xfrm>
      </p:grpSpPr>
      <p:sp>
        <p:nvSpPr>
          <p:cNvPr id="386" name="Google Shape;386;p40"/>
          <p:cNvSpPr txBox="1">
            <a:spLocks noGrp="1"/>
          </p:cNvSpPr>
          <p:nvPr>
            <p:ph type="body" idx="1"/>
          </p:nvPr>
        </p:nvSpPr>
        <p:spPr>
          <a:xfrm>
            <a:off x="310900" y="10177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a:t>Eventually, the packets containing the HTTP request will reach their final destination, i.e. the Raspberry Pi Foundation web server.</a:t>
            </a:r>
            <a:endParaRPr sz="1600"/>
          </a:p>
          <a:p>
            <a:pPr marL="0" lvl="0" indent="0" algn="l" rtl="0">
              <a:spcBef>
                <a:spcPts val="1600"/>
              </a:spcBef>
              <a:spcAft>
                <a:spcPts val="1600"/>
              </a:spcAft>
              <a:buNone/>
            </a:pPr>
            <a:r>
              <a:rPr lang="en-GB" sz="1600"/>
              <a:t>Each frame, as it arrives, will be decapsulated and the IP packets will be passed from the link layer to the internet layer. </a:t>
            </a:r>
            <a:endParaRPr sz="2000"/>
          </a:p>
        </p:txBody>
      </p:sp>
      <p:sp>
        <p:nvSpPr>
          <p:cNvPr id="387" name="Google Shape;387;p40"/>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Step-by-step HTTP request</a:t>
            </a:r>
            <a:endParaRPr/>
          </a:p>
        </p:txBody>
      </p:sp>
      <p:sp>
        <p:nvSpPr>
          <p:cNvPr id="388" name="Google Shape;388;p4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16</a:t>
            </a:fld>
            <a:endParaRPr/>
          </a:p>
        </p:txBody>
      </p:sp>
      <p:sp>
        <p:nvSpPr>
          <p:cNvPr id="389" name="Google Shape;389;p40"/>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sp>
        <p:nvSpPr>
          <p:cNvPr id="390" name="Google Shape;390;p40"/>
          <p:cNvSpPr/>
          <p:nvPr/>
        </p:nvSpPr>
        <p:spPr>
          <a:xfrm>
            <a:off x="4833800" y="117012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Application layer</a:t>
            </a:r>
            <a:endParaRPr sz="1600">
              <a:solidFill>
                <a:schemeClr val="dk1"/>
              </a:solidFill>
              <a:latin typeface="Quicksand"/>
              <a:ea typeface="Quicksand"/>
              <a:cs typeface="Quicksand"/>
              <a:sym typeface="Quicksand"/>
            </a:endParaRPr>
          </a:p>
        </p:txBody>
      </p:sp>
      <p:sp>
        <p:nvSpPr>
          <p:cNvPr id="391" name="Google Shape;391;p40"/>
          <p:cNvSpPr/>
          <p:nvPr/>
        </p:nvSpPr>
        <p:spPr>
          <a:xfrm>
            <a:off x="4833800" y="200267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Transport layer</a:t>
            </a:r>
            <a:endParaRPr sz="1600">
              <a:solidFill>
                <a:schemeClr val="dk1"/>
              </a:solidFill>
              <a:latin typeface="Quicksand"/>
              <a:ea typeface="Quicksand"/>
              <a:cs typeface="Quicksand"/>
              <a:sym typeface="Quicksand"/>
            </a:endParaRPr>
          </a:p>
        </p:txBody>
      </p:sp>
      <p:sp>
        <p:nvSpPr>
          <p:cNvPr id="392" name="Google Shape;392;p40"/>
          <p:cNvSpPr/>
          <p:nvPr/>
        </p:nvSpPr>
        <p:spPr>
          <a:xfrm>
            <a:off x="5690025" y="1688175"/>
            <a:ext cx="128700" cy="257400"/>
          </a:xfrm>
          <a:prstGeom prst="downArrow">
            <a:avLst>
              <a:gd name="adj1" fmla="val 50000"/>
              <a:gd name="adj2"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0"/>
          <p:cNvSpPr/>
          <p:nvPr/>
        </p:nvSpPr>
        <p:spPr>
          <a:xfrm>
            <a:off x="4833800" y="283522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Internet layer</a:t>
            </a:r>
            <a:endParaRPr sz="1600">
              <a:solidFill>
                <a:schemeClr val="dk1"/>
              </a:solidFill>
              <a:latin typeface="Quicksand"/>
              <a:ea typeface="Quicksand"/>
              <a:cs typeface="Quicksand"/>
              <a:sym typeface="Quicksand"/>
            </a:endParaRPr>
          </a:p>
        </p:txBody>
      </p:sp>
      <p:sp>
        <p:nvSpPr>
          <p:cNvPr id="394" name="Google Shape;394;p40"/>
          <p:cNvSpPr/>
          <p:nvPr/>
        </p:nvSpPr>
        <p:spPr>
          <a:xfrm>
            <a:off x="5690025" y="2515850"/>
            <a:ext cx="128700" cy="257400"/>
          </a:xfrm>
          <a:prstGeom prst="downArrow">
            <a:avLst>
              <a:gd name="adj1" fmla="val 50000"/>
              <a:gd name="adj2"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0"/>
          <p:cNvSpPr/>
          <p:nvPr/>
        </p:nvSpPr>
        <p:spPr>
          <a:xfrm>
            <a:off x="4823025" y="366777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Link layer</a:t>
            </a:r>
            <a:endParaRPr sz="1600">
              <a:solidFill>
                <a:schemeClr val="dk1"/>
              </a:solidFill>
              <a:latin typeface="Quicksand"/>
              <a:ea typeface="Quicksand"/>
              <a:cs typeface="Quicksand"/>
              <a:sym typeface="Quicksand"/>
            </a:endParaRPr>
          </a:p>
        </p:txBody>
      </p:sp>
      <p:sp>
        <p:nvSpPr>
          <p:cNvPr id="396" name="Google Shape;396;p40"/>
          <p:cNvSpPr/>
          <p:nvPr/>
        </p:nvSpPr>
        <p:spPr>
          <a:xfrm>
            <a:off x="5690025" y="3348400"/>
            <a:ext cx="128700" cy="257400"/>
          </a:xfrm>
          <a:prstGeom prst="downArrow">
            <a:avLst>
              <a:gd name="adj1" fmla="val 50000"/>
              <a:gd name="adj2"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0"/>
          <p:cNvSpPr/>
          <p:nvPr/>
        </p:nvSpPr>
        <p:spPr>
          <a:xfrm>
            <a:off x="6970400" y="117012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Application layer</a:t>
            </a:r>
            <a:endParaRPr sz="1600">
              <a:solidFill>
                <a:schemeClr val="lt1"/>
              </a:solidFill>
              <a:latin typeface="Quicksand"/>
              <a:ea typeface="Quicksand"/>
              <a:cs typeface="Quicksand"/>
              <a:sym typeface="Quicksand"/>
            </a:endParaRPr>
          </a:p>
        </p:txBody>
      </p:sp>
      <p:sp>
        <p:nvSpPr>
          <p:cNvPr id="398" name="Google Shape;398;p40"/>
          <p:cNvSpPr/>
          <p:nvPr/>
        </p:nvSpPr>
        <p:spPr>
          <a:xfrm>
            <a:off x="6970400" y="200267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Transport layer</a:t>
            </a:r>
            <a:endParaRPr sz="1600">
              <a:solidFill>
                <a:schemeClr val="lt1"/>
              </a:solidFill>
              <a:latin typeface="Quicksand"/>
              <a:ea typeface="Quicksand"/>
              <a:cs typeface="Quicksand"/>
              <a:sym typeface="Quicksand"/>
            </a:endParaRPr>
          </a:p>
        </p:txBody>
      </p:sp>
      <p:sp>
        <p:nvSpPr>
          <p:cNvPr id="399" name="Google Shape;399;p40"/>
          <p:cNvSpPr/>
          <p:nvPr/>
        </p:nvSpPr>
        <p:spPr>
          <a:xfrm>
            <a:off x="6970400" y="283522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Internet layer</a:t>
            </a:r>
            <a:endParaRPr sz="1600">
              <a:solidFill>
                <a:schemeClr val="lt1"/>
              </a:solidFill>
              <a:latin typeface="Quicksand"/>
              <a:ea typeface="Quicksand"/>
              <a:cs typeface="Quicksand"/>
              <a:sym typeface="Quicksand"/>
            </a:endParaRPr>
          </a:p>
        </p:txBody>
      </p:sp>
      <p:sp>
        <p:nvSpPr>
          <p:cNvPr id="400" name="Google Shape;400;p40"/>
          <p:cNvSpPr/>
          <p:nvPr/>
        </p:nvSpPr>
        <p:spPr>
          <a:xfrm>
            <a:off x="6959625" y="3667775"/>
            <a:ext cx="1862700" cy="451200"/>
          </a:xfrm>
          <a:prstGeom prst="rect">
            <a:avLst/>
          </a:prstGeom>
          <a:solidFill>
            <a:srgbClr val="CD235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1600">
                <a:solidFill>
                  <a:schemeClr val="lt1"/>
                </a:solidFill>
                <a:latin typeface="Quicksand"/>
                <a:ea typeface="Quicksand"/>
                <a:cs typeface="Quicksand"/>
                <a:sym typeface="Quicksand"/>
              </a:rPr>
              <a:t>Link layer</a:t>
            </a:r>
            <a:endParaRPr sz="1600">
              <a:solidFill>
                <a:schemeClr val="lt1"/>
              </a:solidFill>
              <a:latin typeface="Quicksand"/>
              <a:ea typeface="Quicksand"/>
              <a:cs typeface="Quicksand"/>
              <a:sym typeface="Quicksand"/>
            </a:endParaRPr>
          </a:p>
        </p:txBody>
      </p:sp>
      <p:sp>
        <p:nvSpPr>
          <p:cNvPr id="401" name="Google Shape;401;p40"/>
          <p:cNvSpPr/>
          <p:nvPr/>
        </p:nvSpPr>
        <p:spPr>
          <a:xfrm rot="10800000">
            <a:off x="7837400" y="3348400"/>
            <a:ext cx="128700" cy="2574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0"/>
          <p:cNvSpPr/>
          <p:nvPr/>
        </p:nvSpPr>
        <p:spPr>
          <a:xfrm rot="10800000">
            <a:off x="7837400" y="2515850"/>
            <a:ext cx="128700" cy="2574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0"/>
          <p:cNvSpPr/>
          <p:nvPr/>
        </p:nvSpPr>
        <p:spPr>
          <a:xfrm rot="10800000">
            <a:off x="7837400" y="1683300"/>
            <a:ext cx="128700" cy="2574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0"/>
          <p:cNvSpPr/>
          <p:nvPr/>
        </p:nvSpPr>
        <p:spPr>
          <a:xfrm>
            <a:off x="5690025" y="4256900"/>
            <a:ext cx="2301600" cy="346200"/>
          </a:xfrm>
          <a:prstGeom prst="curvedUpArrow">
            <a:avLst>
              <a:gd name="adj1" fmla="val 25000"/>
              <a:gd name="adj2" fmla="val 72680"/>
              <a:gd name="adj3" fmla="val 28062"/>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0"/>
          <p:cNvSpPr txBox="1"/>
          <p:nvPr/>
        </p:nvSpPr>
        <p:spPr>
          <a:xfrm>
            <a:off x="4935700" y="791300"/>
            <a:ext cx="159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latin typeface="Quicksand"/>
                <a:ea typeface="Quicksand"/>
                <a:cs typeface="Quicksand"/>
                <a:sym typeface="Quicksand"/>
              </a:rPr>
              <a:t>client</a:t>
            </a:r>
            <a:endParaRPr b="1">
              <a:latin typeface="Quicksand"/>
              <a:ea typeface="Quicksand"/>
              <a:cs typeface="Quicksand"/>
              <a:sym typeface="Quicksand"/>
            </a:endParaRPr>
          </a:p>
        </p:txBody>
      </p:sp>
      <p:sp>
        <p:nvSpPr>
          <p:cNvPr id="406" name="Google Shape;406;p40"/>
          <p:cNvSpPr txBox="1"/>
          <p:nvPr/>
        </p:nvSpPr>
        <p:spPr>
          <a:xfrm>
            <a:off x="7121886" y="785973"/>
            <a:ext cx="159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latin typeface="Quicksand"/>
                <a:ea typeface="Quicksand"/>
                <a:cs typeface="Quicksand"/>
                <a:sym typeface="Quicksand"/>
              </a:rPr>
              <a:t>server</a:t>
            </a:r>
            <a:endParaRPr b="1">
              <a:latin typeface="Quicksand"/>
              <a:ea typeface="Quicksand"/>
              <a:cs typeface="Quicksand"/>
              <a:sym typeface="Quicksan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10"/>
        <p:cNvGrpSpPr/>
        <p:nvPr/>
      </p:nvGrpSpPr>
      <p:grpSpPr>
        <a:xfrm>
          <a:off x="0" y="0"/>
          <a:ext cx="0" cy="0"/>
          <a:chOff x="0" y="0"/>
          <a:chExt cx="0" cy="0"/>
        </a:xfrm>
      </p:grpSpPr>
      <p:sp>
        <p:nvSpPr>
          <p:cNvPr id="411" name="Google Shape;411;p41"/>
          <p:cNvSpPr txBox="1">
            <a:spLocks noGrp="1"/>
          </p:cNvSpPr>
          <p:nvPr>
            <p:ph type="body" idx="1"/>
          </p:nvPr>
        </p:nvSpPr>
        <p:spPr>
          <a:xfrm>
            <a:off x="310900" y="10177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600"/>
              <a:t>At the internet layer on the web server, each IP packet will be decapsulated and the TCP segment will be passed to the transport layer. </a:t>
            </a:r>
            <a:endParaRPr sz="2000"/>
          </a:p>
        </p:txBody>
      </p:sp>
      <p:sp>
        <p:nvSpPr>
          <p:cNvPr id="412" name="Google Shape;412;p41"/>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Step-by-step HTTP request</a:t>
            </a:r>
            <a:endParaRPr/>
          </a:p>
        </p:txBody>
      </p:sp>
      <p:sp>
        <p:nvSpPr>
          <p:cNvPr id="413" name="Google Shape;413;p4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17</a:t>
            </a:fld>
            <a:endParaRPr/>
          </a:p>
        </p:txBody>
      </p:sp>
      <p:sp>
        <p:nvSpPr>
          <p:cNvPr id="414" name="Google Shape;414;p41"/>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sp>
        <p:nvSpPr>
          <p:cNvPr id="415" name="Google Shape;415;p41"/>
          <p:cNvSpPr/>
          <p:nvPr/>
        </p:nvSpPr>
        <p:spPr>
          <a:xfrm>
            <a:off x="4833800" y="117012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Application layer</a:t>
            </a:r>
            <a:endParaRPr sz="1600">
              <a:solidFill>
                <a:schemeClr val="dk1"/>
              </a:solidFill>
              <a:latin typeface="Quicksand"/>
              <a:ea typeface="Quicksand"/>
              <a:cs typeface="Quicksand"/>
              <a:sym typeface="Quicksand"/>
            </a:endParaRPr>
          </a:p>
        </p:txBody>
      </p:sp>
      <p:sp>
        <p:nvSpPr>
          <p:cNvPr id="416" name="Google Shape;416;p41"/>
          <p:cNvSpPr/>
          <p:nvPr/>
        </p:nvSpPr>
        <p:spPr>
          <a:xfrm>
            <a:off x="4833800" y="200267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Transport layer</a:t>
            </a:r>
            <a:endParaRPr sz="1600">
              <a:solidFill>
                <a:schemeClr val="dk1"/>
              </a:solidFill>
              <a:latin typeface="Quicksand"/>
              <a:ea typeface="Quicksand"/>
              <a:cs typeface="Quicksand"/>
              <a:sym typeface="Quicksand"/>
            </a:endParaRPr>
          </a:p>
        </p:txBody>
      </p:sp>
      <p:sp>
        <p:nvSpPr>
          <p:cNvPr id="417" name="Google Shape;417;p41"/>
          <p:cNvSpPr/>
          <p:nvPr/>
        </p:nvSpPr>
        <p:spPr>
          <a:xfrm>
            <a:off x="5690025" y="1688175"/>
            <a:ext cx="128700" cy="257400"/>
          </a:xfrm>
          <a:prstGeom prst="downArrow">
            <a:avLst>
              <a:gd name="adj1" fmla="val 50000"/>
              <a:gd name="adj2"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1"/>
          <p:cNvSpPr/>
          <p:nvPr/>
        </p:nvSpPr>
        <p:spPr>
          <a:xfrm>
            <a:off x="4833800" y="283522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Internet layer</a:t>
            </a:r>
            <a:endParaRPr sz="1600">
              <a:solidFill>
                <a:schemeClr val="dk1"/>
              </a:solidFill>
              <a:latin typeface="Quicksand"/>
              <a:ea typeface="Quicksand"/>
              <a:cs typeface="Quicksand"/>
              <a:sym typeface="Quicksand"/>
            </a:endParaRPr>
          </a:p>
        </p:txBody>
      </p:sp>
      <p:sp>
        <p:nvSpPr>
          <p:cNvPr id="419" name="Google Shape;419;p41"/>
          <p:cNvSpPr/>
          <p:nvPr/>
        </p:nvSpPr>
        <p:spPr>
          <a:xfrm>
            <a:off x="5690025" y="2515850"/>
            <a:ext cx="128700" cy="257400"/>
          </a:xfrm>
          <a:prstGeom prst="downArrow">
            <a:avLst>
              <a:gd name="adj1" fmla="val 50000"/>
              <a:gd name="adj2"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1"/>
          <p:cNvSpPr/>
          <p:nvPr/>
        </p:nvSpPr>
        <p:spPr>
          <a:xfrm>
            <a:off x="4823025" y="366777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Link layer</a:t>
            </a:r>
            <a:endParaRPr sz="1600">
              <a:solidFill>
                <a:schemeClr val="dk1"/>
              </a:solidFill>
              <a:latin typeface="Quicksand"/>
              <a:ea typeface="Quicksand"/>
              <a:cs typeface="Quicksand"/>
              <a:sym typeface="Quicksand"/>
            </a:endParaRPr>
          </a:p>
        </p:txBody>
      </p:sp>
      <p:sp>
        <p:nvSpPr>
          <p:cNvPr id="421" name="Google Shape;421;p41"/>
          <p:cNvSpPr/>
          <p:nvPr/>
        </p:nvSpPr>
        <p:spPr>
          <a:xfrm>
            <a:off x="5690025" y="3348400"/>
            <a:ext cx="128700" cy="257400"/>
          </a:xfrm>
          <a:prstGeom prst="downArrow">
            <a:avLst>
              <a:gd name="adj1" fmla="val 50000"/>
              <a:gd name="adj2"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1"/>
          <p:cNvSpPr/>
          <p:nvPr/>
        </p:nvSpPr>
        <p:spPr>
          <a:xfrm>
            <a:off x="6970400" y="117012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Application layer</a:t>
            </a:r>
            <a:endParaRPr sz="1600">
              <a:solidFill>
                <a:schemeClr val="lt1"/>
              </a:solidFill>
              <a:latin typeface="Quicksand"/>
              <a:ea typeface="Quicksand"/>
              <a:cs typeface="Quicksand"/>
              <a:sym typeface="Quicksand"/>
            </a:endParaRPr>
          </a:p>
        </p:txBody>
      </p:sp>
      <p:sp>
        <p:nvSpPr>
          <p:cNvPr id="423" name="Google Shape;423;p41"/>
          <p:cNvSpPr/>
          <p:nvPr/>
        </p:nvSpPr>
        <p:spPr>
          <a:xfrm>
            <a:off x="6970400" y="200267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Transport layer</a:t>
            </a:r>
            <a:endParaRPr sz="1600">
              <a:solidFill>
                <a:schemeClr val="lt1"/>
              </a:solidFill>
              <a:latin typeface="Quicksand"/>
              <a:ea typeface="Quicksand"/>
              <a:cs typeface="Quicksand"/>
              <a:sym typeface="Quicksand"/>
            </a:endParaRPr>
          </a:p>
        </p:txBody>
      </p:sp>
      <p:sp>
        <p:nvSpPr>
          <p:cNvPr id="424" name="Google Shape;424;p41"/>
          <p:cNvSpPr/>
          <p:nvPr/>
        </p:nvSpPr>
        <p:spPr>
          <a:xfrm>
            <a:off x="6970400" y="2835225"/>
            <a:ext cx="1862700" cy="451200"/>
          </a:xfrm>
          <a:prstGeom prst="rect">
            <a:avLst/>
          </a:prstGeom>
          <a:solidFill>
            <a:srgbClr val="CD235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Internet layer</a:t>
            </a:r>
            <a:endParaRPr sz="1600">
              <a:solidFill>
                <a:schemeClr val="lt1"/>
              </a:solidFill>
              <a:latin typeface="Quicksand"/>
              <a:ea typeface="Quicksand"/>
              <a:cs typeface="Quicksand"/>
              <a:sym typeface="Quicksand"/>
            </a:endParaRPr>
          </a:p>
        </p:txBody>
      </p:sp>
      <p:sp>
        <p:nvSpPr>
          <p:cNvPr id="425" name="Google Shape;425;p41"/>
          <p:cNvSpPr/>
          <p:nvPr/>
        </p:nvSpPr>
        <p:spPr>
          <a:xfrm>
            <a:off x="6959625" y="366777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Link layer</a:t>
            </a:r>
            <a:endParaRPr sz="1600">
              <a:solidFill>
                <a:schemeClr val="lt1"/>
              </a:solidFill>
              <a:latin typeface="Quicksand"/>
              <a:ea typeface="Quicksand"/>
              <a:cs typeface="Quicksand"/>
              <a:sym typeface="Quicksand"/>
            </a:endParaRPr>
          </a:p>
        </p:txBody>
      </p:sp>
      <p:sp>
        <p:nvSpPr>
          <p:cNvPr id="426" name="Google Shape;426;p41"/>
          <p:cNvSpPr/>
          <p:nvPr/>
        </p:nvSpPr>
        <p:spPr>
          <a:xfrm rot="10800000">
            <a:off x="7837400" y="3348400"/>
            <a:ext cx="128700" cy="2574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1"/>
          <p:cNvSpPr/>
          <p:nvPr/>
        </p:nvSpPr>
        <p:spPr>
          <a:xfrm rot="10800000">
            <a:off x="7837400" y="2515850"/>
            <a:ext cx="128700" cy="2574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1"/>
          <p:cNvSpPr/>
          <p:nvPr/>
        </p:nvSpPr>
        <p:spPr>
          <a:xfrm rot="10800000">
            <a:off x="7837400" y="1683300"/>
            <a:ext cx="128700" cy="2574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1"/>
          <p:cNvSpPr/>
          <p:nvPr/>
        </p:nvSpPr>
        <p:spPr>
          <a:xfrm>
            <a:off x="5690025" y="4256900"/>
            <a:ext cx="2301600" cy="346200"/>
          </a:xfrm>
          <a:prstGeom prst="curvedUpArrow">
            <a:avLst>
              <a:gd name="adj1" fmla="val 25000"/>
              <a:gd name="adj2" fmla="val 72680"/>
              <a:gd name="adj3" fmla="val 28062"/>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1"/>
          <p:cNvSpPr txBox="1"/>
          <p:nvPr/>
        </p:nvSpPr>
        <p:spPr>
          <a:xfrm>
            <a:off x="4935700" y="791300"/>
            <a:ext cx="159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latin typeface="Quicksand"/>
                <a:ea typeface="Quicksand"/>
                <a:cs typeface="Quicksand"/>
                <a:sym typeface="Quicksand"/>
              </a:rPr>
              <a:t>client</a:t>
            </a:r>
            <a:endParaRPr b="1">
              <a:latin typeface="Quicksand"/>
              <a:ea typeface="Quicksand"/>
              <a:cs typeface="Quicksand"/>
              <a:sym typeface="Quicksand"/>
            </a:endParaRPr>
          </a:p>
        </p:txBody>
      </p:sp>
      <p:sp>
        <p:nvSpPr>
          <p:cNvPr id="431" name="Google Shape;431;p41"/>
          <p:cNvSpPr txBox="1"/>
          <p:nvPr/>
        </p:nvSpPr>
        <p:spPr>
          <a:xfrm>
            <a:off x="7121886" y="785973"/>
            <a:ext cx="159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latin typeface="Quicksand"/>
                <a:ea typeface="Quicksand"/>
                <a:cs typeface="Quicksand"/>
                <a:sym typeface="Quicksand"/>
              </a:rPr>
              <a:t>server</a:t>
            </a:r>
            <a:endParaRPr b="1">
              <a:latin typeface="Quicksand"/>
              <a:ea typeface="Quicksand"/>
              <a:cs typeface="Quicksand"/>
              <a:sym typeface="Quicksan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35"/>
        <p:cNvGrpSpPr/>
        <p:nvPr/>
      </p:nvGrpSpPr>
      <p:grpSpPr>
        <a:xfrm>
          <a:off x="0" y="0"/>
          <a:ext cx="0" cy="0"/>
          <a:chOff x="0" y="0"/>
          <a:chExt cx="0" cy="0"/>
        </a:xfrm>
      </p:grpSpPr>
      <p:sp>
        <p:nvSpPr>
          <p:cNvPr id="436" name="Google Shape;436;p42"/>
          <p:cNvSpPr txBox="1">
            <a:spLocks noGrp="1"/>
          </p:cNvSpPr>
          <p:nvPr>
            <p:ph type="body" idx="1"/>
          </p:nvPr>
        </p:nvSpPr>
        <p:spPr>
          <a:xfrm>
            <a:off x="310900" y="10177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p>
          <a:p>
            <a:pPr marL="0" lvl="0" indent="0" algn="l" rtl="0">
              <a:spcBef>
                <a:spcPts val="1600"/>
              </a:spcBef>
              <a:spcAft>
                <a:spcPts val="0"/>
              </a:spcAft>
              <a:buNone/>
            </a:pPr>
            <a:endParaRPr sz="1400"/>
          </a:p>
          <a:p>
            <a:pPr marL="0" lvl="0" indent="0" algn="l" rtl="0">
              <a:spcBef>
                <a:spcPts val="1600"/>
              </a:spcBef>
              <a:spcAft>
                <a:spcPts val="0"/>
              </a:spcAft>
              <a:buNone/>
            </a:pPr>
            <a:endParaRPr sz="1400" b="1"/>
          </a:p>
          <a:p>
            <a:pPr marL="0" lvl="0" indent="0" algn="l" rtl="0">
              <a:spcBef>
                <a:spcPts val="1600"/>
              </a:spcBef>
              <a:spcAft>
                <a:spcPts val="1600"/>
              </a:spcAft>
              <a:buNone/>
            </a:pPr>
            <a:endParaRPr sz="1400"/>
          </a:p>
        </p:txBody>
      </p:sp>
      <p:sp>
        <p:nvSpPr>
          <p:cNvPr id="437" name="Google Shape;437;p42"/>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Step-by-step HTTP request</a:t>
            </a:r>
            <a:endParaRPr/>
          </a:p>
        </p:txBody>
      </p:sp>
      <p:sp>
        <p:nvSpPr>
          <p:cNvPr id="438" name="Google Shape;438;p4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18</a:t>
            </a:fld>
            <a:endParaRPr/>
          </a:p>
        </p:txBody>
      </p:sp>
      <p:sp>
        <p:nvSpPr>
          <p:cNvPr id="439" name="Google Shape;439;p42"/>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sp>
        <p:nvSpPr>
          <p:cNvPr id="440" name="Google Shape;440;p42"/>
          <p:cNvSpPr/>
          <p:nvPr/>
        </p:nvSpPr>
        <p:spPr>
          <a:xfrm>
            <a:off x="4833800" y="117012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Application layer</a:t>
            </a:r>
            <a:endParaRPr sz="1600">
              <a:solidFill>
                <a:schemeClr val="dk1"/>
              </a:solidFill>
              <a:latin typeface="Quicksand"/>
              <a:ea typeface="Quicksand"/>
              <a:cs typeface="Quicksand"/>
              <a:sym typeface="Quicksand"/>
            </a:endParaRPr>
          </a:p>
        </p:txBody>
      </p:sp>
      <p:sp>
        <p:nvSpPr>
          <p:cNvPr id="441" name="Google Shape;441;p42"/>
          <p:cNvSpPr/>
          <p:nvPr/>
        </p:nvSpPr>
        <p:spPr>
          <a:xfrm>
            <a:off x="4833800" y="200267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Transport layer</a:t>
            </a:r>
            <a:endParaRPr sz="1600">
              <a:solidFill>
                <a:schemeClr val="dk1"/>
              </a:solidFill>
              <a:latin typeface="Quicksand"/>
              <a:ea typeface="Quicksand"/>
              <a:cs typeface="Quicksand"/>
              <a:sym typeface="Quicksand"/>
            </a:endParaRPr>
          </a:p>
        </p:txBody>
      </p:sp>
      <p:sp>
        <p:nvSpPr>
          <p:cNvPr id="442" name="Google Shape;442;p42"/>
          <p:cNvSpPr/>
          <p:nvPr/>
        </p:nvSpPr>
        <p:spPr>
          <a:xfrm>
            <a:off x="5690025" y="1688175"/>
            <a:ext cx="128700" cy="257400"/>
          </a:xfrm>
          <a:prstGeom prst="downArrow">
            <a:avLst>
              <a:gd name="adj1" fmla="val 50000"/>
              <a:gd name="adj2"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2"/>
          <p:cNvSpPr/>
          <p:nvPr/>
        </p:nvSpPr>
        <p:spPr>
          <a:xfrm>
            <a:off x="4833800" y="283522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Internet layer</a:t>
            </a:r>
            <a:endParaRPr sz="1600">
              <a:solidFill>
                <a:schemeClr val="dk1"/>
              </a:solidFill>
              <a:latin typeface="Quicksand"/>
              <a:ea typeface="Quicksand"/>
              <a:cs typeface="Quicksand"/>
              <a:sym typeface="Quicksand"/>
            </a:endParaRPr>
          </a:p>
        </p:txBody>
      </p:sp>
      <p:sp>
        <p:nvSpPr>
          <p:cNvPr id="444" name="Google Shape;444;p42"/>
          <p:cNvSpPr/>
          <p:nvPr/>
        </p:nvSpPr>
        <p:spPr>
          <a:xfrm>
            <a:off x="5690025" y="2515850"/>
            <a:ext cx="128700" cy="257400"/>
          </a:xfrm>
          <a:prstGeom prst="downArrow">
            <a:avLst>
              <a:gd name="adj1" fmla="val 50000"/>
              <a:gd name="adj2"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2"/>
          <p:cNvSpPr/>
          <p:nvPr/>
        </p:nvSpPr>
        <p:spPr>
          <a:xfrm>
            <a:off x="4823025" y="366777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Link layer</a:t>
            </a:r>
            <a:endParaRPr sz="1600">
              <a:solidFill>
                <a:schemeClr val="dk1"/>
              </a:solidFill>
              <a:latin typeface="Quicksand"/>
              <a:ea typeface="Quicksand"/>
              <a:cs typeface="Quicksand"/>
              <a:sym typeface="Quicksand"/>
            </a:endParaRPr>
          </a:p>
        </p:txBody>
      </p:sp>
      <p:sp>
        <p:nvSpPr>
          <p:cNvPr id="446" name="Google Shape;446;p42"/>
          <p:cNvSpPr/>
          <p:nvPr/>
        </p:nvSpPr>
        <p:spPr>
          <a:xfrm>
            <a:off x="5690025" y="3348400"/>
            <a:ext cx="128700" cy="257400"/>
          </a:xfrm>
          <a:prstGeom prst="downArrow">
            <a:avLst>
              <a:gd name="adj1" fmla="val 50000"/>
              <a:gd name="adj2"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2"/>
          <p:cNvSpPr/>
          <p:nvPr/>
        </p:nvSpPr>
        <p:spPr>
          <a:xfrm>
            <a:off x="6970400" y="117012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Application layer</a:t>
            </a:r>
            <a:endParaRPr sz="1600">
              <a:solidFill>
                <a:schemeClr val="lt1"/>
              </a:solidFill>
              <a:latin typeface="Quicksand"/>
              <a:ea typeface="Quicksand"/>
              <a:cs typeface="Quicksand"/>
              <a:sym typeface="Quicksand"/>
            </a:endParaRPr>
          </a:p>
        </p:txBody>
      </p:sp>
      <p:sp>
        <p:nvSpPr>
          <p:cNvPr id="448" name="Google Shape;448;p42"/>
          <p:cNvSpPr/>
          <p:nvPr/>
        </p:nvSpPr>
        <p:spPr>
          <a:xfrm>
            <a:off x="6970400" y="2002675"/>
            <a:ext cx="1862700" cy="451200"/>
          </a:xfrm>
          <a:prstGeom prst="rect">
            <a:avLst/>
          </a:prstGeom>
          <a:solidFill>
            <a:srgbClr val="CD235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Transport layer</a:t>
            </a:r>
            <a:endParaRPr sz="1600">
              <a:solidFill>
                <a:schemeClr val="lt1"/>
              </a:solidFill>
              <a:latin typeface="Quicksand"/>
              <a:ea typeface="Quicksand"/>
              <a:cs typeface="Quicksand"/>
              <a:sym typeface="Quicksand"/>
            </a:endParaRPr>
          </a:p>
        </p:txBody>
      </p:sp>
      <p:sp>
        <p:nvSpPr>
          <p:cNvPr id="449" name="Google Shape;449;p42"/>
          <p:cNvSpPr/>
          <p:nvPr/>
        </p:nvSpPr>
        <p:spPr>
          <a:xfrm>
            <a:off x="6970400" y="283522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Internet layer</a:t>
            </a:r>
            <a:endParaRPr sz="1600">
              <a:solidFill>
                <a:schemeClr val="lt1"/>
              </a:solidFill>
              <a:latin typeface="Quicksand"/>
              <a:ea typeface="Quicksand"/>
              <a:cs typeface="Quicksand"/>
              <a:sym typeface="Quicksand"/>
            </a:endParaRPr>
          </a:p>
        </p:txBody>
      </p:sp>
      <p:sp>
        <p:nvSpPr>
          <p:cNvPr id="450" name="Google Shape;450;p42"/>
          <p:cNvSpPr/>
          <p:nvPr/>
        </p:nvSpPr>
        <p:spPr>
          <a:xfrm>
            <a:off x="6959625" y="366777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Link layer</a:t>
            </a:r>
            <a:endParaRPr sz="1600">
              <a:solidFill>
                <a:schemeClr val="lt1"/>
              </a:solidFill>
              <a:latin typeface="Quicksand"/>
              <a:ea typeface="Quicksand"/>
              <a:cs typeface="Quicksand"/>
              <a:sym typeface="Quicksand"/>
            </a:endParaRPr>
          </a:p>
        </p:txBody>
      </p:sp>
      <p:sp>
        <p:nvSpPr>
          <p:cNvPr id="451" name="Google Shape;451;p42"/>
          <p:cNvSpPr/>
          <p:nvPr/>
        </p:nvSpPr>
        <p:spPr>
          <a:xfrm rot="10800000">
            <a:off x="7837400" y="3348400"/>
            <a:ext cx="128700" cy="2574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2"/>
          <p:cNvSpPr/>
          <p:nvPr/>
        </p:nvSpPr>
        <p:spPr>
          <a:xfrm rot="10800000">
            <a:off x="7837400" y="2515850"/>
            <a:ext cx="128700" cy="2574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2"/>
          <p:cNvSpPr/>
          <p:nvPr/>
        </p:nvSpPr>
        <p:spPr>
          <a:xfrm rot="10800000">
            <a:off x="7837400" y="1683300"/>
            <a:ext cx="128700" cy="2574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2"/>
          <p:cNvSpPr/>
          <p:nvPr/>
        </p:nvSpPr>
        <p:spPr>
          <a:xfrm>
            <a:off x="5690025" y="4256900"/>
            <a:ext cx="2301600" cy="346200"/>
          </a:xfrm>
          <a:prstGeom prst="curvedUpArrow">
            <a:avLst>
              <a:gd name="adj1" fmla="val 25000"/>
              <a:gd name="adj2" fmla="val 72680"/>
              <a:gd name="adj3" fmla="val 28062"/>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2"/>
          <p:cNvSpPr txBox="1"/>
          <p:nvPr/>
        </p:nvSpPr>
        <p:spPr>
          <a:xfrm>
            <a:off x="4935700" y="791300"/>
            <a:ext cx="159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latin typeface="Quicksand"/>
                <a:ea typeface="Quicksand"/>
                <a:cs typeface="Quicksand"/>
                <a:sym typeface="Quicksand"/>
              </a:rPr>
              <a:t>client</a:t>
            </a:r>
            <a:endParaRPr b="1">
              <a:latin typeface="Quicksand"/>
              <a:ea typeface="Quicksand"/>
              <a:cs typeface="Quicksand"/>
              <a:sym typeface="Quicksand"/>
            </a:endParaRPr>
          </a:p>
        </p:txBody>
      </p:sp>
      <p:sp>
        <p:nvSpPr>
          <p:cNvPr id="456" name="Google Shape;456;p42"/>
          <p:cNvSpPr txBox="1"/>
          <p:nvPr/>
        </p:nvSpPr>
        <p:spPr>
          <a:xfrm>
            <a:off x="7121886" y="785973"/>
            <a:ext cx="159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latin typeface="Quicksand"/>
                <a:ea typeface="Quicksand"/>
                <a:cs typeface="Quicksand"/>
                <a:sym typeface="Quicksand"/>
              </a:rPr>
              <a:t>server</a:t>
            </a:r>
            <a:endParaRPr b="1">
              <a:latin typeface="Quicksand"/>
              <a:ea typeface="Quicksand"/>
              <a:cs typeface="Quicksand"/>
              <a:sym typeface="Quicksand"/>
            </a:endParaRPr>
          </a:p>
        </p:txBody>
      </p:sp>
      <p:sp>
        <p:nvSpPr>
          <p:cNvPr id="457" name="Google Shape;457;p42"/>
          <p:cNvSpPr txBox="1">
            <a:spLocks noGrp="1"/>
          </p:cNvSpPr>
          <p:nvPr>
            <p:ph type="body" idx="1"/>
          </p:nvPr>
        </p:nvSpPr>
        <p:spPr>
          <a:xfrm>
            <a:off x="4633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p>
          <a:p>
            <a:pPr marL="0" lvl="0" indent="0" algn="l" rtl="0">
              <a:spcBef>
                <a:spcPts val="1600"/>
              </a:spcBef>
              <a:spcAft>
                <a:spcPts val="0"/>
              </a:spcAft>
              <a:buNone/>
            </a:pPr>
            <a:endParaRPr sz="1400"/>
          </a:p>
          <a:p>
            <a:pPr marL="0" lvl="0" indent="0" algn="l" rtl="0">
              <a:spcBef>
                <a:spcPts val="1600"/>
              </a:spcBef>
              <a:spcAft>
                <a:spcPts val="0"/>
              </a:spcAft>
              <a:buNone/>
            </a:pPr>
            <a:endParaRPr sz="1400" b="1"/>
          </a:p>
          <a:p>
            <a:pPr marL="0" lvl="0" indent="0" algn="l" rtl="0">
              <a:spcBef>
                <a:spcPts val="1600"/>
              </a:spcBef>
              <a:spcAft>
                <a:spcPts val="1600"/>
              </a:spcAft>
              <a:buNone/>
            </a:pPr>
            <a:endParaRPr sz="1400"/>
          </a:p>
        </p:txBody>
      </p:sp>
      <p:sp>
        <p:nvSpPr>
          <p:cNvPr id="458" name="Google Shape;458;p42"/>
          <p:cNvSpPr txBox="1">
            <a:spLocks noGrp="1"/>
          </p:cNvSpPr>
          <p:nvPr>
            <p:ph type="body" idx="1"/>
          </p:nvPr>
        </p:nvSpPr>
        <p:spPr>
          <a:xfrm>
            <a:off x="310900" y="10177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a:t>At the transport layer on the web server, the segments will be checked and put into sequence (if they arrived out of order).</a:t>
            </a:r>
            <a:endParaRPr sz="1600"/>
          </a:p>
          <a:p>
            <a:pPr marL="0" lvl="0" indent="0" algn="l" rtl="0">
              <a:spcBef>
                <a:spcPts val="1600"/>
              </a:spcBef>
              <a:spcAft>
                <a:spcPts val="0"/>
              </a:spcAft>
              <a:buNone/>
            </a:pPr>
            <a:r>
              <a:rPr lang="en-GB" sz="1600"/>
              <a:t>Each segment is acknowledged and any missing segments will be retransmitted. </a:t>
            </a:r>
            <a:endParaRPr sz="1600"/>
          </a:p>
          <a:p>
            <a:pPr marL="0" lvl="0" indent="0" algn="l" rtl="0">
              <a:spcBef>
                <a:spcPts val="1600"/>
              </a:spcBef>
              <a:spcAft>
                <a:spcPts val="1600"/>
              </a:spcAft>
              <a:buNone/>
            </a:pPr>
            <a:r>
              <a:rPr lang="en-GB" sz="1600"/>
              <a:t>The complete HTTP request is passed to the application layer. </a:t>
            </a: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62"/>
        <p:cNvGrpSpPr/>
        <p:nvPr/>
      </p:nvGrpSpPr>
      <p:grpSpPr>
        <a:xfrm>
          <a:off x="0" y="0"/>
          <a:ext cx="0" cy="0"/>
          <a:chOff x="0" y="0"/>
          <a:chExt cx="0" cy="0"/>
        </a:xfrm>
      </p:grpSpPr>
      <p:sp>
        <p:nvSpPr>
          <p:cNvPr id="463" name="Google Shape;463;p43"/>
          <p:cNvSpPr txBox="1">
            <a:spLocks noGrp="1"/>
          </p:cNvSpPr>
          <p:nvPr>
            <p:ph type="body" idx="1"/>
          </p:nvPr>
        </p:nvSpPr>
        <p:spPr>
          <a:xfrm>
            <a:off x="310900" y="10177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p>
          <a:p>
            <a:pPr marL="0" lvl="0" indent="0" algn="l" rtl="0">
              <a:spcBef>
                <a:spcPts val="1600"/>
              </a:spcBef>
              <a:spcAft>
                <a:spcPts val="0"/>
              </a:spcAft>
              <a:buNone/>
            </a:pPr>
            <a:endParaRPr sz="1400"/>
          </a:p>
          <a:p>
            <a:pPr marL="0" lvl="0" indent="0" algn="l" rtl="0">
              <a:spcBef>
                <a:spcPts val="1600"/>
              </a:spcBef>
              <a:spcAft>
                <a:spcPts val="0"/>
              </a:spcAft>
              <a:buNone/>
            </a:pPr>
            <a:endParaRPr sz="1400" b="1"/>
          </a:p>
          <a:p>
            <a:pPr marL="0" lvl="0" indent="0" algn="l" rtl="0">
              <a:spcBef>
                <a:spcPts val="1600"/>
              </a:spcBef>
              <a:spcAft>
                <a:spcPts val="1600"/>
              </a:spcAft>
              <a:buNone/>
            </a:pPr>
            <a:endParaRPr sz="1400"/>
          </a:p>
        </p:txBody>
      </p:sp>
      <p:sp>
        <p:nvSpPr>
          <p:cNvPr id="464" name="Google Shape;464;p43"/>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Step-by-step HTTP request</a:t>
            </a:r>
            <a:endParaRPr/>
          </a:p>
        </p:txBody>
      </p:sp>
      <p:sp>
        <p:nvSpPr>
          <p:cNvPr id="465" name="Google Shape;465;p4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19</a:t>
            </a:fld>
            <a:endParaRPr/>
          </a:p>
        </p:txBody>
      </p:sp>
      <p:sp>
        <p:nvSpPr>
          <p:cNvPr id="466" name="Google Shape;466;p43"/>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sp>
        <p:nvSpPr>
          <p:cNvPr id="467" name="Google Shape;467;p43"/>
          <p:cNvSpPr/>
          <p:nvPr/>
        </p:nvSpPr>
        <p:spPr>
          <a:xfrm>
            <a:off x="4833800" y="117012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Application layer</a:t>
            </a:r>
            <a:endParaRPr sz="1600">
              <a:solidFill>
                <a:schemeClr val="dk1"/>
              </a:solidFill>
              <a:latin typeface="Quicksand"/>
              <a:ea typeface="Quicksand"/>
              <a:cs typeface="Quicksand"/>
              <a:sym typeface="Quicksand"/>
            </a:endParaRPr>
          </a:p>
        </p:txBody>
      </p:sp>
      <p:sp>
        <p:nvSpPr>
          <p:cNvPr id="468" name="Google Shape;468;p43"/>
          <p:cNvSpPr/>
          <p:nvPr/>
        </p:nvSpPr>
        <p:spPr>
          <a:xfrm>
            <a:off x="4833800" y="200267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Transport layer</a:t>
            </a:r>
            <a:endParaRPr sz="1600">
              <a:solidFill>
                <a:schemeClr val="dk1"/>
              </a:solidFill>
              <a:latin typeface="Quicksand"/>
              <a:ea typeface="Quicksand"/>
              <a:cs typeface="Quicksand"/>
              <a:sym typeface="Quicksand"/>
            </a:endParaRPr>
          </a:p>
        </p:txBody>
      </p:sp>
      <p:sp>
        <p:nvSpPr>
          <p:cNvPr id="469" name="Google Shape;469;p43"/>
          <p:cNvSpPr/>
          <p:nvPr/>
        </p:nvSpPr>
        <p:spPr>
          <a:xfrm>
            <a:off x="5690025" y="1688175"/>
            <a:ext cx="128700" cy="257400"/>
          </a:xfrm>
          <a:prstGeom prst="downArrow">
            <a:avLst>
              <a:gd name="adj1" fmla="val 50000"/>
              <a:gd name="adj2"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3"/>
          <p:cNvSpPr/>
          <p:nvPr/>
        </p:nvSpPr>
        <p:spPr>
          <a:xfrm>
            <a:off x="4833800" y="283522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Internet layer</a:t>
            </a:r>
            <a:endParaRPr sz="1600">
              <a:solidFill>
                <a:schemeClr val="dk1"/>
              </a:solidFill>
              <a:latin typeface="Quicksand"/>
              <a:ea typeface="Quicksand"/>
              <a:cs typeface="Quicksand"/>
              <a:sym typeface="Quicksand"/>
            </a:endParaRPr>
          </a:p>
        </p:txBody>
      </p:sp>
      <p:sp>
        <p:nvSpPr>
          <p:cNvPr id="471" name="Google Shape;471;p43"/>
          <p:cNvSpPr/>
          <p:nvPr/>
        </p:nvSpPr>
        <p:spPr>
          <a:xfrm>
            <a:off x="5690025" y="2515850"/>
            <a:ext cx="128700" cy="257400"/>
          </a:xfrm>
          <a:prstGeom prst="downArrow">
            <a:avLst>
              <a:gd name="adj1" fmla="val 50000"/>
              <a:gd name="adj2"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3"/>
          <p:cNvSpPr/>
          <p:nvPr/>
        </p:nvSpPr>
        <p:spPr>
          <a:xfrm>
            <a:off x="4823025" y="366777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Link layer</a:t>
            </a:r>
            <a:endParaRPr sz="1600">
              <a:solidFill>
                <a:schemeClr val="dk1"/>
              </a:solidFill>
              <a:latin typeface="Quicksand"/>
              <a:ea typeface="Quicksand"/>
              <a:cs typeface="Quicksand"/>
              <a:sym typeface="Quicksand"/>
            </a:endParaRPr>
          </a:p>
        </p:txBody>
      </p:sp>
      <p:sp>
        <p:nvSpPr>
          <p:cNvPr id="473" name="Google Shape;473;p43"/>
          <p:cNvSpPr/>
          <p:nvPr/>
        </p:nvSpPr>
        <p:spPr>
          <a:xfrm>
            <a:off x="5690025" y="3348400"/>
            <a:ext cx="128700" cy="257400"/>
          </a:xfrm>
          <a:prstGeom prst="downArrow">
            <a:avLst>
              <a:gd name="adj1" fmla="val 50000"/>
              <a:gd name="adj2"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3"/>
          <p:cNvSpPr/>
          <p:nvPr/>
        </p:nvSpPr>
        <p:spPr>
          <a:xfrm>
            <a:off x="6970400" y="1170125"/>
            <a:ext cx="1862700" cy="451200"/>
          </a:xfrm>
          <a:prstGeom prst="rect">
            <a:avLst/>
          </a:prstGeom>
          <a:solidFill>
            <a:srgbClr val="CD235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Application layer</a:t>
            </a:r>
            <a:endParaRPr sz="1600">
              <a:solidFill>
                <a:schemeClr val="lt1"/>
              </a:solidFill>
              <a:latin typeface="Quicksand"/>
              <a:ea typeface="Quicksand"/>
              <a:cs typeface="Quicksand"/>
              <a:sym typeface="Quicksand"/>
            </a:endParaRPr>
          </a:p>
        </p:txBody>
      </p:sp>
      <p:sp>
        <p:nvSpPr>
          <p:cNvPr id="475" name="Google Shape;475;p43"/>
          <p:cNvSpPr/>
          <p:nvPr/>
        </p:nvSpPr>
        <p:spPr>
          <a:xfrm>
            <a:off x="6970400" y="200267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Transport layer</a:t>
            </a:r>
            <a:endParaRPr sz="1600">
              <a:solidFill>
                <a:schemeClr val="lt1"/>
              </a:solidFill>
              <a:latin typeface="Quicksand"/>
              <a:ea typeface="Quicksand"/>
              <a:cs typeface="Quicksand"/>
              <a:sym typeface="Quicksand"/>
            </a:endParaRPr>
          </a:p>
        </p:txBody>
      </p:sp>
      <p:sp>
        <p:nvSpPr>
          <p:cNvPr id="476" name="Google Shape;476;p43"/>
          <p:cNvSpPr/>
          <p:nvPr/>
        </p:nvSpPr>
        <p:spPr>
          <a:xfrm>
            <a:off x="6970400" y="283522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Internet layer</a:t>
            </a:r>
            <a:endParaRPr sz="1600">
              <a:solidFill>
                <a:schemeClr val="lt1"/>
              </a:solidFill>
              <a:latin typeface="Quicksand"/>
              <a:ea typeface="Quicksand"/>
              <a:cs typeface="Quicksand"/>
              <a:sym typeface="Quicksand"/>
            </a:endParaRPr>
          </a:p>
        </p:txBody>
      </p:sp>
      <p:sp>
        <p:nvSpPr>
          <p:cNvPr id="477" name="Google Shape;477;p43"/>
          <p:cNvSpPr/>
          <p:nvPr/>
        </p:nvSpPr>
        <p:spPr>
          <a:xfrm>
            <a:off x="6959625" y="366777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Link layer</a:t>
            </a:r>
            <a:endParaRPr sz="1600">
              <a:solidFill>
                <a:schemeClr val="lt1"/>
              </a:solidFill>
              <a:latin typeface="Quicksand"/>
              <a:ea typeface="Quicksand"/>
              <a:cs typeface="Quicksand"/>
              <a:sym typeface="Quicksand"/>
            </a:endParaRPr>
          </a:p>
        </p:txBody>
      </p:sp>
      <p:sp>
        <p:nvSpPr>
          <p:cNvPr id="478" name="Google Shape;478;p43"/>
          <p:cNvSpPr/>
          <p:nvPr/>
        </p:nvSpPr>
        <p:spPr>
          <a:xfrm rot="10800000">
            <a:off x="7837400" y="3348400"/>
            <a:ext cx="128700" cy="2574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3"/>
          <p:cNvSpPr/>
          <p:nvPr/>
        </p:nvSpPr>
        <p:spPr>
          <a:xfrm rot="10800000">
            <a:off x="7837400" y="2515850"/>
            <a:ext cx="128700" cy="2574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3"/>
          <p:cNvSpPr/>
          <p:nvPr/>
        </p:nvSpPr>
        <p:spPr>
          <a:xfrm rot="10800000">
            <a:off x="7837400" y="1683300"/>
            <a:ext cx="128700" cy="2574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3"/>
          <p:cNvSpPr/>
          <p:nvPr/>
        </p:nvSpPr>
        <p:spPr>
          <a:xfrm>
            <a:off x="5690025" y="4256900"/>
            <a:ext cx="2301600" cy="346200"/>
          </a:xfrm>
          <a:prstGeom prst="curvedUpArrow">
            <a:avLst>
              <a:gd name="adj1" fmla="val 25000"/>
              <a:gd name="adj2" fmla="val 72680"/>
              <a:gd name="adj3" fmla="val 28062"/>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3"/>
          <p:cNvSpPr txBox="1"/>
          <p:nvPr/>
        </p:nvSpPr>
        <p:spPr>
          <a:xfrm>
            <a:off x="4935700" y="791300"/>
            <a:ext cx="159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latin typeface="Quicksand"/>
                <a:ea typeface="Quicksand"/>
                <a:cs typeface="Quicksand"/>
                <a:sym typeface="Quicksand"/>
              </a:rPr>
              <a:t>client</a:t>
            </a:r>
            <a:endParaRPr b="1">
              <a:latin typeface="Quicksand"/>
              <a:ea typeface="Quicksand"/>
              <a:cs typeface="Quicksand"/>
              <a:sym typeface="Quicksand"/>
            </a:endParaRPr>
          </a:p>
        </p:txBody>
      </p:sp>
      <p:sp>
        <p:nvSpPr>
          <p:cNvPr id="483" name="Google Shape;483;p43"/>
          <p:cNvSpPr txBox="1"/>
          <p:nvPr/>
        </p:nvSpPr>
        <p:spPr>
          <a:xfrm>
            <a:off x="7121886" y="785973"/>
            <a:ext cx="159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latin typeface="Quicksand"/>
                <a:ea typeface="Quicksand"/>
                <a:cs typeface="Quicksand"/>
                <a:sym typeface="Quicksand"/>
              </a:rPr>
              <a:t>server</a:t>
            </a:r>
            <a:endParaRPr b="1">
              <a:latin typeface="Quicksand"/>
              <a:ea typeface="Quicksand"/>
              <a:cs typeface="Quicksand"/>
              <a:sym typeface="Quicksand"/>
            </a:endParaRPr>
          </a:p>
        </p:txBody>
      </p:sp>
      <p:sp>
        <p:nvSpPr>
          <p:cNvPr id="484" name="Google Shape;484;p43"/>
          <p:cNvSpPr txBox="1">
            <a:spLocks noGrp="1"/>
          </p:cNvSpPr>
          <p:nvPr>
            <p:ph type="body" idx="1"/>
          </p:nvPr>
        </p:nvSpPr>
        <p:spPr>
          <a:xfrm>
            <a:off x="310900" y="1017725"/>
            <a:ext cx="4096500" cy="397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a:t>At the application layer on the web server, the request for the webpage is received. </a:t>
            </a:r>
            <a:endParaRPr sz="1600"/>
          </a:p>
          <a:p>
            <a:pPr marL="0" lvl="0" indent="0" algn="l" rtl="0">
              <a:spcBef>
                <a:spcPts val="1600"/>
              </a:spcBef>
              <a:spcAft>
                <a:spcPts val="0"/>
              </a:spcAft>
              <a:buNone/>
            </a:pPr>
            <a:r>
              <a:rPr lang="en-GB" sz="1600"/>
              <a:t>The web server will respond to the request by getting all of the data needed for the webpage. </a:t>
            </a:r>
            <a:endParaRPr sz="1600"/>
          </a:p>
          <a:p>
            <a:pPr marL="0" lvl="0" indent="0" algn="l" rtl="0">
              <a:spcBef>
                <a:spcPts val="1600"/>
              </a:spcBef>
              <a:spcAft>
                <a:spcPts val="1600"/>
              </a:spcAft>
              <a:buNone/>
            </a:pPr>
            <a:r>
              <a:rPr lang="en-GB" sz="1600"/>
              <a:t>This data is then formatted as an HTTP response and passed down to the transport layer to start its journey back to the client that requested the page. </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41"/>
        <p:cNvGrpSpPr/>
        <p:nvPr/>
      </p:nvGrpSpPr>
      <p:grpSpPr>
        <a:xfrm>
          <a:off x="0" y="0"/>
          <a:ext cx="0" cy="0"/>
          <a:chOff x="0" y="0"/>
          <a:chExt cx="0" cy="0"/>
        </a:xfrm>
      </p:grpSpPr>
      <p:sp>
        <p:nvSpPr>
          <p:cNvPr id="142" name="Google Shape;142;p26"/>
          <p:cNvSpPr txBox="1">
            <a:spLocks noGrp="1"/>
          </p:cNvSpPr>
          <p:nvPr>
            <p:ph type="subTitle" idx="3"/>
          </p:nvPr>
        </p:nvSpPr>
        <p:spPr>
          <a:xfrm>
            <a:off x="6840000" y="0"/>
            <a:ext cx="19608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Starter activity</a:t>
            </a:r>
            <a:endParaRPr/>
          </a:p>
        </p:txBody>
      </p:sp>
      <p:sp>
        <p:nvSpPr>
          <p:cNvPr id="143" name="Google Shape;143;p2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a:t>
            </a:fld>
            <a:endParaRPr/>
          </a:p>
        </p:txBody>
      </p:sp>
      <p:sp>
        <p:nvSpPr>
          <p:cNvPr id="144" name="Google Shape;144;p26"/>
          <p:cNvSpPr txBox="1">
            <a:spLocks noGrp="1"/>
          </p:cNvSpPr>
          <p:nvPr>
            <p:ph type="title"/>
          </p:nvPr>
        </p:nvSpPr>
        <p:spPr>
          <a:xfrm>
            <a:off x="311400" y="145987"/>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2800"/>
              <a:buFont typeface="Arial"/>
              <a:buNone/>
            </a:pPr>
            <a:r>
              <a:rPr lang="en-GB"/>
              <a:t>Network hardware – study question </a:t>
            </a:r>
            <a:endParaRPr/>
          </a:p>
        </p:txBody>
      </p:sp>
      <p:sp>
        <p:nvSpPr>
          <p:cNvPr id="145" name="Google Shape;145;p26"/>
          <p:cNvSpPr txBox="1"/>
          <p:nvPr/>
        </p:nvSpPr>
        <p:spPr>
          <a:xfrm>
            <a:off x="378225" y="854700"/>
            <a:ext cx="5287200" cy="343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a:latin typeface="Quicksand"/>
                <a:ea typeface="Quicksand"/>
                <a:cs typeface="Quicksand"/>
                <a:sym typeface="Quicksand"/>
              </a:rPr>
              <a:t>An independent hotel has a small wired local area network that is used to connect computers in the reception area and back office. </a:t>
            </a:r>
            <a:endParaRPr>
              <a:latin typeface="Quicksand"/>
              <a:ea typeface="Quicksand"/>
              <a:cs typeface="Quicksand"/>
              <a:sym typeface="Quicksand"/>
            </a:endParaRPr>
          </a:p>
          <a:p>
            <a:pPr marL="0" lvl="0" indent="0" algn="l" rtl="0">
              <a:lnSpc>
                <a:spcPct val="115000"/>
              </a:lnSpc>
              <a:spcBef>
                <a:spcPts val="1600"/>
              </a:spcBef>
              <a:spcAft>
                <a:spcPts val="1600"/>
              </a:spcAft>
              <a:buClr>
                <a:schemeClr val="dk1"/>
              </a:buClr>
              <a:buSzPts val="1100"/>
              <a:buFont typeface="Arial"/>
              <a:buNone/>
            </a:pPr>
            <a:r>
              <a:rPr lang="en-GB" b="1">
                <a:latin typeface="Quicksand"/>
                <a:ea typeface="Quicksand"/>
                <a:cs typeface="Quicksand"/>
                <a:sym typeface="Quicksand"/>
              </a:rPr>
              <a:t>Evaluate </a:t>
            </a:r>
            <a:r>
              <a:rPr lang="en-GB">
                <a:latin typeface="Quicksand"/>
                <a:ea typeface="Quicksand"/>
                <a:cs typeface="Quicksand"/>
                <a:sym typeface="Quicksand"/>
              </a:rPr>
              <a:t>the use of a switch to connect computers together at the hotel.</a:t>
            </a:r>
            <a:endParaRPr>
              <a:latin typeface="Quicksand"/>
              <a:ea typeface="Quicksand"/>
              <a:cs typeface="Quicksand"/>
              <a:sym typeface="Quicksand"/>
            </a:endParaRPr>
          </a:p>
        </p:txBody>
      </p:sp>
      <p:pic>
        <p:nvPicPr>
          <p:cNvPr id="146" name="Google Shape;146;p26"/>
          <p:cNvPicPr preferRelativeResize="0"/>
          <p:nvPr/>
        </p:nvPicPr>
        <p:blipFill>
          <a:blip r:embed="rId3">
            <a:alphaModFix/>
          </a:blip>
          <a:stretch>
            <a:fillRect/>
          </a:stretch>
        </p:blipFill>
        <p:spPr>
          <a:xfrm>
            <a:off x="5908600" y="809312"/>
            <a:ext cx="2831725" cy="3772281"/>
          </a:xfrm>
          <a:prstGeom prst="rect">
            <a:avLst/>
          </a:prstGeom>
          <a:noFill/>
          <a:ln>
            <a:noFill/>
          </a:ln>
        </p:spPr>
      </p:pic>
      <p:sp>
        <p:nvSpPr>
          <p:cNvPr id="147" name="Google Shape;147;p26"/>
          <p:cNvSpPr txBox="1"/>
          <p:nvPr/>
        </p:nvSpPr>
        <p:spPr>
          <a:xfrm>
            <a:off x="378225" y="2466575"/>
            <a:ext cx="5102100" cy="2489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GB" sz="1500">
                <a:solidFill>
                  <a:schemeClr val="accent6"/>
                </a:solidFill>
                <a:latin typeface="Handlee"/>
                <a:ea typeface="Handlee"/>
                <a:cs typeface="Handlee"/>
                <a:sym typeface="Handlee"/>
              </a:rPr>
              <a:t>A switch connects multiple wired devices together. When the switch receives incoming data, it transfers it to the specific device to which it is addressed. As a switch only sends data to the device to which it is addressed, network traffic is reduced and data privacy is increased, which may be important if the hotel is processing customer information. A switch would be suitable for the hotel as it would allow the computers to be connected together and would allow for reliable and secure communication.</a:t>
            </a:r>
            <a:endParaRPr>
              <a:latin typeface="Quicksand"/>
              <a:ea typeface="Quicksand"/>
              <a:cs typeface="Quicksand"/>
              <a:sym typeface="Quicksa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88"/>
        <p:cNvGrpSpPr/>
        <p:nvPr/>
      </p:nvGrpSpPr>
      <p:grpSpPr>
        <a:xfrm>
          <a:off x="0" y="0"/>
          <a:ext cx="0" cy="0"/>
          <a:chOff x="0" y="0"/>
          <a:chExt cx="0" cy="0"/>
        </a:xfrm>
      </p:grpSpPr>
      <p:sp>
        <p:nvSpPr>
          <p:cNvPr id="489" name="Google Shape;489;p44"/>
          <p:cNvSpPr txBox="1">
            <a:spLocks noGrp="1"/>
          </p:cNvSpPr>
          <p:nvPr>
            <p:ph type="body" idx="1"/>
          </p:nvPr>
        </p:nvSpPr>
        <p:spPr>
          <a:xfrm>
            <a:off x="310900" y="10177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p>
          <a:p>
            <a:pPr marL="0" lvl="0" indent="0" algn="l" rtl="0">
              <a:spcBef>
                <a:spcPts val="1600"/>
              </a:spcBef>
              <a:spcAft>
                <a:spcPts val="0"/>
              </a:spcAft>
              <a:buNone/>
            </a:pPr>
            <a:endParaRPr sz="1400"/>
          </a:p>
          <a:p>
            <a:pPr marL="0" lvl="0" indent="0" algn="l" rtl="0">
              <a:spcBef>
                <a:spcPts val="1600"/>
              </a:spcBef>
              <a:spcAft>
                <a:spcPts val="0"/>
              </a:spcAft>
              <a:buNone/>
            </a:pPr>
            <a:endParaRPr sz="1400" b="1"/>
          </a:p>
          <a:p>
            <a:pPr marL="0" lvl="0" indent="0" algn="l" rtl="0">
              <a:spcBef>
                <a:spcPts val="1600"/>
              </a:spcBef>
              <a:spcAft>
                <a:spcPts val="1600"/>
              </a:spcAft>
              <a:buNone/>
            </a:pPr>
            <a:endParaRPr sz="1400"/>
          </a:p>
        </p:txBody>
      </p:sp>
      <p:sp>
        <p:nvSpPr>
          <p:cNvPr id="490" name="Google Shape;490;p44"/>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Step-by-step HTTP request</a:t>
            </a:r>
            <a:endParaRPr/>
          </a:p>
        </p:txBody>
      </p:sp>
      <p:sp>
        <p:nvSpPr>
          <p:cNvPr id="491" name="Google Shape;491;p4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20</a:t>
            </a:fld>
            <a:endParaRPr/>
          </a:p>
        </p:txBody>
      </p:sp>
      <p:sp>
        <p:nvSpPr>
          <p:cNvPr id="492" name="Google Shape;492;p44"/>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sp>
        <p:nvSpPr>
          <p:cNvPr id="493" name="Google Shape;493;p44"/>
          <p:cNvSpPr/>
          <p:nvPr/>
        </p:nvSpPr>
        <p:spPr>
          <a:xfrm>
            <a:off x="4833800" y="117012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Application layer</a:t>
            </a:r>
            <a:endParaRPr sz="1600">
              <a:solidFill>
                <a:schemeClr val="dk1"/>
              </a:solidFill>
              <a:latin typeface="Quicksand"/>
              <a:ea typeface="Quicksand"/>
              <a:cs typeface="Quicksand"/>
              <a:sym typeface="Quicksand"/>
            </a:endParaRPr>
          </a:p>
        </p:txBody>
      </p:sp>
      <p:sp>
        <p:nvSpPr>
          <p:cNvPr id="494" name="Google Shape;494;p44"/>
          <p:cNvSpPr/>
          <p:nvPr/>
        </p:nvSpPr>
        <p:spPr>
          <a:xfrm>
            <a:off x="4833800" y="200267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Transport layer</a:t>
            </a:r>
            <a:endParaRPr sz="1600">
              <a:solidFill>
                <a:schemeClr val="dk1"/>
              </a:solidFill>
              <a:latin typeface="Quicksand"/>
              <a:ea typeface="Quicksand"/>
              <a:cs typeface="Quicksand"/>
              <a:sym typeface="Quicksand"/>
            </a:endParaRPr>
          </a:p>
        </p:txBody>
      </p:sp>
      <p:sp>
        <p:nvSpPr>
          <p:cNvPr id="495" name="Google Shape;495;p44"/>
          <p:cNvSpPr/>
          <p:nvPr/>
        </p:nvSpPr>
        <p:spPr>
          <a:xfrm>
            <a:off x="5690025" y="1688175"/>
            <a:ext cx="128700" cy="257400"/>
          </a:xfrm>
          <a:prstGeom prst="downArrow">
            <a:avLst>
              <a:gd name="adj1" fmla="val 50000"/>
              <a:gd name="adj2"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4"/>
          <p:cNvSpPr/>
          <p:nvPr/>
        </p:nvSpPr>
        <p:spPr>
          <a:xfrm>
            <a:off x="4833800" y="283522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Internet layer</a:t>
            </a:r>
            <a:endParaRPr sz="1600">
              <a:solidFill>
                <a:schemeClr val="dk1"/>
              </a:solidFill>
              <a:latin typeface="Quicksand"/>
              <a:ea typeface="Quicksand"/>
              <a:cs typeface="Quicksand"/>
              <a:sym typeface="Quicksand"/>
            </a:endParaRPr>
          </a:p>
        </p:txBody>
      </p:sp>
      <p:sp>
        <p:nvSpPr>
          <p:cNvPr id="497" name="Google Shape;497;p44"/>
          <p:cNvSpPr/>
          <p:nvPr/>
        </p:nvSpPr>
        <p:spPr>
          <a:xfrm>
            <a:off x="5690025" y="2515850"/>
            <a:ext cx="128700" cy="257400"/>
          </a:xfrm>
          <a:prstGeom prst="downArrow">
            <a:avLst>
              <a:gd name="adj1" fmla="val 50000"/>
              <a:gd name="adj2"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4"/>
          <p:cNvSpPr/>
          <p:nvPr/>
        </p:nvSpPr>
        <p:spPr>
          <a:xfrm>
            <a:off x="4823025" y="3667775"/>
            <a:ext cx="1862700" cy="45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Link layer</a:t>
            </a:r>
            <a:endParaRPr sz="1600">
              <a:solidFill>
                <a:schemeClr val="dk1"/>
              </a:solidFill>
              <a:latin typeface="Quicksand"/>
              <a:ea typeface="Quicksand"/>
              <a:cs typeface="Quicksand"/>
              <a:sym typeface="Quicksand"/>
            </a:endParaRPr>
          </a:p>
        </p:txBody>
      </p:sp>
      <p:sp>
        <p:nvSpPr>
          <p:cNvPr id="499" name="Google Shape;499;p44"/>
          <p:cNvSpPr/>
          <p:nvPr/>
        </p:nvSpPr>
        <p:spPr>
          <a:xfrm>
            <a:off x="5690025" y="3348400"/>
            <a:ext cx="128700" cy="257400"/>
          </a:xfrm>
          <a:prstGeom prst="downArrow">
            <a:avLst>
              <a:gd name="adj1" fmla="val 50000"/>
              <a:gd name="adj2"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4"/>
          <p:cNvSpPr/>
          <p:nvPr/>
        </p:nvSpPr>
        <p:spPr>
          <a:xfrm>
            <a:off x="6970400" y="117012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Application layer</a:t>
            </a:r>
            <a:endParaRPr sz="1600">
              <a:solidFill>
                <a:schemeClr val="lt1"/>
              </a:solidFill>
              <a:latin typeface="Quicksand"/>
              <a:ea typeface="Quicksand"/>
              <a:cs typeface="Quicksand"/>
              <a:sym typeface="Quicksand"/>
            </a:endParaRPr>
          </a:p>
        </p:txBody>
      </p:sp>
      <p:sp>
        <p:nvSpPr>
          <p:cNvPr id="501" name="Google Shape;501;p44"/>
          <p:cNvSpPr/>
          <p:nvPr/>
        </p:nvSpPr>
        <p:spPr>
          <a:xfrm>
            <a:off x="6970400" y="200267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Transport layer</a:t>
            </a:r>
            <a:endParaRPr sz="1600">
              <a:solidFill>
                <a:schemeClr val="lt1"/>
              </a:solidFill>
              <a:latin typeface="Quicksand"/>
              <a:ea typeface="Quicksand"/>
              <a:cs typeface="Quicksand"/>
              <a:sym typeface="Quicksand"/>
            </a:endParaRPr>
          </a:p>
        </p:txBody>
      </p:sp>
      <p:sp>
        <p:nvSpPr>
          <p:cNvPr id="502" name="Google Shape;502;p44"/>
          <p:cNvSpPr/>
          <p:nvPr/>
        </p:nvSpPr>
        <p:spPr>
          <a:xfrm>
            <a:off x="6970400" y="283522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Internet layer</a:t>
            </a:r>
            <a:endParaRPr sz="1600">
              <a:solidFill>
                <a:schemeClr val="lt1"/>
              </a:solidFill>
              <a:latin typeface="Quicksand"/>
              <a:ea typeface="Quicksand"/>
              <a:cs typeface="Quicksand"/>
              <a:sym typeface="Quicksand"/>
            </a:endParaRPr>
          </a:p>
        </p:txBody>
      </p:sp>
      <p:sp>
        <p:nvSpPr>
          <p:cNvPr id="503" name="Google Shape;503;p44"/>
          <p:cNvSpPr/>
          <p:nvPr/>
        </p:nvSpPr>
        <p:spPr>
          <a:xfrm>
            <a:off x="6959625" y="3667775"/>
            <a:ext cx="1862700" cy="4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Link layer</a:t>
            </a:r>
            <a:endParaRPr sz="1600">
              <a:solidFill>
                <a:schemeClr val="lt1"/>
              </a:solidFill>
              <a:latin typeface="Quicksand"/>
              <a:ea typeface="Quicksand"/>
              <a:cs typeface="Quicksand"/>
              <a:sym typeface="Quicksand"/>
            </a:endParaRPr>
          </a:p>
        </p:txBody>
      </p:sp>
      <p:sp>
        <p:nvSpPr>
          <p:cNvPr id="504" name="Google Shape;504;p44"/>
          <p:cNvSpPr/>
          <p:nvPr/>
        </p:nvSpPr>
        <p:spPr>
          <a:xfrm rot="10800000">
            <a:off x="7837400" y="3348400"/>
            <a:ext cx="128700" cy="2574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4"/>
          <p:cNvSpPr/>
          <p:nvPr/>
        </p:nvSpPr>
        <p:spPr>
          <a:xfrm rot="10800000">
            <a:off x="7837400" y="2515850"/>
            <a:ext cx="128700" cy="2574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4"/>
          <p:cNvSpPr/>
          <p:nvPr/>
        </p:nvSpPr>
        <p:spPr>
          <a:xfrm rot="10800000">
            <a:off x="7837400" y="1683300"/>
            <a:ext cx="128700" cy="2574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4"/>
          <p:cNvSpPr/>
          <p:nvPr/>
        </p:nvSpPr>
        <p:spPr>
          <a:xfrm>
            <a:off x="5690025" y="4256900"/>
            <a:ext cx="2301600" cy="346200"/>
          </a:xfrm>
          <a:prstGeom prst="curvedUpArrow">
            <a:avLst>
              <a:gd name="adj1" fmla="val 25000"/>
              <a:gd name="adj2" fmla="val 72680"/>
              <a:gd name="adj3" fmla="val 28062"/>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4"/>
          <p:cNvSpPr txBox="1"/>
          <p:nvPr/>
        </p:nvSpPr>
        <p:spPr>
          <a:xfrm>
            <a:off x="4935700" y="791300"/>
            <a:ext cx="159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latin typeface="Quicksand"/>
                <a:ea typeface="Quicksand"/>
                <a:cs typeface="Quicksand"/>
                <a:sym typeface="Quicksand"/>
              </a:rPr>
              <a:t>client</a:t>
            </a:r>
            <a:endParaRPr b="1">
              <a:latin typeface="Quicksand"/>
              <a:ea typeface="Quicksand"/>
              <a:cs typeface="Quicksand"/>
              <a:sym typeface="Quicksand"/>
            </a:endParaRPr>
          </a:p>
        </p:txBody>
      </p:sp>
      <p:sp>
        <p:nvSpPr>
          <p:cNvPr id="509" name="Google Shape;509;p44"/>
          <p:cNvSpPr txBox="1"/>
          <p:nvPr/>
        </p:nvSpPr>
        <p:spPr>
          <a:xfrm>
            <a:off x="7121886" y="785973"/>
            <a:ext cx="159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latin typeface="Quicksand"/>
                <a:ea typeface="Quicksand"/>
                <a:cs typeface="Quicksand"/>
                <a:sym typeface="Quicksand"/>
              </a:rPr>
              <a:t>server</a:t>
            </a:r>
            <a:endParaRPr b="1">
              <a:latin typeface="Quicksand"/>
              <a:ea typeface="Quicksand"/>
              <a:cs typeface="Quicksand"/>
              <a:sym typeface="Quicksand"/>
            </a:endParaRPr>
          </a:p>
        </p:txBody>
      </p:sp>
      <p:sp>
        <p:nvSpPr>
          <p:cNvPr id="510" name="Google Shape;510;p44"/>
          <p:cNvSpPr txBox="1">
            <a:spLocks noGrp="1"/>
          </p:cNvSpPr>
          <p:nvPr>
            <p:ph type="body" idx="1"/>
          </p:nvPr>
        </p:nvSpPr>
        <p:spPr>
          <a:xfrm>
            <a:off x="310900" y="1017725"/>
            <a:ext cx="4096500" cy="397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a:t>Eventually the data will be received back at the application layer on the client and displayed to the user. </a:t>
            </a:r>
            <a:endParaRPr sz="1600"/>
          </a:p>
          <a:p>
            <a:pPr marL="0" lvl="0" indent="0" algn="l" rtl="0">
              <a:spcBef>
                <a:spcPts val="1600"/>
              </a:spcBef>
              <a:spcAft>
                <a:spcPts val="1600"/>
              </a:spcAft>
              <a:buNone/>
            </a:pPr>
            <a:endParaRPr sz="1600"/>
          </a:p>
        </p:txBody>
      </p:sp>
      <p:pic>
        <p:nvPicPr>
          <p:cNvPr id="511" name="Google Shape;511;p44"/>
          <p:cNvPicPr preferRelativeResize="0"/>
          <p:nvPr/>
        </p:nvPicPr>
        <p:blipFill>
          <a:blip r:embed="rId3">
            <a:alphaModFix/>
          </a:blip>
          <a:stretch>
            <a:fillRect/>
          </a:stretch>
        </p:blipFill>
        <p:spPr>
          <a:xfrm>
            <a:off x="285825" y="2286138"/>
            <a:ext cx="4146650" cy="2073325"/>
          </a:xfrm>
          <a:prstGeom prst="rect">
            <a:avLst/>
          </a:prstGeom>
          <a:noFill/>
          <a:ln>
            <a:noFill/>
          </a:ln>
        </p:spPr>
      </p:pic>
      <p:sp>
        <p:nvSpPr>
          <p:cNvPr id="512" name="Google Shape;512;p44"/>
          <p:cNvSpPr/>
          <p:nvPr/>
        </p:nvSpPr>
        <p:spPr>
          <a:xfrm>
            <a:off x="6979674" y="1168219"/>
            <a:ext cx="1862700" cy="4512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Application layer</a:t>
            </a:r>
            <a:endParaRPr sz="1600">
              <a:solidFill>
                <a:schemeClr val="lt1"/>
              </a:solidFill>
              <a:latin typeface="Quicksand"/>
              <a:ea typeface="Quicksand"/>
              <a:cs typeface="Quicksand"/>
              <a:sym typeface="Quicksand"/>
            </a:endParaRPr>
          </a:p>
        </p:txBody>
      </p:sp>
      <p:sp>
        <p:nvSpPr>
          <p:cNvPr id="513" name="Google Shape;513;p44"/>
          <p:cNvSpPr/>
          <p:nvPr/>
        </p:nvSpPr>
        <p:spPr>
          <a:xfrm>
            <a:off x="6970400" y="2002675"/>
            <a:ext cx="1862700" cy="4512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Transport layer</a:t>
            </a:r>
            <a:endParaRPr sz="1600">
              <a:solidFill>
                <a:schemeClr val="lt1"/>
              </a:solidFill>
              <a:latin typeface="Quicksand"/>
              <a:ea typeface="Quicksand"/>
              <a:cs typeface="Quicksand"/>
              <a:sym typeface="Quicksand"/>
            </a:endParaRPr>
          </a:p>
        </p:txBody>
      </p:sp>
      <p:sp>
        <p:nvSpPr>
          <p:cNvPr id="514" name="Google Shape;514;p44"/>
          <p:cNvSpPr/>
          <p:nvPr/>
        </p:nvSpPr>
        <p:spPr>
          <a:xfrm>
            <a:off x="6970400" y="2835225"/>
            <a:ext cx="1862700" cy="4512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Internet layer</a:t>
            </a:r>
            <a:endParaRPr sz="1600">
              <a:solidFill>
                <a:schemeClr val="lt1"/>
              </a:solidFill>
              <a:latin typeface="Quicksand"/>
              <a:ea typeface="Quicksand"/>
              <a:cs typeface="Quicksand"/>
              <a:sym typeface="Quicksand"/>
            </a:endParaRPr>
          </a:p>
        </p:txBody>
      </p:sp>
      <p:sp>
        <p:nvSpPr>
          <p:cNvPr id="515" name="Google Shape;515;p44"/>
          <p:cNvSpPr/>
          <p:nvPr/>
        </p:nvSpPr>
        <p:spPr>
          <a:xfrm>
            <a:off x="6970400" y="3667775"/>
            <a:ext cx="1862700" cy="4512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Link layer</a:t>
            </a:r>
            <a:endParaRPr sz="1600">
              <a:solidFill>
                <a:schemeClr val="lt1"/>
              </a:solidFill>
              <a:latin typeface="Quicksand"/>
              <a:ea typeface="Quicksand"/>
              <a:cs typeface="Quicksand"/>
              <a:sym typeface="Quicksand"/>
            </a:endParaRPr>
          </a:p>
        </p:txBody>
      </p:sp>
      <p:sp>
        <p:nvSpPr>
          <p:cNvPr id="516" name="Google Shape;516;p44"/>
          <p:cNvSpPr/>
          <p:nvPr/>
        </p:nvSpPr>
        <p:spPr>
          <a:xfrm>
            <a:off x="4833800" y="3667775"/>
            <a:ext cx="1862700" cy="451200"/>
          </a:xfrm>
          <a:prstGeom prst="rect">
            <a:avLst/>
          </a:prstGeom>
          <a:solidFill>
            <a:srgbClr val="CD2355">
              <a:alpha val="5506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Link layer</a:t>
            </a:r>
            <a:endParaRPr sz="1600">
              <a:solidFill>
                <a:schemeClr val="dk1"/>
              </a:solidFill>
              <a:latin typeface="Quicksand"/>
              <a:ea typeface="Quicksand"/>
              <a:cs typeface="Quicksand"/>
              <a:sym typeface="Quicksand"/>
            </a:endParaRPr>
          </a:p>
        </p:txBody>
      </p:sp>
      <p:sp>
        <p:nvSpPr>
          <p:cNvPr id="517" name="Google Shape;517;p44"/>
          <p:cNvSpPr/>
          <p:nvPr/>
        </p:nvSpPr>
        <p:spPr>
          <a:xfrm>
            <a:off x="4833800" y="2835225"/>
            <a:ext cx="1862700" cy="451200"/>
          </a:xfrm>
          <a:prstGeom prst="rect">
            <a:avLst/>
          </a:prstGeom>
          <a:solidFill>
            <a:srgbClr val="CD2355">
              <a:alpha val="5506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Internet layer</a:t>
            </a:r>
            <a:endParaRPr sz="1600">
              <a:solidFill>
                <a:schemeClr val="dk1"/>
              </a:solidFill>
              <a:latin typeface="Quicksand"/>
              <a:ea typeface="Quicksand"/>
              <a:cs typeface="Quicksand"/>
              <a:sym typeface="Quicksand"/>
            </a:endParaRPr>
          </a:p>
        </p:txBody>
      </p:sp>
      <p:sp>
        <p:nvSpPr>
          <p:cNvPr id="518" name="Google Shape;518;p44"/>
          <p:cNvSpPr/>
          <p:nvPr/>
        </p:nvSpPr>
        <p:spPr>
          <a:xfrm>
            <a:off x="4833800" y="2005113"/>
            <a:ext cx="1862700" cy="451200"/>
          </a:xfrm>
          <a:prstGeom prst="rect">
            <a:avLst/>
          </a:prstGeom>
          <a:solidFill>
            <a:srgbClr val="CD2355">
              <a:alpha val="5506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Transport layer</a:t>
            </a:r>
            <a:endParaRPr sz="1600">
              <a:solidFill>
                <a:schemeClr val="dk1"/>
              </a:solidFill>
              <a:latin typeface="Quicksand"/>
              <a:ea typeface="Quicksand"/>
              <a:cs typeface="Quicksand"/>
              <a:sym typeface="Quicksand"/>
            </a:endParaRPr>
          </a:p>
        </p:txBody>
      </p:sp>
      <p:sp>
        <p:nvSpPr>
          <p:cNvPr id="519" name="Google Shape;519;p44"/>
          <p:cNvSpPr/>
          <p:nvPr/>
        </p:nvSpPr>
        <p:spPr>
          <a:xfrm>
            <a:off x="4833288" y="1179875"/>
            <a:ext cx="1862700" cy="451200"/>
          </a:xfrm>
          <a:prstGeom prst="rect">
            <a:avLst/>
          </a:prstGeom>
          <a:solidFill>
            <a:srgbClr val="CD2355">
              <a:alpha val="5506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Application layer</a:t>
            </a:r>
            <a:endParaRPr sz="1600">
              <a:solidFill>
                <a:schemeClr val="dk1"/>
              </a:solidFill>
              <a:latin typeface="Quicksand"/>
              <a:ea typeface="Quicksand"/>
              <a:cs typeface="Quicksand"/>
              <a:sym typeface="Quicksa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23"/>
        <p:cNvGrpSpPr/>
        <p:nvPr/>
      </p:nvGrpSpPr>
      <p:grpSpPr>
        <a:xfrm>
          <a:off x="0" y="0"/>
          <a:ext cx="0" cy="0"/>
          <a:chOff x="0" y="0"/>
          <a:chExt cx="0" cy="0"/>
        </a:xfrm>
      </p:grpSpPr>
      <p:sp>
        <p:nvSpPr>
          <p:cNvPr id="524" name="Google Shape;524;p45"/>
          <p:cNvSpPr txBox="1">
            <a:spLocks noGrp="1"/>
          </p:cNvSpPr>
          <p:nvPr>
            <p:ph type="body" idx="1"/>
          </p:nvPr>
        </p:nvSpPr>
        <p:spPr>
          <a:xfrm>
            <a:off x="310900" y="8653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Open and complete ‘</a:t>
            </a:r>
            <a:r>
              <a:rPr lang="en-GB" b="1"/>
              <a:t>A1 Activity sheet</a:t>
            </a:r>
            <a:r>
              <a:rPr lang="en-GB"/>
              <a:t> – Networking models’ to test your understanding of the OSI and TCP/IP network models.</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525" name="Google Shape;525;p45"/>
          <p:cNvSpPr txBox="1">
            <a:spLocks noGrp="1"/>
          </p:cNvSpPr>
          <p:nvPr>
            <p:ph type="title"/>
          </p:nvPr>
        </p:nvSpPr>
        <p:spPr>
          <a:xfrm>
            <a:off x="310900" y="1611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Networking models</a:t>
            </a:r>
            <a:endParaRPr/>
          </a:p>
        </p:txBody>
      </p:sp>
      <p:sp>
        <p:nvSpPr>
          <p:cNvPr id="526" name="Google Shape;526;p4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21</a:t>
            </a:fld>
            <a:endParaRPr/>
          </a:p>
        </p:txBody>
      </p:sp>
      <p:sp>
        <p:nvSpPr>
          <p:cNvPr id="527" name="Google Shape;527;p45"/>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sp>
        <p:nvSpPr>
          <p:cNvPr id="528" name="Google Shape;528;p45"/>
          <p:cNvSpPr txBox="1">
            <a:spLocks noGrp="1"/>
          </p:cNvSpPr>
          <p:nvPr>
            <p:ph type="body" idx="2"/>
          </p:nvPr>
        </p:nvSpPr>
        <p:spPr>
          <a:xfrm>
            <a:off x="4736600" y="576200"/>
            <a:ext cx="4096500" cy="4253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600" b="1">
                <a:solidFill>
                  <a:srgbClr val="CD2355"/>
                </a:solidFill>
              </a:rPr>
              <a:t>Networking models</a:t>
            </a:r>
            <a:endParaRPr sz="1600" b="1">
              <a:solidFill>
                <a:srgbClr val="CD2355"/>
              </a:solidFill>
            </a:endParaRPr>
          </a:p>
          <a:p>
            <a:pPr marL="0" lvl="0" indent="0" algn="l" rtl="0">
              <a:spcBef>
                <a:spcPts val="600"/>
              </a:spcBef>
              <a:spcAft>
                <a:spcPts val="0"/>
              </a:spcAft>
              <a:buClr>
                <a:schemeClr val="dk1"/>
              </a:buClr>
              <a:buSzPts val="1100"/>
              <a:buFont typeface="Arial"/>
              <a:buNone/>
            </a:pPr>
            <a:r>
              <a:rPr lang="en-GB" sz="1400"/>
              <a:t>OSI and TCP/IP</a:t>
            </a:r>
            <a:endParaRPr sz="1400"/>
          </a:p>
          <a:p>
            <a:pPr marL="0" lvl="0" indent="0" algn="l" rtl="0">
              <a:spcBef>
                <a:spcPts val="600"/>
              </a:spcBef>
              <a:spcAft>
                <a:spcPts val="0"/>
              </a:spcAft>
              <a:buClr>
                <a:schemeClr val="dk1"/>
              </a:buClr>
              <a:buSzPts val="1100"/>
              <a:buFont typeface="Arial"/>
              <a:buNone/>
            </a:pPr>
            <a:r>
              <a:rPr lang="en-GB" sz="700"/>
              <a:t>The OSI model is a reference model that network engineers use to allow them to separate the processes that take place during network transmission. It also illustrates how the layers communicate with one another. The TCP/IP model is an implementation of the OSI model. </a:t>
            </a:r>
            <a:endParaRPr sz="700"/>
          </a:p>
          <a:p>
            <a:pPr marL="0" lvl="0" indent="0" algn="l" rtl="0">
              <a:spcBef>
                <a:spcPts val="0"/>
              </a:spcBef>
              <a:spcAft>
                <a:spcPts val="0"/>
              </a:spcAft>
              <a:buClr>
                <a:schemeClr val="dk1"/>
              </a:buClr>
              <a:buSzPts val="1100"/>
              <a:buFont typeface="Arial"/>
              <a:buNone/>
            </a:pPr>
            <a:endParaRPr sz="700"/>
          </a:p>
          <a:p>
            <a:pPr marL="0" lvl="0" indent="0" algn="l" rtl="0">
              <a:spcBef>
                <a:spcPts val="0"/>
              </a:spcBef>
              <a:spcAft>
                <a:spcPts val="0"/>
              </a:spcAft>
              <a:buClr>
                <a:schemeClr val="dk1"/>
              </a:buClr>
              <a:buSzPts val="1100"/>
              <a:buFont typeface="Arial"/>
              <a:buNone/>
            </a:pPr>
            <a:r>
              <a:rPr lang="en-GB" sz="700"/>
              <a:t>The OSI model has seven layers and the TCP/IP model has four layers. You can see how they relate to each other by looking at the diagram below:</a:t>
            </a:r>
            <a:endParaRPr sz="1400"/>
          </a:p>
        </p:txBody>
      </p:sp>
      <p:sp>
        <p:nvSpPr>
          <p:cNvPr id="529" name="Google Shape;529;p45"/>
          <p:cNvSpPr/>
          <p:nvPr/>
        </p:nvSpPr>
        <p:spPr>
          <a:xfrm>
            <a:off x="5800266" y="2738682"/>
            <a:ext cx="1024200" cy="291300"/>
          </a:xfrm>
          <a:prstGeom prst="rect">
            <a:avLst/>
          </a:prstGeom>
          <a:solidFill>
            <a:srgbClr val="CD2355"/>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rgbClr val="FFFFFF"/>
                </a:solidFill>
                <a:latin typeface="Quicksand"/>
                <a:ea typeface="Quicksand"/>
                <a:cs typeface="Quicksand"/>
                <a:sym typeface="Quicksand"/>
              </a:rPr>
              <a:t>Presentation</a:t>
            </a:r>
            <a:endParaRPr sz="1100">
              <a:solidFill>
                <a:srgbClr val="FFFFFF"/>
              </a:solidFill>
              <a:latin typeface="Quicksand"/>
              <a:ea typeface="Quicksand"/>
              <a:cs typeface="Quicksand"/>
              <a:sym typeface="Quicksand"/>
            </a:endParaRPr>
          </a:p>
        </p:txBody>
      </p:sp>
      <p:sp>
        <p:nvSpPr>
          <p:cNvPr id="530" name="Google Shape;530;p45"/>
          <p:cNvSpPr/>
          <p:nvPr/>
        </p:nvSpPr>
        <p:spPr>
          <a:xfrm>
            <a:off x="5800266" y="2412387"/>
            <a:ext cx="1024200" cy="291300"/>
          </a:xfrm>
          <a:prstGeom prst="rect">
            <a:avLst/>
          </a:prstGeom>
          <a:solidFill>
            <a:srgbClr val="CD2355"/>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rgbClr val="FFFFFF"/>
                </a:solidFill>
                <a:latin typeface="Quicksand"/>
                <a:ea typeface="Quicksand"/>
                <a:cs typeface="Quicksand"/>
                <a:sym typeface="Quicksand"/>
              </a:rPr>
              <a:t>Application</a:t>
            </a:r>
            <a:endParaRPr sz="1100">
              <a:solidFill>
                <a:srgbClr val="FFFFFF"/>
              </a:solidFill>
              <a:latin typeface="Quicksand"/>
              <a:ea typeface="Quicksand"/>
              <a:cs typeface="Quicksand"/>
              <a:sym typeface="Quicksand"/>
            </a:endParaRPr>
          </a:p>
        </p:txBody>
      </p:sp>
      <p:sp>
        <p:nvSpPr>
          <p:cNvPr id="531" name="Google Shape;531;p45"/>
          <p:cNvSpPr/>
          <p:nvPr/>
        </p:nvSpPr>
        <p:spPr>
          <a:xfrm>
            <a:off x="5800266" y="3064978"/>
            <a:ext cx="1024200" cy="291300"/>
          </a:xfrm>
          <a:prstGeom prst="rect">
            <a:avLst/>
          </a:prstGeom>
          <a:solidFill>
            <a:srgbClr val="CD2355"/>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rgbClr val="FFFFFF"/>
                </a:solidFill>
                <a:latin typeface="Quicksand"/>
                <a:ea typeface="Quicksand"/>
                <a:cs typeface="Quicksand"/>
                <a:sym typeface="Quicksand"/>
              </a:rPr>
              <a:t>Session</a:t>
            </a:r>
            <a:endParaRPr sz="1100">
              <a:solidFill>
                <a:srgbClr val="FFFFFF"/>
              </a:solidFill>
              <a:latin typeface="Quicksand"/>
              <a:ea typeface="Quicksand"/>
              <a:cs typeface="Quicksand"/>
              <a:sym typeface="Quicksand"/>
            </a:endParaRPr>
          </a:p>
        </p:txBody>
      </p:sp>
      <p:sp>
        <p:nvSpPr>
          <p:cNvPr id="532" name="Google Shape;532;p45"/>
          <p:cNvSpPr/>
          <p:nvPr/>
        </p:nvSpPr>
        <p:spPr>
          <a:xfrm>
            <a:off x="5800266" y="3391273"/>
            <a:ext cx="1024200" cy="291300"/>
          </a:xfrm>
          <a:prstGeom prst="rect">
            <a:avLst/>
          </a:prstGeom>
          <a:solidFill>
            <a:srgbClr val="CD2355"/>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rgbClr val="FFFFFF"/>
                </a:solidFill>
                <a:latin typeface="Quicksand"/>
                <a:ea typeface="Quicksand"/>
                <a:cs typeface="Quicksand"/>
                <a:sym typeface="Quicksand"/>
              </a:rPr>
              <a:t>Transport</a:t>
            </a:r>
            <a:endParaRPr sz="1100">
              <a:solidFill>
                <a:srgbClr val="FFFFFF"/>
              </a:solidFill>
              <a:latin typeface="Quicksand"/>
              <a:ea typeface="Quicksand"/>
              <a:cs typeface="Quicksand"/>
              <a:sym typeface="Quicksand"/>
            </a:endParaRPr>
          </a:p>
        </p:txBody>
      </p:sp>
      <p:sp>
        <p:nvSpPr>
          <p:cNvPr id="533" name="Google Shape;533;p45"/>
          <p:cNvSpPr/>
          <p:nvPr/>
        </p:nvSpPr>
        <p:spPr>
          <a:xfrm>
            <a:off x="5800266" y="3717569"/>
            <a:ext cx="1024200" cy="291300"/>
          </a:xfrm>
          <a:prstGeom prst="rect">
            <a:avLst/>
          </a:prstGeom>
          <a:solidFill>
            <a:srgbClr val="CD2355"/>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rgbClr val="FFFFFF"/>
                </a:solidFill>
                <a:latin typeface="Quicksand"/>
                <a:ea typeface="Quicksand"/>
                <a:cs typeface="Quicksand"/>
                <a:sym typeface="Quicksand"/>
              </a:rPr>
              <a:t>Network</a:t>
            </a:r>
            <a:endParaRPr sz="1100">
              <a:solidFill>
                <a:srgbClr val="FFFFFF"/>
              </a:solidFill>
              <a:latin typeface="Quicksand"/>
              <a:ea typeface="Quicksand"/>
              <a:cs typeface="Quicksand"/>
              <a:sym typeface="Quicksand"/>
            </a:endParaRPr>
          </a:p>
        </p:txBody>
      </p:sp>
      <p:sp>
        <p:nvSpPr>
          <p:cNvPr id="534" name="Google Shape;534;p45"/>
          <p:cNvSpPr/>
          <p:nvPr/>
        </p:nvSpPr>
        <p:spPr>
          <a:xfrm>
            <a:off x="5800266" y="4043865"/>
            <a:ext cx="1024200" cy="291300"/>
          </a:xfrm>
          <a:prstGeom prst="rect">
            <a:avLst/>
          </a:prstGeom>
          <a:solidFill>
            <a:srgbClr val="CD2355"/>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rgbClr val="FFFFFF"/>
                </a:solidFill>
                <a:latin typeface="Quicksand"/>
                <a:ea typeface="Quicksand"/>
                <a:cs typeface="Quicksand"/>
                <a:sym typeface="Quicksand"/>
              </a:rPr>
              <a:t>Data link</a:t>
            </a:r>
            <a:endParaRPr sz="1100">
              <a:solidFill>
                <a:srgbClr val="FFFFFF"/>
              </a:solidFill>
              <a:latin typeface="Quicksand"/>
              <a:ea typeface="Quicksand"/>
              <a:cs typeface="Quicksand"/>
              <a:sym typeface="Quicksand"/>
            </a:endParaRPr>
          </a:p>
        </p:txBody>
      </p:sp>
      <p:sp>
        <p:nvSpPr>
          <p:cNvPr id="535" name="Google Shape;535;p45"/>
          <p:cNvSpPr/>
          <p:nvPr/>
        </p:nvSpPr>
        <p:spPr>
          <a:xfrm>
            <a:off x="5800266" y="4370160"/>
            <a:ext cx="1024200" cy="291300"/>
          </a:xfrm>
          <a:prstGeom prst="rect">
            <a:avLst/>
          </a:prstGeom>
          <a:solidFill>
            <a:srgbClr val="CD2355"/>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rgbClr val="FFFFFF"/>
                </a:solidFill>
                <a:latin typeface="Quicksand"/>
                <a:ea typeface="Quicksand"/>
                <a:cs typeface="Quicksand"/>
                <a:sym typeface="Quicksand"/>
              </a:rPr>
              <a:t>Physical</a:t>
            </a:r>
            <a:endParaRPr sz="1100">
              <a:solidFill>
                <a:srgbClr val="FFFFFF"/>
              </a:solidFill>
              <a:latin typeface="Quicksand"/>
              <a:ea typeface="Quicksand"/>
              <a:cs typeface="Quicksand"/>
              <a:sym typeface="Quicksand"/>
            </a:endParaRPr>
          </a:p>
        </p:txBody>
      </p:sp>
      <p:sp>
        <p:nvSpPr>
          <p:cNvPr id="536" name="Google Shape;536;p45"/>
          <p:cNvSpPr/>
          <p:nvPr/>
        </p:nvSpPr>
        <p:spPr>
          <a:xfrm>
            <a:off x="6890792" y="2422602"/>
            <a:ext cx="1214100" cy="933600"/>
          </a:xfrm>
          <a:prstGeom prst="rect">
            <a:avLst/>
          </a:prstGeom>
          <a:solidFill>
            <a:srgbClr val="CD2355"/>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rgbClr val="FFFFFF"/>
                </a:solidFill>
                <a:latin typeface="Quicksand"/>
                <a:ea typeface="Quicksand"/>
                <a:cs typeface="Quicksand"/>
                <a:sym typeface="Quicksand"/>
              </a:rPr>
              <a:t>Application</a:t>
            </a:r>
            <a:endParaRPr sz="1100">
              <a:solidFill>
                <a:srgbClr val="FFFFFF"/>
              </a:solidFill>
              <a:latin typeface="Quicksand"/>
              <a:ea typeface="Quicksand"/>
              <a:cs typeface="Quicksand"/>
              <a:sym typeface="Quicksand"/>
            </a:endParaRPr>
          </a:p>
        </p:txBody>
      </p:sp>
      <p:sp>
        <p:nvSpPr>
          <p:cNvPr id="537" name="Google Shape;537;p45"/>
          <p:cNvSpPr txBox="1"/>
          <p:nvPr/>
        </p:nvSpPr>
        <p:spPr>
          <a:xfrm>
            <a:off x="6100534" y="2109175"/>
            <a:ext cx="4458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GB" sz="1100">
                <a:solidFill>
                  <a:srgbClr val="CD2355"/>
                </a:solidFill>
                <a:latin typeface="Quicksand"/>
                <a:ea typeface="Quicksand"/>
                <a:cs typeface="Quicksand"/>
                <a:sym typeface="Quicksand"/>
              </a:rPr>
              <a:t>OSI</a:t>
            </a:r>
            <a:endParaRPr sz="900">
              <a:solidFill>
                <a:srgbClr val="CD2355"/>
              </a:solidFill>
            </a:endParaRPr>
          </a:p>
        </p:txBody>
      </p:sp>
      <p:sp>
        <p:nvSpPr>
          <p:cNvPr id="538" name="Google Shape;538;p45"/>
          <p:cNvSpPr txBox="1"/>
          <p:nvPr/>
        </p:nvSpPr>
        <p:spPr>
          <a:xfrm>
            <a:off x="7177829" y="2109175"/>
            <a:ext cx="6402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GB" sz="1100">
                <a:solidFill>
                  <a:srgbClr val="CD2355"/>
                </a:solidFill>
                <a:latin typeface="Quicksand"/>
                <a:ea typeface="Quicksand"/>
                <a:cs typeface="Quicksand"/>
                <a:sym typeface="Quicksand"/>
              </a:rPr>
              <a:t>TCP/IP</a:t>
            </a:r>
            <a:endParaRPr sz="1100">
              <a:solidFill>
                <a:srgbClr val="CD2355"/>
              </a:solidFill>
            </a:endParaRPr>
          </a:p>
        </p:txBody>
      </p:sp>
      <p:cxnSp>
        <p:nvCxnSpPr>
          <p:cNvPr id="539" name="Google Shape;539;p45"/>
          <p:cNvCxnSpPr/>
          <p:nvPr/>
        </p:nvCxnSpPr>
        <p:spPr>
          <a:xfrm>
            <a:off x="5809100" y="3376260"/>
            <a:ext cx="2295900" cy="0"/>
          </a:xfrm>
          <a:prstGeom prst="straightConnector1">
            <a:avLst/>
          </a:prstGeom>
          <a:noFill/>
          <a:ln w="9525" cap="flat" cmpd="sng">
            <a:solidFill>
              <a:schemeClr val="accent6"/>
            </a:solidFill>
            <a:prstDash val="dash"/>
            <a:round/>
            <a:headEnd type="none" w="med" len="med"/>
            <a:tailEnd type="none" w="med" len="med"/>
          </a:ln>
        </p:spPr>
      </p:cxnSp>
      <p:sp>
        <p:nvSpPr>
          <p:cNvPr id="540" name="Google Shape;540;p45"/>
          <p:cNvSpPr/>
          <p:nvPr/>
        </p:nvSpPr>
        <p:spPr>
          <a:xfrm>
            <a:off x="6890792" y="3396181"/>
            <a:ext cx="1214100" cy="291300"/>
          </a:xfrm>
          <a:prstGeom prst="rect">
            <a:avLst/>
          </a:prstGeom>
          <a:solidFill>
            <a:srgbClr val="CD2355"/>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rgbClr val="FFFFFF"/>
                </a:solidFill>
                <a:latin typeface="Quicksand"/>
                <a:ea typeface="Quicksand"/>
                <a:cs typeface="Quicksand"/>
                <a:sym typeface="Quicksand"/>
              </a:rPr>
              <a:t>Transport</a:t>
            </a:r>
            <a:endParaRPr sz="1100">
              <a:solidFill>
                <a:srgbClr val="FFFFFF"/>
              </a:solidFill>
              <a:latin typeface="Quicksand"/>
              <a:ea typeface="Quicksand"/>
              <a:cs typeface="Quicksand"/>
              <a:sym typeface="Quicksand"/>
            </a:endParaRPr>
          </a:p>
        </p:txBody>
      </p:sp>
      <p:cxnSp>
        <p:nvCxnSpPr>
          <p:cNvPr id="541" name="Google Shape;541;p45"/>
          <p:cNvCxnSpPr/>
          <p:nvPr/>
        </p:nvCxnSpPr>
        <p:spPr>
          <a:xfrm>
            <a:off x="5809100" y="3699833"/>
            <a:ext cx="2295900" cy="0"/>
          </a:xfrm>
          <a:prstGeom prst="straightConnector1">
            <a:avLst/>
          </a:prstGeom>
          <a:noFill/>
          <a:ln w="9525" cap="flat" cmpd="sng">
            <a:solidFill>
              <a:schemeClr val="accent6"/>
            </a:solidFill>
            <a:prstDash val="dash"/>
            <a:round/>
            <a:headEnd type="none" w="med" len="med"/>
            <a:tailEnd type="none" w="med" len="med"/>
          </a:ln>
        </p:spPr>
      </p:cxnSp>
      <p:sp>
        <p:nvSpPr>
          <p:cNvPr id="542" name="Google Shape;542;p45"/>
          <p:cNvSpPr/>
          <p:nvPr/>
        </p:nvSpPr>
        <p:spPr>
          <a:xfrm>
            <a:off x="6890792" y="3712080"/>
            <a:ext cx="1214100" cy="291300"/>
          </a:xfrm>
          <a:prstGeom prst="rect">
            <a:avLst/>
          </a:prstGeom>
          <a:solidFill>
            <a:srgbClr val="CD2355"/>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rgbClr val="FFFFFF"/>
                </a:solidFill>
                <a:latin typeface="Quicksand"/>
                <a:ea typeface="Quicksand"/>
                <a:cs typeface="Quicksand"/>
                <a:sym typeface="Quicksand"/>
              </a:rPr>
              <a:t>Internet</a:t>
            </a:r>
            <a:endParaRPr sz="1100">
              <a:solidFill>
                <a:srgbClr val="FFFFFF"/>
              </a:solidFill>
              <a:latin typeface="Quicksand"/>
              <a:ea typeface="Quicksand"/>
              <a:cs typeface="Quicksand"/>
              <a:sym typeface="Quicksand"/>
            </a:endParaRPr>
          </a:p>
        </p:txBody>
      </p:sp>
      <p:cxnSp>
        <p:nvCxnSpPr>
          <p:cNvPr id="543" name="Google Shape;543;p45"/>
          <p:cNvCxnSpPr/>
          <p:nvPr/>
        </p:nvCxnSpPr>
        <p:spPr>
          <a:xfrm>
            <a:off x="5809100" y="4027820"/>
            <a:ext cx="2295900" cy="0"/>
          </a:xfrm>
          <a:prstGeom prst="straightConnector1">
            <a:avLst/>
          </a:prstGeom>
          <a:noFill/>
          <a:ln w="9525" cap="flat" cmpd="sng">
            <a:solidFill>
              <a:schemeClr val="accent6"/>
            </a:solidFill>
            <a:prstDash val="dash"/>
            <a:round/>
            <a:headEnd type="none" w="med" len="med"/>
            <a:tailEnd type="none" w="med" len="med"/>
          </a:ln>
        </p:spPr>
      </p:cxnSp>
      <p:sp>
        <p:nvSpPr>
          <p:cNvPr id="544" name="Google Shape;544;p45"/>
          <p:cNvSpPr/>
          <p:nvPr/>
        </p:nvSpPr>
        <p:spPr>
          <a:xfrm>
            <a:off x="6890792" y="4052153"/>
            <a:ext cx="1214100" cy="609300"/>
          </a:xfrm>
          <a:prstGeom prst="rect">
            <a:avLst/>
          </a:prstGeom>
          <a:solidFill>
            <a:srgbClr val="CD2355"/>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rgbClr val="FFFFFF"/>
                </a:solidFill>
                <a:latin typeface="Quicksand"/>
                <a:ea typeface="Quicksand"/>
                <a:cs typeface="Quicksand"/>
                <a:sym typeface="Quicksand"/>
              </a:rPr>
              <a:t>Link</a:t>
            </a:r>
            <a:endParaRPr sz="1100">
              <a:solidFill>
                <a:srgbClr val="FFFFFF"/>
              </a:solidFill>
              <a:latin typeface="Quicksand"/>
              <a:ea typeface="Quicksand"/>
              <a:cs typeface="Quicksand"/>
              <a:sym typeface="Quicksan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48"/>
        <p:cNvGrpSpPr/>
        <p:nvPr/>
      </p:nvGrpSpPr>
      <p:grpSpPr>
        <a:xfrm>
          <a:off x="0" y="0"/>
          <a:ext cx="0" cy="0"/>
          <a:chOff x="0" y="0"/>
          <a:chExt cx="0" cy="0"/>
        </a:xfrm>
      </p:grpSpPr>
      <p:sp>
        <p:nvSpPr>
          <p:cNvPr id="549" name="Google Shape;549;p46"/>
          <p:cNvSpPr txBox="1">
            <a:spLocks noGrp="1"/>
          </p:cNvSpPr>
          <p:nvPr>
            <p:ph type="title"/>
          </p:nvPr>
        </p:nvSpPr>
        <p:spPr>
          <a:xfrm>
            <a:off x="310900" y="1611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Networking models – solutions</a:t>
            </a:r>
            <a:endParaRPr/>
          </a:p>
        </p:txBody>
      </p:sp>
      <p:sp>
        <p:nvSpPr>
          <p:cNvPr id="550" name="Google Shape;550;p46"/>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graphicFrame>
        <p:nvGraphicFramePr>
          <p:cNvPr id="551" name="Google Shape;551;p46"/>
          <p:cNvGraphicFramePr/>
          <p:nvPr/>
        </p:nvGraphicFramePr>
        <p:xfrm>
          <a:off x="694725" y="859200"/>
          <a:ext cx="7150550" cy="3856600"/>
        </p:xfrm>
        <a:graphic>
          <a:graphicData uri="http://schemas.openxmlformats.org/drawingml/2006/table">
            <a:tbl>
              <a:tblPr>
                <a:noFill/>
                <a:tableStyleId>{D5BA4812-0BF8-48A9-A1EE-39B7B1FFF056}</a:tableStyleId>
              </a:tblPr>
              <a:tblGrid>
                <a:gridCol w="5626300">
                  <a:extLst>
                    <a:ext uri="{9D8B030D-6E8A-4147-A177-3AD203B41FA5}">
                      <a16:colId xmlns:a16="http://schemas.microsoft.com/office/drawing/2014/main" val="20000"/>
                    </a:ext>
                  </a:extLst>
                </a:gridCol>
                <a:gridCol w="1524250">
                  <a:extLst>
                    <a:ext uri="{9D8B030D-6E8A-4147-A177-3AD203B41FA5}">
                      <a16:colId xmlns:a16="http://schemas.microsoft.com/office/drawing/2014/main" val="20001"/>
                    </a:ext>
                  </a:extLst>
                </a:gridCol>
              </a:tblGrid>
              <a:tr h="306175">
                <a:tc>
                  <a:txBody>
                    <a:bodyPr/>
                    <a:lstStyle/>
                    <a:p>
                      <a:pPr marL="0" lvl="0" indent="0" algn="l" rtl="0">
                        <a:spcBef>
                          <a:spcPts val="0"/>
                        </a:spcBef>
                        <a:spcAft>
                          <a:spcPts val="0"/>
                        </a:spcAft>
                        <a:buNone/>
                      </a:pPr>
                      <a:r>
                        <a:rPr lang="en-GB" sz="1100" b="1">
                          <a:latin typeface="Quicksand"/>
                          <a:ea typeface="Quicksand"/>
                          <a:cs typeface="Quicksand"/>
                          <a:sym typeface="Quicksand"/>
                        </a:rPr>
                        <a:t>Description</a:t>
                      </a:r>
                      <a:endParaRPr sz="1100" b="1">
                        <a:latin typeface="Quicksand"/>
                        <a:ea typeface="Quicksand"/>
                        <a:cs typeface="Quicksand"/>
                        <a:sym typeface="Quicksand"/>
                      </a:endParaRPr>
                    </a:p>
                  </a:txBody>
                  <a:tcPr marL="63500" marR="63500" marT="63500" marB="63500">
                    <a:solidFill>
                      <a:schemeClr val="lt1"/>
                    </a:solidFill>
                  </a:tcPr>
                </a:tc>
                <a:tc>
                  <a:txBody>
                    <a:bodyPr/>
                    <a:lstStyle/>
                    <a:p>
                      <a:pPr marL="0" lvl="0" indent="0" algn="l" rtl="0">
                        <a:spcBef>
                          <a:spcPts val="0"/>
                        </a:spcBef>
                        <a:spcAft>
                          <a:spcPts val="0"/>
                        </a:spcAft>
                        <a:buNone/>
                      </a:pPr>
                      <a:r>
                        <a:rPr lang="en-GB" sz="1100" b="1">
                          <a:latin typeface="Quicksand"/>
                          <a:ea typeface="Quicksand"/>
                          <a:cs typeface="Quicksand"/>
                          <a:sym typeface="Quicksand"/>
                        </a:rPr>
                        <a:t>Layer</a:t>
                      </a:r>
                      <a:endParaRPr sz="1100" b="1">
                        <a:latin typeface="Quicksand"/>
                        <a:ea typeface="Quicksand"/>
                        <a:cs typeface="Quicksand"/>
                        <a:sym typeface="Quicksand"/>
                      </a:endParaRPr>
                    </a:p>
                  </a:txBody>
                  <a:tcPr marL="63500" marR="63500" marT="63500" marB="63500">
                    <a:solidFill>
                      <a:schemeClr val="lt1"/>
                    </a:solidFill>
                  </a:tcPr>
                </a:tc>
                <a:extLst>
                  <a:ext uri="{0D108BD9-81ED-4DB2-BD59-A6C34878D82A}">
                    <a16:rowId xmlns:a16="http://schemas.microsoft.com/office/drawing/2014/main" val="10000"/>
                  </a:ext>
                </a:extLst>
              </a:tr>
              <a:tr h="482075">
                <a:tc>
                  <a:txBody>
                    <a:bodyPr/>
                    <a:lstStyle/>
                    <a:p>
                      <a:pPr marL="0" lvl="0" indent="0" algn="l" rtl="0">
                        <a:spcBef>
                          <a:spcPts val="0"/>
                        </a:spcBef>
                        <a:spcAft>
                          <a:spcPts val="0"/>
                        </a:spcAft>
                        <a:buNone/>
                      </a:pPr>
                      <a:r>
                        <a:rPr lang="en-GB" sz="1100">
                          <a:latin typeface="Quicksand"/>
                          <a:ea typeface="Quicksand"/>
                          <a:cs typeface="Quicksand"/>
                          <a:sym typeface="Quicksand"/>
                        </a:rPr>
                        <a:t>Breaks the data into segments and adds a header that contains the source and destination ports. </a:t>
                      </a:r>
                      <a:endParaRPr sz="1100">
                        <a:latin typeface="Quicksand"/>
                        <a:ea typeface="Quicksand"/>
                        <a:cs typeface="Quicksand"/>
                        <a:sym typeface="Quicksand"/>
                      </a:endParaRPr>
                    </a:p>
                  </a:txBody>
                  <a:tcPr marL="63500" marR="63500" marT="63500" marB="63500">
                    <a:solidFill>
                      <a:schemeClr val="lt1"/>
                    </a:solidFill>
                  </a:tcPr>
                </a:tc>
                <a:tc>
                  <a:txBody>
                    <a:bodyPr/>
                    <a:lstStyle/>
                    <a:p>
                      <a:pPr marL="0" lvl="0" indent="0" algn="l" rtl="0">
                        <a:spcBef>
                          <a:spcPts val="0"/>
                        </a:spcBef>
                        <a:spcAft>
                          <a:spcPts val="0"/>
                        </a:spcAft>
                        <a:buNone/>
                      </a:pPr>
                      <a:endParaRPr sz="1100">
                        <a:latin typeface="Handlee"/>
                        <a:ea typeface="Handlee"/>
                        <a:cs typeface="Handlee"/>
                        <a:sym typeface="Handlee"/>
                      </a:endParaRPr>
                    </a:p>
                  </a:txBody>
                  <a:tcPr marL="63500" marR="63500" marT="63500" marB="63500">
                    <a:solidFill>
                      <a:schemeClr val="lt1"/>
                    </a:solidFill>
                  </a:tcPr>
                </a:tc>
                <a:extLst>
                  <a:ext uri="{0D108BD9-81ED-4DB2-BD59-A6C34878D82A}">
                    <a16:rowId xmlns:a16="http://schemas.microsoft.com/office/drawing/2014/main" val="10001"/>
                  </a:ext>
                </a:extLst>
              </a:tr>
              <a:tr h="657975">
                <a:tc>
                  <a:txBody>
                    <a:bodyPr/>
                    <a:lstStyle/>
                    <a:p>
                      <a:pPr marL="0" lvl="0" indent="0" algn="l" rtl="0">
                        <a:spcBef>
                          <a:spcPts val="0"/>
                        </a:spcBef>
                        <a:spcAft>
                          <a:spcPts val="0"/>
                        </a:spcAft>
                        <a:buNone/>
                      </a:pPr>
                      <a:r>
                        <a:rPr lang="en-GB" sz="1100">
                          <a:latin typeface="Quicksand"/>
                          <a:ea typeface="Quicksand"/>
                          <a:cs typeface="Quicksand"/>
                          <a:sym typeface="Quicksand"/>
                        </a:rPr>
                        <a:t>Deals with the parts of an application that connect to a network. It is the closest layer to the end user of the network, and talks directly to the application.</a:t>
                      </a:r>
                      <a:endParaRPr sz="1100">
                        <a:latin typeface="Quicksand"/>
                        <a:ea typeface="Quicksand"/>
                        <a:cs typeface="Quicksand"/>
                        <a:sym typeface="Quicksand"/>
                      </a:endParaRPr>
                    </a:p>
                  </a:txBody>
                  <a:tcPr marL="63500" marR="63500" marT="63500" marB="63500">
                    <a:solidFill>
                      <a:schemeClr val="lt1"/>
                    </a:solidFill>
                  </a:tcPr>
                </a:tc>
                <a:tc>
                  <a:txBody>
                    <a:bodyPr/>
                    <a:lstStyle/>
                    <a:p>
                      <a:pPr marL="0" lvl="0" indent="0" algn="l" rtl="0">
                        <a:spcBef>
                          <a:spcPts val="0"/>
                        </a:spcBef>
                        <a:spcAft>
                          <a:spcPts val="0"/>
                        </a:spcAft>
                        <a:buNone/>
                      </a:pPr>
                      <a:endParaRPr sz="1100">
                        <a:latin typeface="Handlee"/>
                        <a:ea typeface="Handlee"/>
                        <a:cs typeface="Handlee"/>
                        <a:sym typeface="Handlee"/>
                      </a:endParaRPr>
                    </a:p>
                  </a:txBody>
                  <a:tcPr marL="63500" marR="63500" marT="63500" marB="63500">
                    <a:solidFill>
                      <a:schemeClr val="lt1"/>
                    </a:solidFill>
                  </a:tcPr>
                </a:tc>
                <a:extLst>
                  <a:ext uri="{0D108BD9-81ED-4DB2-BD59-A6C34878D82A}">
                    <a16:rowId xmlns:a16="http://schemas.microsoft.com/office/drawing/2014/main" val="10002"/>
                  </a:ext>
                </a:extLst>
              </a:tr>
              <a:tr h="482075">
                <a:tc>
                  <a:txBody>
                    <a:bodyPr/>
                    <a:lstStyle/>
                    <a:p>
                      <a:pPr marL="0" lvl="0" indent="0" algn="l" rtl="0">
                        <a:spcBef>
                          <a:spcPts val="0"/>
                        </a:spcBef>
                        <a:spcAft>
                          <a:spcPts val="0"/>
                        </a:spcAft>
                        <a:buNone/>
                      </a:pPr>
                      <a:r>
                        <a:rPr lang="en-GB" sz="1100">
                          <a:latin typeface="Quicksand"/>
                          <a:ea typeface="Quicksand"/>
                          <a:cs typeface="Quicksand"/>
                          <a:sym typeface="Quicksand"/>
                        </a:rPr>
                        <a:t>Deals with how the bits of data are transmitted through a network. This could be through light pulses, electrical signals, or radio waves.</a:t>
                      </a:r>
                      <a:endParaRPr sz="1100">
                        <a:latin typeface="Quicksand"/>
                        <a:ea typeface="Quicksand"/>
                        <a:cs typeface="Quicksand"/>
                        <a:sym typeface="Quicksand"/>
                      </a:endParaRPr>
                    </a:p>
                  </a:txBody>
                  <a:tcPr marL="63500" marR="63500" marT="63500" marB="63500">
                    <a:solidFill>
                      <a:schemeClr val="lt1"/>
                    </a:solidFill>
                  </a:tcPr>
                </a:tc>
                <a:tc>
                  <a:txBody>
                    <a:bodyPr/>
                    <a:lstStyle/>
                    <a:p>
                      <a:pPr marL="0" lvl="0" indent="0" algn="l" rtl="0">
                        <a:spcBef>
                          <a:spcPts val="0"/>
                        </a:spcBef>
                        <a:spcAft>
                          <a:spcPts val="0"/>
                        </a:spcAft>
                        <a:buNone/>
                      </a:pPr>
                      <a:endParaRPr sz="1100">
                        <a:latin typeface="Handlee"/>
                        <a:ea typeface="Handlee"/>
                        <a:cs typeface="Handlee"/>
                        <a:sym typeface="Handlee"/>
                      </a:endParaRPr>
                    </a:p>
                  </a:txBody>
                  <a:tcPr marL="63500" marR="63500" marT="63500" marB="63500">
                    <a:solidFill>
                      <a:schemeClr val="lt1"/>
                    </a:solidFill>
                  </a:tcPr>
                </a:tc>
                <a:extLst>
                  <a:ext uri="{0D108BD9-81ED-4DB2-BD59-A6C34878D82A}">
                    <a16:rowId xmlns:a16="http://schemas.microsoft.com/office/drawing/2014/main" val="10003"/>
                  </a:ext>
                </a:extLst>
              </a:tr>
              <a:tr h="482075">
                <a:tc>
                  <a:txBody>
                    <a:bodyPr/>
                    <a:lstStyle/>
                    <a:p>
                      <a:pPr marL="0" lvl="0" indent="0" algn="l" rtl="0">
                        <a:spcBef>
                          <a:spcPts val="0"/>
                        </a:spcBef>
                        <a:spcAft>
                          <a:spcPts val="0"/>
                        </a:spcAft>
                        <a:buNone/>
                      </a:pPr>
                      <a:r>
                        <a:rPr lang="en-GB" sz="1100">
                          <a:latin typeface="Quicksand"/>
                          <a:ea typeface="Quicksand"/>
                          <a:cs typeface="Quicksand"/>
                          <a:sym typeface="Quicksand"/>
                        </a:rPr>
                        <a:t>Deals with ensuring that data is transmitted, error-free, from one node to another on a network.</a:t>
                      </a:r>
                      <a:endParaRPr sz="1100">
                        <a:latin typeface="Quicksand"/>
                        <a:ea typeface="Quicksand"/>
                        <a:cs typeface="Quicksand"/>
                        <a:sym typeface="Quicksand"/>
                      </a:endParaRPr>
                    </a:p>
                  </a:txBody>
                  <a:tcPr marL="63500" marR="63500" marT="63500" marB="63500">
                    <a:solidFill>
                      <a:schemeClr val="lt1"/>
                    </a:solidFill>
                  </a:tcPr>
                </a:tc>
                <a:tc>
                  <a:txBody>
                    <a:bodyPr/>
                    <a:lstStyle/>
                    <a:p>
                      <a:pPr marL="0" lvl="0" indent="0" algn="l" rtl="0">
                        <a:spcBef>
                          <a:spcPts val="0"/>
                        </a:spcBef>
                        <a:spcAft>
                          <a:spcPts val="0"/>
                        </a:spcAft>
                        <a:buNone/>
                      </a:pPr>
                      <a:endParaRPr sz="1100">
                        <a:latin typeface="Handlee"/>
                        <a:ea typeface="Handlee"/>
                        <a:cs typeface="Handlee"/>
                        <a:sym typeface="Handlee"/>
                      </a:endParaRPr>
                    </a:p>
                  </a:txBody>
                  <a:tcPr marL="63500" marR="63500" marT="63500" marB="63500">
                    <a:solidFill>
                      <a:schemeClr val="lt1"/>
                    </a:solidFill>
                  </a:tcPr>
                </a:tc>
                <a:extLst>
                  <a:ext uri="{0D108BD9-81ED-4DB2-BD59-A6C34878D82A}">
                    <a16:rowId xmlns:a16="http://schemas.microsoft.com/office/drawing/2014/main" val="10004"/>
                  </a:ext>
                </a:extLst>
              </a:tr>
              <a:tr h="482075">
                <a:tc>
                  <a:txBody>
                    <a:bodyPr/>
                    <a:lstStyle/>
                    <a:p>
                      <a:pPr marL="0" lvl="0" indent="0" algn="l" rtl="0">
                        <a:spcBef>
                          <a:spcPts val="0"/>
                        </a:spcBef>
                        <a:spcAft>
                          <a:spcPts val="0"/>
                        </a:spcAft>
                        <a:buNone/>
                      </a:pPr>
                      <a:r>
                        <a:rPr lang="en-GB" sz="1100">
                          <a:latin typeface="Quicksand"/>
                          <a:ea typeface="Quicksand"/>
                          <a:cs typeface="Quicksand"/>
                          <a:sym typeface="Quicksand"/>
                        </a:rPr>
                        <a:t>Provides the necessary means for establishing a connection, organising, and synchronising data exchange.</a:t>
                      </a:r>
                      <a:endParaRPr sz="1100">
                        <a:latin typeface="Quicksand"/>
                        <a:ea typeface="Quicksand"/>
                        <a:cs typeface="Quicksand"/>
                        <a:sym typeface="Quicksand"/>
                      </a:endParaRPr>
                    </a:p>
                  </a:txBody>
                  <a:tcPr marL="63500" marR="63500" marT="63500" marB="63500">
                    <a:solidFill>
                      <a:schemeClr val="lt1"/>
                    </a:solidFill>
                  </a:tcPr>
                </a:tc>
                <a:tc>
                  <a:txBody>
                    <a:bodyPr/>
                    <a:lstStyle/>
                    <a:p>
                      <a:pPr marL="0" lvl="0" indent="0" algn="l" rtl="0">
                        <a:spcBef>
                          <a:spcPts val="0"/>
                        </a:spcBef>
                        <a:spcAft>
                          <a:spcPts val="0"/>
                        </a:spcAft>
                        <a:buNone/>
                      </a:pPr>
                      <a:endParaRPr sz="1100">
                        <a:latin typeface="Handlee"/>
                        <a:ea typeface="Handlee"/>
                        <a:cs typeface="Handlee"/>
                        <a:sym typeface="Handlee"/>
                      </a:endParaRPr>
                    </a:p>
                  </a:txBody>
                  <a:tcPr marL="63500" marR="63500" marT="63500" marB="63500">
                    <a:solidFill>
                      <a:schemeClr val="lt1"/>
                    </a:solidFill>
                  </a:tcPr>
                </a:tc>
                <a:extLst>
                  <a:ext uri="{0D108BD9-81ED-4DB2-BD59-A6C34878D82A}">
                    <a16:rowId xmlns:a16="http://schemas.microsoft.com/office/drawing/2014/main" val="10005"/>
                  </a:ext>
                </a:extLst>
              </a:tr>
              <a:tr h="482075">
                <a:tc>
                  <a:txBody>
                    <a:bodyPr/>
                    <a:lstStyle/>
                    <a:p>
                      <a:pPr marL="0" lvl="0" indent="0" algn="l" rtl="0">
                        <a:spcBef>
                          <a:spcPts val="0"/>
                        </a:spcBef>
                        <a:spcAft>
                          <a:spcPts val="0"/>
                        </a:spcAft>
                        <a:buNone/>
                      </a:pPr>
                      <a:r>
                        <a:rPr lang="en-GB" sz="1100">
                          <a:latin typeface="Quicksand"/>
                          <a:ea typeface="Quicksand"/>
                          <a:cs typeface="Quicksand"/>
                          <a:sym typeface="Quicksand"/>
                        </a:rPr>
                        <a:t>Deals with outputting the data in the correct format. It might also decrypt and encrypt data where required. </a:t>
                      </a:r>
                      <a:endParaRPr sz="1100">
                        <a:latin typeface="Quicksand"/>
                        <a:ea typeface="Quicksand"/>
                        <a:cs typeface="Quicksand"/>
                        <a:sym typeface="Quicksand"/>
                      </a:endParaRPr>
                    </a:p>
                  </a:txBody>
                  <a:tcPr marL="63500" marR="63500" marT="63500" marB="63500">
                    <a:solidFill>
                      <a:schemeClr val="lt1"/>
                    </a:solidFill>
                  </a:tcPr>
                </a:tc>
                <a:tc>
                  <a:txBody>
                    <a:bodyPr/>
                    <a:lstStyle/>
                    <a:p>
                      <a:pPr marL="0" lvl="0" indent="0" algn="l" rtl="0">
                        <a:spcBef>
                          <a:spcPts val="0"/>
                        </a:spcBef>
                        <a:spcAft>
                          <a:spcPts val="0"/>
                        </a:spcAft>
                        <a:buNone/>
                      </a:pPr>
                      <a:endParaRPr sz="1100">
                        <a:latin typeface="Handlee"/>
                        <a:ea typeface="Handlee"/>
                        <a:cs typeface="Handlee"/>
                        <a:sym typeface="Handlee"/>
                      </a:endParaRPr>
                    </a:p>
                  </a:txBody>
                  <a:tcPr marL="63500" marR="63500" marT="63500" marB="63500">
                    <a:solidFill>
                      <a:schemeClr val="lt1"/>
                    </a:solidFill>
                  </a:tcPr>
                </a:tc>
                <a:extLst>
                  <a:ext uri="{0D108BD9-81ED-4DB2-BD59-A6C34878D82A}">
                    <a16:rowId xmlns:a16="http://schemas.microsoft.com/office/drawing/2014/main" val="10006"/>
                  </a:ext>
                </a:extLst>
              </a:tr>
              <a:tr h="482075">
                <a:tc>
                  <a:txBody>
                    <a:bodyPr/>
                    <a:lstStyle/>
                    <a:p>
                      <a:pPr marL="0" lvl="0" indent="0" algn="l" rtl="0">
                        <a:spcBef>
                          <a:spcPts val="0"/>
                        </a:spcBef>
                        <a:spcAft>
                          <a:spcPts val="0"/>
                        </a:spcAft>
                        <a:buNone/>
                      </a:pPr>
                      <a:r>
                        <a:rPr lang="en-GB" sz="1100">
                          <a:latin typeface="Quicksand"/>
                          <a:ea typeface="Quicksand"/>
                          <a:cs typeface="Quicksand"/>
                          <a:sym typeface="Quicksand"/>
                        </a:rPr>
                        <a:t>Creates an IP packet that includes the source and destination IP addresses. </a:t>
                      </a:r>
                      <a:endParaRPr sz="1100">
                        <a:latin typeface="Quicksand"/>
                        <a:ea typeface="Quicksand"/>
                        <a:cs typeface="Quicksand"/>
                        <a:sym typeface="Quicksand"/>
                      </a:endParaRPr>
                    </a:p>
                  </a:txBody>
                  <a:tcPr marL="63500" marR="63500" marT="63500" marB="63500">
                    <a:solidFill>
                      <a:schemeClr val="lt1"/>
                    </a:solidFill>
                  </a:tcPr>
                </a:tc>
                <a:tc>
                  <a:txBody>
                    <a:bodyPr/>
                    <a:lstStyle/>
                    <a:p>
                      <a:pPr marL="0" lvl="0" indent="0" algn="l" rtl="0">
                        <a:spcBef>
                          <a:spcPts val="0"/>
                        </a:spcBef>
                        <a:spcAft>
                          <a:spcPts val="0"/>
                        </a:spcAft>
                        <a:buNone/>
                      </a:pPr>
                      <a:endParaRPr sz="1100" dirty="0">
                        <a:latin typeface="Handlee"/>
                        <a:ea typeface="Handlee"/>
                        <a:cs typeface="Handlee"/>
                        <a:sym typeface="Handlee"/>
                      </a:endParaRPr>
                    </a:p>
                  </a:txBody>
                  <a:tcPr marL="63500" marR="63500" marT="63500" marB="63500">
                    <a:solidFill>
                      <a:schemeClr val="lt1"/>
                    </a:solidFill>
                  </a:tcPr>
                </a:tc>
                <a:extLst>
                  <a:ext uri="{0D108BD9-81ED-4DB2-BD59-A6C34878D82A}">
                    <a16:rowId xmlns:a16="http://schemas.microsoft.com/office/drawing/2014/main" val="10007"/>
                  </a:ext>
                </a:extLst>
              </a:tr>
            </a:tbl>
          </a:graphicData>
        </a:graphic>
      </p:graphicFrame>
      <p:sp>
        <p:nvSpPr>
          <p:cNvPr id="552" name="Google Shape;552;p46"/>
          <p:cNvSpPr txBox="1"/>
          <p:nvPr/>
        </p:nvSpPr>
        <p:spPr>
          <a:xfrm>
            <a:off x="6321025" y="1211725"/>
            <a:ext cx="117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accent6"/>
                </a:solidFill>
                <a:latin typeface="Handlee"/>
                <a:ea typeface="Handlee"/>
                <a:cs typeface="Handlee"/>
                <a:sym typeface="Handlee"/>
              </a:rPr>
              <a:t>Transport</a:t>
            </a:r>
            <a:endParaRPr>
              <a:solidFill>
                <a:schemeClr val="accent6"/>
              </a:solidFill>
              <a:latin typeface="Handlee"/>
              <a:ea typeface="Handlee"/>
              <a:cs typeface="Handlee"/>
              <a:sym typeface="Handlee"/>
            </a:endParaRPr>
          </a:p>
        </p:txBody>
      </p:sp>
      <p:sp>
        <p:nvSpPr>
          <p:cNvPr id="553" name="Google Shape;553;p46"/>
          <p:cNvSpPr txBox="1"/>
          <p:nvPr/>
        </p:nvSpPr>
        <p:spPr>
          <a:xfrm>
            <a:off x="6321025" y="1818000"/>
            <a:ext cx="117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accent6"/>
                </a:solidFill>
                <a:latin typeface="Handlee"/>
                <a:ea typeface="Handlee"/>
                <a:cs typeface="Handlee"/>
                <a:sym typeface="Handlee"/>
              </a:rPr>
              <a:t>Application</a:t>
            </a:r>
            <a:endParaRPr>
              <a:solidFill>
                <a:schemeClr val="accent6"/>
              </a:solidFill>
              <a:latin typeface="Handlee"/>
              <a:ea typeface="Handlee"/>
              <a:cs typeface="Handlee"/>
              <a:sym typeface="Handlee"/>
            </a:endParaRPr>
          </a:p>
        </p:txBody>
      </p:sp>
      <p:sp>
        <p:nvSpPr>
          <p:cNvPr id="554" name="Google Shape;554;p46"/>
          <p:cNvSpPr txBox="1"/>
          <p:nvPr/>
        </p:nvSpPr>
        <p:spPr>
          <a:xfrm>
            <a:off x="6321025" y="2351400"/>
            <a:ext cx="117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accent6"/>
                </a:solidFill>
                <a:latin typeface="Handlee"/>
                <a:ea typeface="Handlee"/>
                <a:cs typeface="Handlee"/>
                <a:sym typeface="Handlee"/>
              </a:rPr>
              <a:t>Physical</a:t>
            </a:r>
            <a:endParaRPr>
              <a:solidFill>
                <a:schemeClr val="accent6"/>
              </a:solidFill>
              <a:latin typeface="Handlee"/>
              <a:ea typeface="Handlee"/>
              <a:cs typeface="Handlee"/>
              <a:sym typeface="Handlee"/>
            </a:endParaRPr>
          </a:p>
        </p:txBody>
      </p:sp>
      <p:sp>
        <p:nvSpPr>
          <p:cNvPr id="555" name="Google Shape;555;p46"/>
          <p:cNvSpPr txBox="1"/>
          <p:nvPr/>
        </p:nvSpPr>
        <p:spPr>
          <a:xfrm>
            <a:off x="6321025" y="2826100"/>
            <a:ext cx="117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accent6"/>
                </a:solidFill>
                <a:latin typeface="Handlee"/>
                <a:ea typeface="Handlee"/>
                <a:cs typeface="Handlee"/>
                <a:sym typeface="Handlee"/>
              </a:rPr>
              <a:t>Data link</a:t>
            </a:r>
            <a:endParaRPr>
              <a:solidFill>
                <a:schemeClr val="accent6"/>
              </a:solidFill>
              <a:latin typeface="Handlee"/>
              <a:ea typeface="Handlee"/>
              <a:cs typeface="Handlee"/>
              <a:sym typeface="Handlee"/>
            </a:endParaRPr>
          </a:p>
        </p:txBody>
      </p:sp>
      <p:sp>
        <p:nvSpPr>
          <p:cNvPr id="556" name="Google Shape;556;p46"/>
          <p:cNvSpPr txBox="1"/>
          <p:nvPr/>
        </p:nvSpPr>
        <p:spPr>
          <a:xfrm>
            <a:off x="6321025" y="3322800"/>
            <a:ext cx="117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accent6"/>
                </a:solidFill>
                <a:latin typeface="Handlee"/>
                <a:ea typeface="Handlee"/>
                <a:cs typeface="Handlee"/>
                <a:sym typeface="Handlee"/>
              </a:rPr>
              <a:t>Session</a:t>
            </a:r>
            <a:endParaRPr>
              <a:solidFill>
                <a:schemeClr val="accent6"/>
              </a:solidFill>
              <a:latin typeface="Handlee"/>
              <a:ea typeface="Handlee"/>
              <a:cs typeface="Handlee"/>
              <a:sym typeface="Handlee"/>
            </a:endParaRPr>
          </a:p>
        </p:txBody>
      </p:sp>
      <p:sp>
        <p:nvSpPr>
          <p:cNvPr id="557" name="Google Shape;557;p46"/>
          <p:cNvSpPr txBox="1"/>
          <p:nvPr/>
        </p:nvSpPr>
        <p:spPr>
          <a:xfrm>
            <a:off x="6321025" y="3794079"/>
            <a:ext cx="117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accent6"/>
                </a:solidFill>
                <a:latin typeface="Handlee"/>
                <a:ea typeface="Handlee"/>
                <a:cs typeface="Handlee"/>
                <a:sym typeface="Handlee"/>
              </a:rPr>
              <a:t>Presentation</a:t>
            </a:r>
            <a:endParaRPr>
              <a:solidFill>
                <a:schemeClr val="accent6"/>
              </a:solidFill>
              <a:latin typeface="Handlee"/>
              <a:ea typeface="Handlee"/>
              <a:cs typeface="Handlee"/>
              <a:sym typeface="Handlee"/>
            </a:endParaRPr>
          </a:p>
        </p:txBody>
      </p:sp>
      <p:sp>
        <p:nvSpPr>
          <p:cNvPr id="558" name="Google Shape;558;p46"/>
          <p:cNvSpPr txBox="1"/>
          <p:nvPr/>
        </p:nvSpPr>
        <p:spPr>
          <a:xfrm>
            <a:off x="6321025" y="4273824"/>
            <a:ext cx="117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accent6"/>
                </a:solidFill>
                <a:latin typeface="Handlee"/>
                <a:ea typeface="Handlee"/>
                <a:cs typeface="Handlee"/>
                <a:sym typeface="Handlee"/>
              </a:rPr>
              <a:t>Network</a:t>
            </a:r>
            <a:endParaRPr>
              <a:solidFill>
                <a:schemeClr val="accent6"/>
              </a:solidFill>
              <a:latin typeface="Handlee"/>
              <a:ea typeface="Handlee"/>
              <a:cs typeface="Handlee"/>
              <a:sym typeface="Handlee"/>
            </a:endParaRPr>
          </a:p>
        </p:txBody>
      </p:sp>
      <p:sp>
        <p:nvSpPr>
          <p:cNvPr id="559" name="Google Shape;559;p46"/>
          <p:cNvSpPr txBox="1"/>
          <p:nvPr/>
        </p:nvSpPr>
        <p:spPr>
          <a:xfrm>
            <a:off x="8832200" y="4829300"/>
            <a:ext cx="311700" cy="31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sz="800">
                <a:solidFill>
                  <a:srgbClr val="494985"/>
                </a:solidFill>
                <a:latin typeface="Quicksand Medium"/>
                <a:ea typeface="Quicksand Medium"/>
                <a:cs typeface="Quicksand Medium"/>
                <a:sym typeface="Quicksand Medium"/>
              </a:rPr>
              <a:t>22</a:t>
            </a:fld>
            <a:endParaRPr sz="800">
              <a:solidFill>
                <a:srgbClr val="494985"/>
              </a:solidFill>
              <a:latin typeface="Quicksand Medium"/>
              <a:ea typeface="Quicksand Medium"/>
              <a:cs typeface="Quicksand Medium"/>
              <a:sym typeface="Quicksand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63"/>
        <p:cNvGrpSpPr/>
        <p:nvPr/>
      </p:nvGrpSpPr>
      <p:grpSpPr>
        <a:xfrm>
          <a:off x="0" y="0"/>
          <a:ext cx="0" cy="0"/>
          <a:chOff x="0" y="0"/>
          <a:chExt cx="0" cy="0"/>
        </a:xfrm>
      </p:grpSpPr>
      <p:sp>
        <p:nvSpPr>
          <p:cNvPr id="564" name="Google Shape;564;p47"/>
          <p:cNvSpPr txBox="1">
            <a:spLocks noGrp="1"/>
          </p:cNvSpPr>
          <p:nvPr>
            <p:ph type="title"/>
          </p:nvPr>
        </p:nvSpPr>
        <p:spPr>
          <a:xfrm>
            <a:off x="310900" y="1611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Networking models – Study question</a:t>
            </a:r>
            <a:endParaRPr/>
          </a:p>
        </p:txBody>
      </p:sp>
      <p:sp>
        <p:nvSpPr>
          <p:cNvPr id="565" name="Google Shape;565;p47"/>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sp>
        <p:nvSpPr>
          <p:cNvPr id="566" name="Google Shape;566;p47"/>
          <p:cNvSpPr txBox="1"/>
          <p:nvPr/>
        </p:nvSpPr>
        <p:spPr>
          <a:xfrm>
            <a:off x="326950" y="859200"/>
            <a:ext cx="84891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600">
                <a:solidFill>
                  <a:schemeClr val="dk1"/>
                </a:solidFill>
                <a:latin typeface="Quicksand"/>
                <a:ea typeface="Quicksand"/>
                <a:cs typeface="Quicksand"/>
                <a:sym typeface="Quicksand"/>
              </a:rPr>
              <a:t>Explain what happens at the link layer and transport layer of the TCP/IP model.</a:t>
            </a:r>
            <a:endParaRPr sz="1600">
              <a:solidFill>
                <a:schemeClr val="dk1"/>
              </a:solidFill>
              <a:latin typeface="Quicksand"/>
              <a:ea typeface="Quicksand"/>
              <a:cs typeface="Quicksand"/>
              <a:sym typeface="Quicksand"/>
            </a:endParaRPr>
          </a:p>
        </p:txBody>
      </p:sp>
      <p:sp>
        <p:nvSpPr>
          <p:cNvPr id="567" name="Google Shape;567;p47"/>
          <p:cNvSpPr txBox="1"/>
          <p:nvPr/>
        </p:nvSpPr>
        <p:spPr>
          <a:xfrm>
            <a:off x="310900" y="1554000"/>
            <a:ext cx="8715600" cy="2447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a:solidFill>
                  <a:srgbClr val="CD2355"/>
                </a:solidFill>
                <a:latin typeface="Handlee"/>
                <a:ea typeface="Handlee"/>
                <a:cs typeface="Handlee"/>
                <a:sym typeface="Handlee"/>
              </a:rPr>
              <a:t>The link layer deals with the physical transfer of packets. Depending on how the device is connected to a network (Ethernet, Wi-Fi, etc.), the appropriate link layer protocol will be selected.</a:t>
            </a:r>
            <a:endParaRPr>
              <a:solidFill>
                <a:schemeClr val="dk1"/>
              </a:solidFill>
              <a:latin typeface="Quicksand"/>
              <a:ea typeface="Quicksand"/>
              <a:cs typeface="Quicksand"/>
              <a:sym typeface="Quicksand"/>
            </a:endParaRPr>
          </a:p>
          <a:p>
            <a:pPr marL="0" lvl="0" indent="0" algn="l" rtl="0">
              <a:spcBef>
                <a:spcPts val="0"/>
              </a:spcBef>
              <a:spcAft>
                <a:spcPts val="0"/>
              </a:spcAft>
              <a:buNone/>
            </a:pPr>
            <a:endParaRPr>
              <a:solidFill>
                <a:schemeClr val="dk1"/>
              </a:solidFill>
              <a:latin typeface="Quicksand"/>
              <a:ea typeface="Quicksand"/>
              <a:cs typeface="Quicksand"/>
              <a:sym typeface="Quicksand"/>
            </a:endParaRPr>
          </a:p>
          <a:p>
            <a:pPr marL="0" lvl="0" indent="0" algn="l" rtl="0">
              <a:spcBef>
                <a:spcPts val="0"/>
              </a:spcBef>
              <a:spcAft>
                <a:spcPts val="0"/>
              </a:spcAft>
              <a:buNone/>
            </a:pPr>
            <a:r>
              <a:rPr lang="en-GB" sz="1900">
                <a:solidFill>
                  <a:schemeClr val="accent6"/>
                </a:solidFill>
                <a:latin typeface="Handlee"/>
                <a:ea typeface="Handlee"/>
                <a:cs typeface="Handlee"/>
                <a:sym typeface="Handlee"/>
              </a:rPr>
              <a:t>The transport layer uses two main protocols — TCP and UDP. The data from the application layer is broken down into segments. Each segment is given a header that contains a sequence number so that the protocol can keep track of the packets. </a:t>
            </a:r>
            <a:endParaRPr>
              <a:solidFill>
                <a:schemeClr val="dk1"/>
              </a:solidFill>
              <a:latin typeface="Quicksand"/>
              <a:ea typeface="Quicksand"/>
              <a:cs typeface="Quicksand"/>
              <a:sym typeface="Quicksand"/>
            </a:endParaRPr>
          </a:p>
          <a:p>
            <a:pPr marL="0" lvl="0" indent="0" algn="l" rtl="0">
              <a:spcBef>
                <a:spcPts val="0"/>
              </a:spcBef>
              <a:spcAft>
                <a:spcPts val="0"/>
              </a:spcAft>
              <a:buNone/>
            </a:pPr>
            <a:endParaRPr sz="1900">
              <a:solidFill>
                <a:schemeClr val="accent6"/>
              </a:solidFill>
              <a:latin typeface="Handlee"/>
              <a:ea typeface="Handlee"/>
              <a:cs typeface="Handlee"/>
              <a:sym typeface="Handlee"/>
            </a:endParaRPr>
          </a:p>
        </p:txBody>
      </p:sp>
      <p:sp>
        <p:nvSpPr>
          <p:cNvPr id="568" name="Google Shape;568;p47"/>
          <p:cNvSpPr txBox="1"/>
          <p:nvPr/>
        </p:nvSpPr>
        <p:spPr>
          <a:xfrm>
            <a:off x="8832200" y="4829300"/>
            <a:ext cx="311700" cy="31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sz="800">
                <a:solidFill>
                  <a:srgbClr val="494985"/>
                </a:solidFill>
                <a:latin typeface="Quicksand Medium"/>
                <a:ea typeface="Quicksand Medium"/>
                <a:cs typeface="Quicksand Medium"/>
                <a:sym typeface="Quicksand Medium"/>
              </a:rPr>
              <a:t>23</a:t>
            </a:fld>
            <a:endParaRPr sz="800">
              <a:solidFill>
                <a:srgbClr val="494985"/>
              </a:solidFill>
              <a:latin typeface="Quicksand Medium"/>
              <a:ea typeface="Quicksand Medium"/>
              <a:cs typeface="Quicksand Medium"/>
              <a:sym typeface="Quicksand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72"/>
        <p:cNvGrpSpPr/>
        <p:nvPr/>
      </p:nvGrpSpPr>
      <p:grpSpPr>
        <a:xfrm>
          <a:off x="0" y="0"/>
          <a:ext cx="0" cy="0"/>
          <a:chOff x="0" y="0"/>
          <a:chExt cx="0" cy="0"/>
        </a:xfrm>
      </p:grpSpPr>
      <p:sp>
        <p:nvSpPr>
          <p:cNvPr id="573" name="Google Shape;573;p48"/>
          <p:cNvSpPr txBox="1">
            <a:spLocks noGrp="1"/>
          </p:cNvSpPr>
          <p:nvPr>
            <p:ph type="body" idx="1"/>
          </p:nvPr>
        </p:nvSpPr>
        <p:spPr>
          <a:xfrm>
            <a:off x="310900" y="868000"/>
            <a:ext cx="6151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Handlee"/>
                <a:ea typeface="Handlee"/>
                <a:cs typeface="Handlee"/>
                <a:sym typeface="Handlee"/>
              </a:rPr>
              <a:t>Laura is a Learning Manager at the Raspberry Pi Foundation, a UK-based educational charity with the mission to enable young people to realise their full potential through the power of computing and digital technologies. </a:t>
            </a:r>
            <a:endParaRPr>
              <a:latin typeface="Handlee"/>
              <a:ea typeface="Handlee"/>
              <a:cs typeface="Handlee"/>
              <a:sym typeface="Handlee"/>
            </a:endParaRPr>
          </a:p>
          <a:p>
            <a:pPr marL="0" lvl="0" indent="0" algn="l" rtl="0">
              <a:spcBef>
                <a:spcPts val="1600"/>
              </a:spcBef>
              <a:spcAft>
                <a:spcPts val="0"/>
              </a:spcAft>
              <a:buNone/>
            </a:pPr>
            <a:r>
              <a:rPr lang="en-GB">
                <a:latin typeface="Handlee"/>
                <a:ea typeface="Handlee"/>
                <a:cs typeface="Handlee"/>
                <a:sym typeface="Handlee"/>
              </a:rPr>
              <a:t>She develops content and learning resources for educators and students. She also goes into schools to run Code Clubs. </a:t>
            </a:r>
            <a:endParaRPr>
              <a:latin typeface="Handlee"/>
              <a:ea typeface="Handlee"/>
              <a:cs typeface="Handlee"/>
              <a:sym typeface="Handlee"/>
            </a:endParaRPr>
          </a:p>
          <a:p>
            <a:pPr marL="0" lvl="0" indent="0" algn="l" rtl="0">
              <a:spcBef>
                <a:spcPts val="1600"/>
              </a:spcBef>
              <a:spcAft>
                <a:spcPts val="0"/>
              </a:spcAft>
              <a:buNone/>
            </a:pPr>
            <a:r>
              <a:rPr lang="en-GB">
                <a:latin typeface="Handlee"/>
                <a:ea typeface="Handlee"/>
                <a:cs typeface="Handlee"/>
                <a:sym typeface="Handlee"/>
              </a:rPr>
              <a:t>Laura works remotely and also connects her devices to networks when working out and about in schools. </a:t>
            </a:r>
            <a:endParaRPr>
              <a:latin typeface="Handlee"/>
              <a:ea typeface="Handlee"/>
              <a:cs typeface="Handlee"/>
              <a:sym typeface="Handlee"/>
            </a:endParaRPr>
          </a:p>
          <a:p>
            <a:pPr marL="0" lvl="0" indent="0" algn="l" rtl="0">
              <a:spcBef>
                <a:spcPts val="1600"/>
              </a:spcBef>
              <a:spcAft>
                <a:spcPts val="1600"/>
              </a:spcAft>
              <a:buNone/>
            </a:pPr>
            <a:r>
              <a:rPr lang="en-GB" b="1">
                <a:latin typeface="Handlee"/>
                <a:ea typeface="Handlee"/>
                <a:cs typeface="Handlee"/>
                <a:sym typeface="Handlee"/>
              </a:rPr>
              <a:t>What types of network do you think Laura uses? What protocols would be used for communication over these networks?</a:t>
            </a:r>
            <a:endParaRPr b="1">
              <a:latin typeface="Handlee"/>
              <a:ea typeface="Handlee"/>
              <a:cs typeface="Handlee"/>
              <a:sym typeface="Handlee"/>
            </a:endParaRPr>
          </a:p>
        </p:txBody>
      </p:sp>
      <p:sp>
        <p:nvSpPr>
          <p:cNvPr id="574" name="Google Shape;574;p4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24</a:t>
            </a:fld>
            <a:endParaRPr/>
          </a:p>
        </p:txBody>
      </p:sp>
      <p:sp>
        <p:nvSpPr>
          <p:cNvPr id="575" name="Google Shape;575;p48"/>
          <p:cNvSpPr txBox="1">
            <a:spLocks noGrp="1"/>
          </p:cNvSpPr>
          <p:nvPr>
            <p:ph type="title"/>
          </p:nvPr>
        </p:nvSpPr>
        <p:spPr>
          <a:xfrm>
            <a:off x="311400" y="210237"/>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Industry spotlight</a:t>
            </a:r>
            <a:endParaRPr/>
          </a:p>
        </p:txBody>
      </p:sp>
      <p:pic>
        <p:nvPicPr>
          <p:cNvPr id="576" name="Google Shape;576;p48"/>
          <p:cNvPicPr preferRelativeResize="0"/>
          <p:nvPr/>
        </p:nvPicPr>
        <p:blipFill>
          <a:blip r:embed="rId3">
            <a:alphaModFix/>
          </a:blip>
          <a:stretch>
            <a:fillRect/>
          </a:stretch>
        </p:blipFill>
        <p:spPr>
          <a:xfrm>
            <a:off x="6581300" y="2051625"/>
            <a:ext cx="2250899" cy="3091773"/>
          </a:xfrm>
          <a:prstGeom prst="rect">
            <a:avLst/>
          </a:prstGeom>
          <a:noFill/>
          <a:ln>
            <a:noFill/>
          </a:ln>
        </p:spPr>
      </p:pic>
      <p:sp>
        <p:nvSpPr>
          <p:cNvPr id="577" name="Google Shape;577;p48"/>
          <p:cNvSpPr txBox="1"/>
          <p:nvPr/>
        </p:nvSpPr>
        <p:spPr>
          <a:xfrm>
            <a:off x="6840000" y="0"/>
            <a:ext cx="1960500" cy="3141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n-GB" sz="1200">
                <a:solidFill>
                  <a:srgbClr val="000000"/>
                </a:solidFill>
                <a:latin typeface="Quicksand Medium"/>
                <a:ea typeface="Quicksand Medium"/>
                <a:cs typeface="Quicksand Medium"/>
                <a:sym typeface="Quicksand Medium"/>
              </a:rPr>
              <a:t>Activity 3</a:t>
            </a:r>
            <a:endParaRPr sz="1200">
              <a:solidFill>
                <a:srgbClr val="000000"/>
              </a:solidFill>
              <a:latin typeface="Quicksand Medium"/>
              <a:ea typeface="Quicksand Medium"/>
              <a:cs typeface="Quicksand Medium"/>
              <a:sym typeface="Quicksand Medium"/>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81"/>
        <p:cNvGrpSpPr/>
        <p:nvPr/>
      </p:nvGrpSpPr>
      <p:grpSpPr>
        <a:xfrm>
          <a:off x="0" y="0"/>
          <a:ext cx="0" cy="0"/>
          <a:chOff x="0" y="0"/>
          <a:chExt cx="0" cy="0"/>
        </a:xfrm>
      </p:grpSpPr>
      <p:sp>
        <p:nvSpPr>
          <p:cNvPr id="582" name="Google Shape;582;p49"/>
          <p:cNvSpPr txBox="1">
            <a:spLocks noGrp="1"/>
          </p:cNvSpPr>
          <p:nvPr>
            <p:ph type="title"/>
          </p:nvPr>
        </p:nvSpPr>
        <p:spPr>
          <a:xfrm>
            <a:off x="6100" y="87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Protocols and the layers in which they operate</a:t>
            </a:r>
            <a:endParaRPr/>
          </a:p>
        </p:txBody>
      </p:sp>
      <p:sp>
        <p:nvSpPr>
          <p:cNvPr id="583" name="Google Shape;583;p4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25</a:t>
            </a:fld>
            <a:endParaRPr/>
          </a:p>
        </p:txBody>
      </p:sp>
      <p:sp>
        <p:nvSpPr>
          <p:cNvPr id="584" name="Google Shape;584;p49"/>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Retrieval activity</a:t>
            </a:r>
            <a:endParaRPr/>
          </a:p>
        </p:txBody>
      </p:sp>
      <p:sp>
        <p:nvSpPr>
          <p:cNvPr id="585" name="Google Shape;585;p49"/>
          <p:cNvSpPr/>
          <p:nvPr/>
        </p:nvSpPr>
        <p:spPr>
          <a:xfrm>
            <a:off x="158500" y="740294"/>
            <a:ext cx="6529200" cy="1093500"/>
          </a:xfrm>
          <a:prstGeom prst="roundRect">
            <a:avLst>
              <a:gd name="adj" fmla="val 16667"/>
            </a:avLst>
          </a:prstGeom>
          <a:solidFill>
            <a:srgbClr val="FFD96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9"/>
          <p:cNvSpPr txBox="1"/>
          <p:nvPr/>
        </p:nvSpPr>
        <p:spPr>
          <a:xfrm>
            <a:off x="254006" y="601881"/>
            <a:ext cx="1305000" cy="4002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b="1">
                <a:latin typeface="Quicksand"/>
                <a:ea typeface="Quicksand"/>
                <a:cs typeface="Quicksand"/>
                <a:sym typeface="Quicksand"/>
              </a:rPr>
              <a:t>Application</a:t>
            </a:r>
            <a:endParaRPr b="1">
              <a:latin typeface="Quicksand"/>
              <a:ea typeface="Quicksand"/>
              <a:cs typeface="Quicksand"/>
              <a:sym typeface="Quicksand"/>
            </a:endParaRPr>
          </a:p>
        </p:txBody>
      </p:sp>
      <p:sp>
        <p:nvSpPr>
          <p:cNvPr id="587" name="Google Shape;587;p49"/>
          <p:cNvSpPr/>
          <p:nvPr/>
        </p:nvSpPr>
        <p:spPr>
          <a:xfrm>
            <a:off x="158500" y="2035876"/>
            <a:ext cx="6529200" cy="935400"/>
          </a:xfrm>
          <a:prstGeom prst="roundRect">
            <a:avLst>
              <a:gd name="adj" fmla="val 16667"/>
            </a:avLst>
          </a:prstGeom>
          <a:solidFill>
            <a:srgbClr val="A4C2F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9"/>
          <p:cNvSpPr txBox="1"/>
          <p:nvPr/>
        </p:nvSpPr>
        <p:spPr>
          <a:xfrm>
            <a:off x="254006" y="1897469"/>
            <a:ext cx="1305000" cy="4002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b="1">
                <a:latin typeface="Quicksand"/>
                <a:ea typeface="Quicksand"/>
                <a:cs typeface="Quicksand"/>
                <a:sym typeface="Quicksand"/>
              </a:rPr>
              <a:t>Transport</a:t>
            </a:r>
            <a:endParaRPr b="1">
              <a:latin typeface="Quicksand"/>
              <a:ea typeface="Quicksand"/>
              <a:cs typeface="Quicksand"/>
              <a:sym typeface="Quicksand"/>
            </a:endParaRPr>
          </a:p>
        </p:txBody>
      </p:sp>
      <p:sp>
        <p:nvSpPr>
          <p:cNvPr id="589" name="Google Shape;589;p49"/>
          <p:cNvSpPr/>
          <p:nvPr/>
        </p:nvSpPr>
        <p:spPr>
          <a:xfrm>
            <a:off x="158500" y="3178700"/>
            <a:ext cx="6529200" cy="994200"/>
          </a:xfrm>
          <a:prstGeom prst="roundRect">
            <a:avLst>
              <a:gd name="adj" fmla="val 16667"/>
            </a:avLst>
          </a:prstGeom>
          <a:solidFill>
            <a:srgbClr val="E0666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9"/>
          <p:cNvSpPr txBox="1"/>
          <p:nvPr/>
        </p:nvSpPr>
        <p:spPr>
          <a:xfrm>
            <a:off x="254006" y="3040281"/>
            <a:ext cx="1305000" cy="400200"/>
          </a:xfrm>
          <a:prstGeom prst="rect">
            <a:avLst/>
          </a:prstGeom>
          <a:solidFill>
            <a:srgbClr val="F4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b="1">
                <a:latin typeface="Quicksand"/>
                <a:ea typeface="Quicksand"/>
                <a:cs typeface="Quicksand"/>
                <a:sym typeface="Quicksand"/>
              </a:rPr>
              <a:t>Internet</a:t>
            </a:r>
            <a:endParaRPr b="1">
              <a:latin typeface="Quicksand"/>
              <a:ea typeface="Quicksand"/>
              <a:cs typeface="Quicksand"/>
              <a:sym typeface="Quicksand"/>
            </a:endParaRPr>
          </a:p>
        </p:txBody>
      </p:sp>
      <p:sp>
        <p:nvSpPr>
          <p:cNvPr id="591" name="Google Shape;591;p49"/>
          <p:cNvSpPr/>
          <p:nvPr/>
        </p:nvSpPr>
        <p:spPr>
          <a:xfrm>
            <a:off x="158500" y="4372373"/>
            <a:ext cx="6529200" cy="698100"/>
          </a:xfrm>
          <a:prstGeom prst="roundRect">
            <a:avLst>
              <a:gd name="adj" fmla="val 16667"/>
            </a:avLst>
          </a:prstGeom>
          <a:solidFill>
            <a:srgbClr val="60DAC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9"/>
          <p:cNvSpPr txBox="1"/>
          <p:nvPr/>
        </p:nvSpPr>
        <p:spPr>
          <a:xfrm>
            <a:off x="254006" y="4233956"/>
            <a:ext cx="1305000" cy="400200"/>
          </a:xfrm>
          <a:prstGeom prst="rect">
            <a:avLst/>
          </a:prstGeom>
          <a:solidFill>
            <a:srgbClr val="C4EEEA"/>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b="1">
                <a:latin typeface="Quicksand"/>
                <a:ea typeface="Quicksand"/>
                <a:cs typeface="Quicksand"/>
                <a:sym typeface="Quicksand"/>
              </a:rPr>
              <a:t>Link</a:t>
            </a:r>
            <a:endParaRPr b="1">
              <a:latin typeface="Quicksand"/>
              <a:ea typeface="Quicksand"/>
              <a:cs typeface="Quicksand"/>
              <a:sym typeface="Quicksand"/>
            </a:endParaRPr>
          </a:p>
        </p:txBody>
      </p:sp>
      <p:sp>
        <p:nvSpPr>
          <p:cNvPr id="593" name="Google Shape;593;p49"/>
          <p:cNvSpPr/>
          <p:nvPr/>
        </p:nvSpPr>
        <p:spPr>
          <a:xfrm>
            <a:off x="7233850" y="706800"/>
            <a:ext cx="1406214" cy="400194"/>
          </a:xfrm>
          <a:prstGeom prst="flowChartTerminator">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a:latin typeface="Quicksand"/>
                <a:ea typeface="Quicksand"/>
                <a:cs typeface="Quicksand"/>
                <a:sym typeface="Quicksand"/>
              </a:rPr>
              <a:t>IP</a:t>
            </a:r>
            <a:endParaRPr b="1">
              <a:latin typeface="Quicksand"/>
              <a:ea typeface="Quicksand"/>
              <a:cs typeface="Quicksand"/>
              <a:sym typeface="Quicksand"/>
            </a:endParaRPr>
          </a:p>
        </p:txBody>
      </p:sp>
      <p:sp>
        <p:nvSpPr>
          <p:cNvPr id="594" name="Google Shape;594;p49"/>
          <p:cNvSpPr/>
          <p:nvPr/>
        </p:nvSpPr>
        <p:spPr>
          <a:xfrm>
            <a:off x="7233850" y="1164000"/>
            <a:ext cx="1406214" cy="400194"/>
          </a:xfrm>
          <a:prstGeom prst="flowChartTerminator">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a:latin typeface="Quicksand"/>
                <a:ea typeface="Quicksand"/>
                <a:cs typeface="Quicksand"/>
                <a:sym typeface="Quicksand"/>
              </a:rPr>
              <a:t>Wi-Fi</a:t>
            </a:r>
            <a:endParaRPr b="1">
              <a:latin typeface="Quicksand"/>
              <a:ea typeface="Quicksand"/>
              <a:cs typeface="Quicksand"/>
              <a:sym typeface="Quicksand"/>
            </a:endParaRPr>
          </a:p>
        </p:txBody>
      </p:sp>
      <p:sp>
        <p:nvSpPr>
          <p:cNvPr id="595" name="Google Shape;595;p49"/>
          <p:cNvSpPr/>
          <p:nvPr/>
        </p:nvSpPr>
        <p:spPr>
          <a:xfrm>
            <a:off x="7233850" y="1621200"/>
            <a:ext cx="1406214" cy="400194"/>
          </a:xfrm>
          <a:prstGeom prst="flowChartTerminator">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a:latin typeface="Quicksand"/>
                <a:ea typeface="Quicksand"/>
                <a:cs typeface="Quicksand"/>
                <a:sym typeface="Quicksand"/>
              </a:rPr>
              <a:t>HTTP</a:t>
            </a:r>
            <a:endParaRPr b="1">
              <a:latin typeface="Quicksand"/>
              <a:ea typeface="Quicksand"/>
              <a:cs typeface="Quicksand"/>
              <a:sym typeface="Quicksand"/>
            </a:endParaRPr>
          </a:p>
        </p:txBody>
      </p:sp>
      <p:sp>
        <p:nvSpPr>
          <p:cNvPr id="596" name="Google Shape;596;p49"/>
          <p:cNvSpPr/>
          <p:nvPr/>
        </p:nvSpPr>
        <p:spPr>
          <a:xfrm>
            <a:off x="7233850" y="2078400"/>
            <a:ext cx="1406214" cy="400194"/>
          </a:xfrm>
          <a:prstGeom prst="flowChartTerminator">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a:latin typeface="Quicksand"/>
                <a:ea typeface="Quicksand"/>
                <a:cs typeface="Quicksand"/>
                <a:sym typeface="Quicksand"/>
              </a:rPr>
              <a:t>TCP</a:t>
            </a:r>
            <a:endParaRPr b="1">
              <a:latin typeface="Quicksand"/>
              <a:ea typeface="Quicksand"/>
              <a:cs typeface="Quicksand"/>
              <a:sym typeface="Quicksand"/>
            </a:endParaRPr>
          </a:p>
        </p:txBody>
      </p:sp>
      <p:sp>
        <p:nvSpPr>
          <p:cNvPr id="597" name="Google Shape;597;p49"/>
          <p:cNvSpPr/>
          <p:nvPr/>
        </p:nvSpPr>
        <p:spPr>
          <a:xfrm>
            <a:off x="7233850" y="2522744"/>
            <a:ext cx="1406214" cy="400194"/>
          </a:xfrm>
          <a:prstGeom prst="flowChartTerminator">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a:latin typeface="Quicksand"/>
                <a:ea typeface="Quicksand"/>
                <a:cs typeface="Quicksand"/>
                <a:sym typeface="Quicksand"/>
              </a:rPr>
              <a:t>DHCP</a:t>
            </a:r>
            <a:endParaRPr b="1">
              <a:latin typeface="Quicksand"/>
              <a:ea typeface="Quicksand"/>
              <a:cs typeface="Quicksand"/>
              <a:sym typeface="Quicksand"/>
            </a:endParaRPr>
          </a:p>
        </p:txBody>
      </p:sp>
      <p:sp>
        <p:nvSpPr>
          <p:cNvPr id="598" name="Google Shape;598;p49"/>
          <p:cNvSpPr/>
          <p:nvPr/>
        </p:nvSpPr>
        <p:spPr>
          <a:xfrm>
            <a:off x="7233850" y="2980131"/>
            <a:ext cx="1406214" cy="400194"/>
          </a:xfrm>
          <a:prstGeom prst="flowChartTerminator">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a:latin typeface="Quicksand"/>
                <a:ea typeface="Quicksand"/>
                <a:cs typeface="Quicksand"/>
                <a:sym typeface="Quicksand"/>
              </a:rPr>
              <a:t>FTTP</a:t>
            </a:r>
            <a:endParaRPr b="1">
              <a:latin typeface="Quicksand"/>
              <a:ea typeface="Quicksand"/>
              <a:cs typeface="Quicksand"/>
              <a:sym typeface="Quicksand"/>
            </a:endParaRPr>
          </a:p>
        </p:txBody>
      </p:sp>
      <p:sp>
        <p:nvSpPr>
          <p:cNvPr id="599" name="Google Shape;599;p49"/>
          <p:cNvSpPr/>
          <p:nvPr/>
        </p:nvSpPr>
        <p:spPr>
          <a:xfrm>
            <a:off x="7233850" y="3424663"/>
            <a:ext cx="1406214" cy="400194"/>
          </a:xfrm>
          <a:prstGeom prst="flowChartTerminator">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a:latin typeface="Quicksand"/>
                <a:ea typeface="Quicksand"/>
                <a:cs typeface="Quicksand"/>
                <a:sym typeface="Quicksand"/>
              </a:rPr>
              <a:t>Ethernet</a:t>
            </a:r>
            <a:endParaRPr b="1">
              <a:latin typeface="Quicksand"/>
              <a:ea typeface="Quicksand"/>
              <a:cs typeface="Quicksand"/>
              <a:sym typeface="Quicksand"/>
            </a:endParaRPr>
          </a:p>
        </p:txBody>
      </p:sp>
      <p:sp>
        <p:nvSpPr>
          <p:cNvPr id="600" name="Google Shape;600;p49"/>
          <p:cNvSpPr/>
          <p:nvPr/>
        </p:nvSpPr>
        <p:spPr>
          <a:xfrm>
            <a:off x="7233850" y="3881863"/>
            <a:ext cx="1406214" cy="400194"/>
          </a:xfrm>
          <a:prstGeom prst="flowChartTerminator">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a:latin typeface="Quicksand"/>
                <a:ea typeface="Quicksand"/>
                <a:cs typeface="Quicksand"/>
                <a:sym typeface="Quicksand"/>
              </a:rPr>
              <a:t>ARP</a:t>
            </a:r>
            <a:endParaRPr b="1">
              <a:latin typeface="Quicksand"/>
              <a:ea typeface="Quicksand"/>
              <a:cs typeface="Quicksand"/>
              <a:sym typeface="Quicksand"/>
            </a:endParaRPr>
          </a:p>
        </p:txBody>
      </p:sp>
      <p:sp>
        <p:nvSpPr>
          <p:cNvPr id="601" name="Google Shape;601;p49"/>
          <p:cNvSpPr/>
          <p:nvPr/>
        </p:nvSpPr>
        <p:spPr>
          <a:xfrm>
            <a:off x="7233850" y="4339063"/>
            <a:ext cx="1406214" cy="400194"/>
          </a:xfrm>
          <a:prstGeom prst="flowChartTerminator">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a:latin typeface="Quicksand"/>
                <a:ea typeface="Quicksand"/>
                <a:cs typeface="Quicksand"/>
                <a:sym typeface="Quicksand"/>
              </a:rPr>
              <a:t>UDP</a:t>
            </a:r>
            <a:endParaRPr b="1">
              <a:latin typeface="Quicksand"/>
              <a:ea typeface="Quicksand"/>
              <a:cs typeface="Quicksand"/>
              <a:sym typeface="Quicksand"/>
            </a:endParaRPr>
          </a:p>
        </p:txBody>
      </p:sp>
      <p:sp>
        <p:nvSpPr>
          <p:cNvPr id="602" name="Google Shape;602;p49"/>
          <p:cNvSpPr/>
          <p:nvPr/>
        </p:nvSpPr>
        <p:spPr>
          <a:xfrm>
            <a:off x="1308575" y="1102025"/>
            <a:ext cx="1406214" cy="400194"/>
          </a:xfrm>
          <a:prstGeom prst="flowChartTerminator">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a:latin typeface="Quicksand"/>
                <a:ea typeface="Quicksand"/>
                <a:cs typeface="Quicksand"/>
                <a:sym typeface="Quicksand"/>
              </a:rPr>
              <a:t>HTTP</a:t>
            </a:r>
            <a:endParaRPr b="1">
              <a:latin typeface="Quicksand"/>
              <a:ea typeface="Quicksand"/>
              <a:cs typeface="Quicksand"/>
              <a:sym typeface="Quicksand"/>
            </a:endParaRPr>
          </a:p>
        </p:txBody>
      </p:sp>
      <p:sp>
        <p:nvSpPr>
          <p:cNvPr id="603" name="Google Shape;603;p49"/>
          <p:cNvSpPr/>
          <p:nvPr/>
        </p:nvSpPr>
        <p:spPr>
          <a:xfrm>
            <a:off x="4551775" y="1102031"/>
            <a:ext cx="1406214" cy="400194"/>
          </a:xfrm>
          <a:prstGeom prst="flowChartTerminator">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a:latin typeface="Quicksand"/>
                <a:ea typeface="Quicksand"/>
                <a:cs typeface="Quicksand"/>
                <a:sym typeface="Quicksand"/>
              </a:rPr>
              <a:t>DHCP</a:t>
            </a:r>
            <a:endParaRPr b="1">
              <a:latin typeface="Quicksand"/>
              <a:ea typeface="Quicksand"/>
              <a:cs typeface="Quicksand"/>
              <a:sym typeface="Quicksand"/>
            </a:endParaRPr>
          </a:p>
        </p:txBody>
      </p:sp>
      <p:sp>
        <p:nvSpPr>
          <p:cNvPr id="604" name="Google Shape;604;p49"/>
          <p:cNvSpPr/>
          <p:nvPr/>
        </p:nvSpPr>
        <p:spPr>
          <a:xfrm>
            <a:off x="2930175" y="1102031"/>
            <a:ext cx="1406214" cy="400194"/>
          </a:xfrm>
          <a:prstGeom prst="flowChartTerminator">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a:latin typeface="Quicksand"/>
                <a:ea typeface="Quicksand"/>
                <a:cs typeface="Quicksand"/>
                <a:sym typeface="Quicksand"/>
              </a:rPr>
              <a:t>FTTP</a:t>
            </a:r>
            <a:endParaRPr b="1">
              <a:latin typeface="Quicksand"/>
              <a:ea typeface="Quicksand"/>
              <a:cs typeface="Quicksand"/>
              <a:sym typeface="Quicksand"/>
            </a:endParaRPr>
          </a:p>
        </p:txBody>
      </p:sp>
      <p:sp>
        <p:nvSpPr>
          <p:cNvPr id="605" name="Google Shape;605;p49"/>
          <p:cNvSpPr/>
          <p:nvPr/>
        </p:nvSpPr>
        <p:spPr>
          <a:xfrm>
            <a:off x="2096746" y="2305331"/>
            <a:ext cx="1406214" cy="400194"/>
          </a:xfrm>
          <a:prstGeom prst="flowChartTerminator">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a:latin typeface="Quicksand"/>
                <a:ea typeface="Quicksand"/>
                <a:cs typeface="Quicksand"/>
                <a:sym typeface="Quicksand"/>
              </a:rPr>
              <a:t>TCP</a:t>
            </a:r>
            <a:endParaRPr b="1">
              <a:latin typeface="Quicksand"/>
              <a:ea typeface="Quicksand"/>
              <a:cs typeface="Quicksand"/>
              <a:sym typeface="Quicksand"/>
            </a:endParaRPr>
          </a:p>
        </p:txBody>
      </p:sp>
      <p:sp>
        <p:nvSpPr>
          <p:cNvPr id="606" name="Google Shape;606;p49"/>
          <p:cNvSpPr/>
          <p:nvPr/>
        </p:nvSpPr>
        <p:spPr>
          <a:xfrm>
            <a:off x="3773146" y="2279994"/>
            <a:ext cx="1406214" cy="400194"/>
          </a:xfrm>
          <a:prstGeom prst="flowChartTerminator">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a:latin typeface="Quicksand"/>
                <a:ea typeface="Quicksand"/>
                <a:cs typeface="Quicksand"/>
                <a:sym typeface="Quicksand"/>
              </a:rPr>
              <a:t>UDP</a:t>
            </a:r>
            <a:endParaRPr b="1">
              <a:latin typeface="Quicksand"/>
              <a:ea typeface="Quicksand"/>
              <a:cs typeface="Quicksand"/>
              <a:sym typeface="Quicksand"/>
            </a:endParaRPr>
          </a:p>
        </p:txBody>
      </p:sp>
      <p:sp>
        <p:nvSpPr>
          <p:cNvPr id="607" name="Google Shape;607;p49"/>
          <p:cNvSpPr/>
          <p:nvPr/>
        </p:nvSpPr>
        <p:spPr>
          <a:xfrm>
            <a:off x="2096746" y="3448331"/>
            <a:ext cx="1406214" cy="400194"/>
          </a:xfrm>
          <a:prstGeom prst="flowChartTerminator">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a:latin typeface="Quicksand"/>
                <a:ea typeface="Quicksand"/>
                <a:cs typeface="Quicksand"/>
                <a:sym typeface="Quicksand"/>
              </a:rPr>
              <a:t>IP</a:t>
            </a:r>
            <a:endParaRPr b="1">
              <a:latin typeface="Quicksand"/>
              <a:ea typeface="Quicksand"/>
              <a:cs typeface="Quicksand"/>
              <a:sym typeface="Quicksand"/>
            </a:endParaRPr>
          </a:p>
        </p:txBody>
      </p:sp>
      <p:sp>
        <p:nvSpPr>
          <p:cNvPr id="608" name="Google Shape;608;p49"/>
          <p:cNvSpPr/>
          <p:nvPr/>
        </p:nvSpPr>
        <p:spPr>
          <a:xfrm>
            <a:off x="3773146" y="3443574"/>
            <a:ext cx="1406214" cy="400194"/>
          </a:xfrm>
          <a:prstGeom prst="flowChartTerminator">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a:latin typeface="Quicksand"/>
                <a:ea typeface="Quicksand"/>
                <a:cs typeface="Quicksand"/>
                <a:sym typeface="Quicksand"/>
              </a:rPr>
              <a:t>ARP</a:t>
            </a:r>
            <a:endParaRPr b="1">
              <a:latin typeface="Quicksand"/>
              <a:ea typeface="Quicksand"/>
              <a:cs typeface="Quicksand"/>
              <a:sym typeface="Quicksand"/>
            </a:endParaRPr>
          </a:p>
        </p:txBody>
      </p:sp>
      <p:sp>
        <p:nvSpPr>
          <p:cNvPr id="609" name="Google Shape;609;p49"/>
          <p:cNvSpPr/>
          <p:nvPr/>
        </p:nvSpPr>
        <p:spPr>
          <a:xfrm>
            <a:off x="2110071" y="4562484"/>
            <a:ext cx="1406214" cy="400194"/>
          </a:xfrm>
          <a:prstGeom prst="flowChartTerminator">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a:latin typeface="Quicksand"/>
                <a:ea typeface="Quicksand"/>
                <a:cs typeface="Quicksand"/>
                <a:sym typeface="Quicksand"/>
              </a:rPr>
              <a:t>Wi-Fi</a:t>
            </a:r>
            <a:endParaRPr b="1">
              <a:latin typeface="Quicksand"/>
              <a:ea typeface="Quicksand"/>
              <a:cs typeface="Quicksand"/>
              <a:sym typeface="Quicksand"/>
            </a:endParaRPr>
          </a:p>
        </p:txBody>
      </p:sp>
      <p:sp>
        <p:nvSpPr>
          <p:cNvPr id="610" name="Google Shape;610;p49"/>
          <p:cNvSpPr/>
          <p:nvPr/>
        </p:nvSpPr>
        <p:spPr>
          <a:xfrm>
            <a:off x="3794271" y="4562484"/>
            <a:ext cx="1406214" cy="400194"/>
          </a:xfrm>
          <a:prstGeom prst="flowChartTerminator">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a:latin typeface="Quicksand"/>
                <a:ea typeface="Quicksand"/>
                <a:cs typeface="Quicksand"/>
                <a:sym typeface="Quicksand"/>
              </a:rPr>
              <a:t>Ethernet</a:t>
            </a:r>
            <a:endParaRPr b="1">
              <a:latin typeface="Quicksand"/>
              <a:ea typeface="Quicksand"/>
              <a:cs typeface="Quicksand"/>
              <a:sym typeface="Quicksa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0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0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0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0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0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14"/>
        <p:cNvGrpSpPr/>
        <p:nvPr/>
      </p:nvGrpSpPr>
      <p:grpSpPr>
        <a:xfrm>
          <a:off x="0" y="0"/>
          <a:ext cx="0" cy="0"/>
          <a:chOff x="0" y="0"/>
          <a:chExt cx="0" cy="0"/>
        </a:xfrm>
      </p:grpSpPr>
      <p:sp>
        <p:nvSpPr>
          <p:cNvPr id="615" name="Google Shape;615;p5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26</a:t>
            </a:fld>
            <a:endParaRPr/>
          </a:p>
        </p:txBody>
      </p:sp>
      <p:sp>
        <p:nvSpPr>
          <p:cNvPr id="616" name="Google Shape;616;p50"/>
          <p:cNvSpPr txBox="1">
            <a:spLocks noGrp="1"/>
          </p:cNvSpPr>
          <p:nvPr>
            <p:ph type="subTitle" idx="2"/>
          </p:nvPr>
        </p:nvSpPr>
        <p:spPr>
          <a:xfrm>
            <a:off x="6840000" y="0"/>
            <a:ext cx="19605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2</a:t>
            </a:r>
            <a:endParaRPr/>
          </a:p>
        </p:txBody>
      </p:sp>
      <p:sp>
        <p:nvSpPr>
          <p:cNvPr id="617" name="Google Shape;617;p50"/>
          <p:cNvSpPr txBox="1"/>
          <p:nvPr/>
        </p:nvSpPr>
        <p:spPr>
          <a:xfrm>
            <a:off x="360100" y="4627500"/>
            <a:ext cx="752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i="1">
                <a:latin typeface="Quicksand"/>
                <a:ea typeface="Quicksand"/>
                <a:cs typeface="Quicksand"/>
                <a:sym typeface="Quicksand"/>
              </a:rPr>
              <a:t>How can a protocol be unreliable?</a:t>
            </a:r>
            <a:endParaRPr b="1" i="1">
              <a:latin typeface="Quicksand"/>
              <a:ea typeface="Quicksand"/>
              <a:cs typeface="Quicksand"/>
              <a:sym typeface="Quicksand"/>
            </a:endParaRPr>
          </a:p>
        </p:txBody>
      </p:sp>
      <p:pic>
        <p:nvPicPr>
          <p:cNvPr id="618" name="Google Shape;618;p50" title="A2 Reliable protocols.mp4"/>
          <p:cNvPicPr preferRelativeResize="0"/>
          <p:nvPr/>
        </p:nvPicPr>
        <p:blipFill>
          <a:blip r:embed="rId4">
            <a:alphaModFix/>
          </a:blip>
          <a:stretch>
            <a:fillRect/>
          </a:stretch>
        </p:blipFill>
        <p:spPr>
          <a:xfrm>
            <a:off x="1008799" y="466500"/>
            <a:ext cx="7126402" cy="4008601"/>
          </a:xfrm>
          <a:prstGeom prst="rect">
            <a:avLst/>
          </a:prstGeom>
          <a:noFill/>
          <a:ln w="19050" cap="flat" cmpd="sng">
            <a:solidFill>
              <a:schemeClr val="dk1"/>
            </a:solidFill>
            <a:prstDash val="solid"/>
            <a:round/>
            <a:headEnd type="none" w="sm" len="sm"/>
            <a:tailEnd type="none" w="sm" len="sm"/>
          </a:ln>
        </p:spPr>
      </p:pic>
      <p:pic>
        <p:nvPicPr>
          <p:cNvPr id="2" name="Online Media 1" title="A2 Reliable Protocols">
            <a:hlinkClick r:id="" action="ppaction://media"/>
            <a:extLst>
              <a:ext uri="{FF2B5EF4-FFF2-40B4-BE49-F238E27FC236}">
                <a16:creationId xmlns:a16="http://schemas.microsoft.com/office/drawing/2014/main" id="{4732394C-B69E-41B0-9781-61909C81454D}"/>
              </a:ext>
            </a:extLst>
          </p:cNvPr>
          <p:cNvPicPr>
            <a:picLocks noRot="1" noChangeAspect="1"/>
          </p:cNvPicPr>
          <p:nvPr>
            <a:videoFile r:link="rId1"/>
          </p:nvPr>
        </p:nvPicPr>
        <p:blipFill>
          <a:blip r:embed="rId5"/>
          <a:stretch>
            <a:fillRect/>
          </a:stretch>
        </p:blipFill>
        <p:spPr>
          <a:xfrm>
            <a:off x="1010010" y="463737"/>
            <a:ext cx="7125191" cy="40141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8"/>
                                        </p:tgtEl>
                                        <p:attrNameLst>
                                          <p:attrName>style.visibility</p:attrName>
                                        </p:attrNameLst>
                                      </p:cBhvr>
                                      <p:to>
                                        <p:strVal val="visible"/>
                                      </p:to>
                                    </p:set>
                                    <p:animEffect transition="in" filter="fade">
                                      <p:cBhvr>
                                        <p:cTn id="7" dur="1000"/>
                                        <p:tgtEl>
                                          <p:spTgt spid="6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22"/>
        <p:cNvGrpSpPr/>
        <p:nvPr/>
      </p:nvGrpSpPr>
      <p:grpSpPr>
        <a:xfrm>
          <a:off x="0" y="0"/>
          <a:ext cx="0" cy="0"/>
          <a:chOff x="0" y="0"/>
          <a:chExt cx="0" cy="0"/>
        </a:xfrm>
      </p:grpSpPr>
      <p:sp>
        <p:nvSpPr>
          <p:cNvPr id="623" name="Google Shape;623;p51"/>
          <p:cNvSpPr txBox="1">
            <a:spLocks noGrp="1"/>
          </p:cNvSpPr>
          <p:nvPr>
            <p:ph type="body" idx="1"/>
          </p:nvPr>
        </p:nvSpPr>
        <p:spPr>
          <a:xfrm>
            <a:off x="310900" y="1017725"/>
            <a:ext cx="4314300" cy="38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In pairs, discuss the </a:t>
            </a:r>
            <a:r>
              <a:rPr lang="en-GB" b="1"/>
              <a:t>seven-layer OSI model</a:t>
            </a:r>
            <a:r>
              <a:rPr lang="en-GB"/>
              <a:t> and the </a:t>
            </a:r>
            <a:r>
              <a:rPr lang="en-GB" b="1"/>
              <a:t>four-layer TCP/IP model</a:t>
            </a:r>
            <a:r>
              <a:rPr lang="en-GB"/>
              <a:t>.</a:t>
            </a:r>
            <a:endParaRPr/>
          </a:p>
          <a:p>
            <a:pPr marL="457200" lvl="0" indent="-342900" algn="l" rtl="0">
              <a:spcBef>
                <a:spcPts val="1600"/>
              </a:spcBef>
              <a:spcAft>
                <a:spcPts val="0"/>
              </a:spcAft>
              <a:buSzPts val="1800"/>
              <a:buAutoNum type="arabicPeriod"/>
            </a:pPr>
            <a:r>
              <a:rPr lang="en-GB" b="1"/>
              <a:t>Describe</a:t>
            </a:r>
            <a:r>
              <a:rPr lang="en-GB"/>
              <a:t> the layers of each model and the protocols that operate at each layer.</a:t>
            </a:r>
            <a:endParaRPr/>
          </a:p>
          <a:p>
            <a:pPr marL="457200" lvl="0" indent="-342900" algn="l" rtl="0">
              <a:spcBef>
                <a:spcPts val="0"/>
              </a:spcBef>
              <a:spcAft>
                <a:spcPts val="0"/>
              </a:spcAft>
              <a:buSzPts val="1800"/>
              <a:buAutoNum type="arabicPeriod"/>
            </a:pPr>
            <a:r>
              <a:rPr lang="en-GB"/>
              <a:t>Discuss the </a:t>
            </a:r>
            <a:r>
              <a:rPr lang="en-GB" b="1"/>
              <a:t>similarities</a:t>
            </a:r>
            <a:r>
              <a:rPr lang="en-GB"/>
              <a:t> and </a:t>
            </a:r>
            <a:r>
              <a:rPr lang="en-GB" b="1"/>
              <a:t>differences</a:t>
            </a:r>
            <a:r>
              <a:rPr lang="en-GB"/>
              <a:t> between the two models.</a:t>
            </a:r>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sp>
        <p:nvSpPr>
          <p:cNvPr id="624" name="Google Shape;624;p5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27</a:t>
            </a:fld>
            <a:endParaRPr/>
          </a:p>
        </p:txBody>
      </p:sp>
      <p:sp>
        <p:nvSpPr>
          <p:cNvPr id="625" name="Google Shape;625;p51"/>
          <p:cNvSpPr txBox="1">
            <a:spLocks noGrp="1"/>
          </p:cNvSpPr>
          <p:nvPr>
            <p:ph type="subTitle" idx="2"/>
          </p:nvPr>
        </p:nvSpPr>
        <p:spPr>
          <a:xfrm>
            <a:off x="6840000" y="0"/>
            <a:ext cx="19605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2</a:t>
            </a:r>
            <a:endParaRPr/>
          </a:p>
        </p:txBody>
      </p:sp>
      <p:sp>
        <p:nvSpPr>
          <p:cNvPr id="626" name="Google Shape;626;p51"/>
          <p:cNvSpPr txBox="1">
            <a:spLocks noGrp="1"/>
          </p:cNvSpPr>
          <p:nvPr>
            <p:ph type="title"/>
          </p:nvPr>
        </p:nvSpPr>
        <p:spPr>
          <a:xfrm>
            <a:off x="310900" y="307424"/>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Comparing models</a:t>
            </a:r>
            <a:endParaRPr/>
          </a:p>
        </p:txBody>
      </p:sp>
      <p:sp>
        <p:nvSpPr>
          <p:cNvPr id="627" name="Google Shape;627;p51"/>
          <p:cNvSpPr/>
          <p:nvPr/>
        </p:nvSpPr>
        <p:spPr>
          <a:xfrm>
            <a:off x="5510100" y="1776973"/>
            <a:ext cx="1254900" cy="401700"/>
          </a:xfrm>
          <a:prstGeom prst="rect">
            <a:avLst/>
          </a:prstGeom>
          <a:solidFill>
            <a:srgbClr val="CCCCCC"/>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chemeClr val="dk1"/>
                </a:solidFill>
                <a:latin typeface="Quicksand"/>
                <a:ea typeface="Quicksand"/>
                <a:cs typeface="Quicksand"/>
                <a:sym typeface="Quicksand"/>
              </a:rPr>
              <a:t>Presentation</a:t>
            </a:r>
            <a:endParaRPr sz="1100">
              <a:solidFill>
                <a:schemeClr val="dk1"/>
              </a:solidFill>
              <a:latin typeface="Quicksand"/>
              <a:ea typeface="Quicksand"/>
              <a:cs typeface="Quicksand"/>
              <a:sym typeface="Quicksand"/>
            </a:endParaRPr>
          </a:p>
        </p:txBody>
      </p:sp>
      <p:sp>
        <p:nvSpPr>
          <p:cNvPr id="628" name="Google Shape;628;p51"/>
          <p:cNvSpPr/>
          <p:nvPr/>
        </p:nvSpPr>
        <p:spPr>
          <a:xfrm>
            <a:off x="5510100" y="1327254"/>
            <a:ext cx="1254900" cy="401700"/>
          </a:xfrm>
          <a:prstGeom prst="rect">
            <a:avLst/>
          </a:prstGeom>
          <a:solidFill>
            <a:srgbClr val="CCCCCC"/>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chemeClr val="dk1"/>
                </a:solidFill>
                <a:latin typeface="Quicksand"/>
                <a:ea typeface="Quicksand"/>
                <a:cs typeface="Quicksand"/>
                <a:sym typeface="Quicksand"/>
              </a:rPr>
              <a:t>Application</a:t>
            </a:r>
            <a:endParaRPr sz="1100">
              <a:solidFill>
                <a:schemeClr val="dk1"/>
              </a:solidFill>
              <a:latin typeface="Quicksand"/>
              <a:ea typeface="Quicksand"/>
              <a:cs typeface="Quicksand"/>
              <a:sym typeface="Quicksand"/>
            </a:endParaRPr>
          </a:p>
        </p:txBody>
      </p:sp>
      <p:sp>
        <p:nvSpPr>
          <p:cNvPr id="629" name="Google Shape;629;p51"/>
          <p:cNvSpPr/>
          <p:nvPr/>
        </p:nvSpPr>
        <p:spPr>
          <a:xfrm>
            <a:off x="5510100" y="2226692"/>
            <a:ext cx="1254900" cy="401700"/>
          </a:xfrm>
          <a:prstGeom prst="rect">
            <a:avLst/>
          </a:prstGeom>
          <a:solidFill>
            <a:srgbClr val="CCCCCC"/>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chemeClr val="dk1"/>
                </a:solidFill>
                <a:latin typeface="Quicksand"/>
                <a:ea typeface="Quicksand"/>
                <a:cs typeface="Quicksand"/>
                <a:sym typeface="Quicksand"/>
              </a:rPr>
              <a:t>Session</a:t>
            </a:r>
            <a:endParaRPr sz="1100">
              <a:solidFill>
                <a:schemeClr val="dk1"/>
              </a:solidFill>
              <a:latin typeface="Quicksand"/>
              <a:ea typeface="Quicksand"/>
              <a:cs typeface="Quicksand"/>
              <a:sym typeface="Quicksand"/>
            </a:endParaRPr>
          </a:p>
        </p:txBody>
      </p:sp>
      <p:sp>
        <p:nvSpPr>
          <p:cNvPr id="630" name="Google Shape;630;p51"/>
          <p:cNvSpPr/>
          <p:nvPr/>
        </p:nvSpPr>
        <p:spPr>
          <a:xfrm>
            <a:off x="5510100" y="2676412"/>
            <a:ext cx="1254900" cy="401700"/>
          </a:xfrm>
          <a:prstGeom prst="rect">
            <a:avLst/>
          </a:prstGeom>
          <a:solidFill>
            <a:srgbClr val="CCCCCC"/>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chemeClr val="dk1"/>
                </a:solidFill>
                <a:latin typeface="Quicksand"/>
                <a:ea typeface="Quicksand"/>
                <a:cs typeface="Quicksand"/>
                <a:sym typeface="Quicksand"/>
              </a:rPr>
              <a:t>Transport</a:t>
            </a:r>
            <a:endParaRPr sz="1100">
              <a:solidFill>
                <a:schemeClr val="dk1"/>
              </a:solidFill>
              <a:latin typeface="Quicksand"/>
              <a:ea typeface="Quicksand"/>
              <a:cs typeface="Quicksand"/>
              <a:sym typeface="Quicksand"/>
            </a:endParaRPr>
          </a:p>
        </p:txBody>
      </p:sp>
      <p:sp>
        <p:nvSpPr>
          <p:cNvPr id="631" name="Google Shape;631;p51"/>
          <p:cNvSpPr/>
          <p:nvPr/>
        </p:nvSpPr>
        <p:spPr>
          <a:xfrm>
            <a:off x="5510100" y="3126131"/>
            <a:ext cx="1254900" cy="401700"/>
          </a:xfrm>
          <a:prstGeom prst="rect">
            <a:avLst/>
          </a:prstGeom>
          <a:solidFill>
            <a:srgbClr val="CCCCCC"/>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chemeClr val="dk1"/>
                </a:solidFill>
                <a:latin typeface="Quicksand"/>
                <a:ea typeface="Quicksand"/>
                <a:cs typeface="Quicksand"/>
                <a:sym typeface="Quicksand"/>
              </a:rPr>
              <a:t>Network</a:t>
            </a:r>
            <a:endParaRPr sz="1100">
              <a:solidFill>
                <a:schemeClr val="dk1"/>
              </a:solidFill>
              <a:latin typeface="Quicksand"/>
              <a:ea typeface="Quicksand"/>
              <a:cs typeface="Quicksand"/>
              <a:sym typeface="Quicksand"/>
            </a:endParaRPr>
          </a:p>
        </p:txBody>
      </p:sp>
      <p:sp>
        <p:nvSpPr>
          <p:cNvPr id="632" name="Google Shape;632;p51"/>
          <p:cNvSpPr/>
          <p:nvPr/>
        </p:nvSpPr>
        <p:spPr>
          <a:xfrm>
            <a:off x="5510100" y="3575850"/>
            <a:ext cx="1254900" cy="401700"/>
          </a:xfrm>
          <a:prstGeom prst="rect">
            <a:avLst/>
          </a:prstGeom>
          <a:solidFill>
            <a:srgbClr val="CCCCCC"/>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chemeClr val="dk1"/>
                </a:solidFill>
                <a:latin typeface="Quicksand"/>
                <a:ea typeface="Quicksand"/>
                <a:cs typeface="Quicksand"/>
                <a:sym typeface="Quicksand"/>
              </a:rPr>
              <a:t>Data link</a:t>
            </a:r>
            <a:endParaRPr sz="1100">
              <a:solidFill>
                <a:schemeClr val="dk1"/>
              </a:solidFill>
              <a:latin typeface="Quicksand"/>
              <a:ea typeface="Quicksand"/>
              <a:cs typeface="Quicksand"/>
              <a:sym typeface="Quicksand"/>
            </a:endParaRPr>
          </a:p>
        </p:txBody>
      </p:sp>
      <p:sp>
        <p:nvSpPr>
          <p:cNvPr id="633" name="Google Shape;633;p51"/>
          <p:cNvSpPr/>
          <p:nvPr/>
        </p:nvSpPr>
        <p:spPr>
          <a:xfrm>
            <a:off x="5510100" y="4025569"/>
            <a:ext cx="1254900" cy="401700"/>
          </a:xfrm>
          <a:prstGeom prst="rect">
            <a:avLst/>
          </a:prstGeom>
          <a:solidFill>
            <a:srgbClr val="CCCCCC"/>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chemeClr val="dk1"/>
                </a:solidFill>
                <a:latin typeface="Quicksand"/>
                <a:ea typeface="Quicksand"/>
                <a:cs typeface="Quicksand"/>
                <a:sym typeface="Quicksand"/>
              </a:rPr>
              <a:t>Physical</a:t>
            </a:r>
            <a:endParaRPr sz="1100">
              <a:solidFill>
                <a:schemeClr val="dk1"/>
              </a:solidFill>
              <a:latin typeface="Quicksand"/>
              <a:ea typeface="Quicksand"/>
              <a:cs typeface="Quicksand"/>
              <a:sym typeface="Quicksand"/>
            </a:endParaRPr>
          </a:p>
        </p:txBody>
      </p:sp>
      <p:sp>
        <p:nvSpPr>
          <p:cNvPr id="634" name="Google Shape;634;p51"/>
          <p:cNvSpPr/>
          <p:nvPr/>
        </p:nvSpPr>
        <p:spPr>
          <a:xfrm>
            <a:off x="6846094" y="1341333"/>
            <a:ext cx="1487400" cy="1286700"/>
          </a:xfrm>
          <a:prstGeom prst="rect">
            <a:avLst/>
          </a:prstGeom>
          <a:solidFill>
            <a:srgbClr val="CD2355"/>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rgbClr val="FFFFFF"/>
                </a:solidFill>
                <a:latin typeface="Quicksand"/>
                <a:ea typeface="Quicksand"/>
                <a:cs typeface="Quicksand"/>
                <a:sym typeface="Quicksand"/>
              </a:rPr>
              <a:t>Application</a:t>
            </a:r>
            <a:endParaRPr sz="1100">
              <a:solidFill>
                <a:srgbClr val="FFFFFF"/>
              </a:solidFill>
              <a:latin typeface="Quicksand"/>
              <a:ea typeface="Quicksand"/>
              <a:cs typeface="Quicksand"/>
              <a:sym typeface="Quicksand"/>
            </a:endParaRPr>
          </a:p>
        </p:txBody>
      </p:sp>
      <p:sp>
        <p:nvSpPr>
          <p:cNvPr id="635" name="Google Shape;635;p51"/>
          <p:cNvSpPr txBox="1"/>
          <p:nvPr/>
        </p:nvSpPr>
        <p:spPr>
          <a:xfrm>
            <a:off x="5877956" y="909350"/>
            <a:ext cx="5463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GB" sz="1100">
                <a:solidFill>
                  <a:srgbClr val="CD2355"/>
                </a:solidFill>
                <a:latin typeface="Quicksand"/>
                <a:ea typeface="Quicksand"/>
                <a:cs typeface="Quicksand"/>
                <a:sym typeface="Quicksand"/>
              </a:rPr>
              <a:t>OSI</a:t>
            </a:r>
            <a:endParaRPr sz="900">
              <a:solidFill>
                <a:srgbClr val="CD2355"/>
              </a:solidFill>
            </a:endParaRPr>
          </a:p>
        </p:txBody>
      </p:sp>
      <p:sp>
        <p:nvSpPr>
          <p:cNvPr id="636" name="Google Shape;636;p51"/>
          <p:cNvSpPr txBox="1"/>
          <p:nvPr/>
        </p:nvSpPr>
        <p:spPr>
          <a:xfrm>
            <a:off x="7197739" y="909350"/>
            <a:ext cx="7845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GB" sz="1100">
                <a:solidFill>
                  <a:srgbClr val="CD2355"/>
                </a:solidFill>
                <a:latin typeface="Quicksand"/>
                <a:ea typeface="Quicksand"/>
                <a:cs typeface="Quicksand"/>
                <a:sym typeface="Quicksand"/>
              </a:rPr>
              <a:t>TCP/IP</a:t>
            </a:r>
            <a:endParaRPr sz="1100">
              <a:solidFill>
                <a:srgbClr val="CD2355"/>
              </a:solidFill>
            </a:endParaRPr>
          </a:p>
        </p:txBody>
      </p:sp>
      <p:cxnSp>
        <p:nvCxnSpPr>
          <p:cNvPr id="637" name="Google Shape;637;p51"/>
          <p:cNvCxnSpPr/>
          <p:nvPr/>
        </p:nvCxnSpPr>
        <p:spPr>
          <a:xfrm>
            <a:off x="5520922" y="2655719"/>
            <a:ext cx="2812800" cy="0"/>
          </a:xfrm>
          <a:prstGeom prst="straightConnector1">
            <a:avLst/>
          </a:prstGeom>
          <a:noFill/>
          <a:ln w="9525" cap="flat" cmpd="sng">
            <a:solidFill>
              <a:schemeClr val="accent6"/>
            </a:solidFill>
            <a:prstDash val="dash"/>
            <a:round/>
            <a:headEnd type="none" w="med" len="med"/>
            <a:tailEnd type="none" w="med" len="med"/>
          </a:ln>
        </p:spPr>
      </p:cxnSp>
      <p:sp>
        <p:nvSpPr>
          <p:cNvPr id="638" name="Google Shape;638;p51"/>
          <p:cNvSpPr/>
          <p:nvPr/>
        </p:nvSpPr>
        <p:spPr>
          <a:xfrm>
            <a:off x="6846094" y="2683175"/>
            <a:ext cx="1487400" cy="401700"/>
          </a:xfrm>
          <a:prstGeom prst="rect">
            <a:avLst/>
          </a:prstGeom>
          <a:solidFill>
            <a:schemeClr val="accent6"/>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chemeClr val="lt1"/>
                </a:solidFill>
                <a:latin typeface="Quicksand"/>
                <a:ea typeface="Quicksand"/>
                <a:cs typeface="Quicksand"/>
                <a:sym typeface="Quicksand"/>
              </a:rPr>
              <a:t>Transport</a:t>
            </a:r>
            <a:endParaRPr sz="1100">
              <a:solidFill>
                <a:schemeClr val="lt1"/>
              </a:solidFill>
              <a:latin typeface="Quicksand"/>
              <a:ea typeface="Quicksand"/>
              <a:cs typeface="Quicksand"/>
              <a:sym typeface="Quicksand"/>
            </a:endParaRPr>
          </a:p>
        </p:txBody>
      </p:sp>
      <p:sp>
        <p:nvSpPr>
          <p:cNvPr id="639" name="Google Shape;639;p51"/>
          <p:cNvSpPr/>
          <p:nvPr/>
        </p:nvSpPr>
        <p:spPr>
          <a:xfrm>
            <a:off x="6846094" y="3118565"/>
            <a:ext cx="1487400" cy="401700"/>
          </a:xfrm>
          <a:prstGeom prst="rect">
            <a:avLst/>
          </a:prstGeom>
          <a:solidFill>
            <a:schemeClr val="accent6"/>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chemeClr val="lt1"/>
                </a:solidFill>
                <a:latin typeface="Quicksand"/>
                <a:ea typeface="Quicksand"/>
                <a:cs typeface="Quicksand"/>
                <a:sym typeface="Quicksand"/>
              </a:rPr>
              <a:t>Internet</a:t>
            </a:r>
            <a:endParaRPr sz="1100">
              <a:solidFill>
                <a:schemeClr val="lt1"/>
              </a:solidFill>
              <a:latin typeface="Quicksand"/>
              <a:ea typeface="Quicksand"/>
              <a:cs typeface="Quicksand"/>
              <a:sym typeface="Quicksand"/>
            </a:endParaRPr>
          </a:p>
        </p:txBody>
      </p:sp>
      <p:cxnSp>
        <p:nvCxnSpPr>
          <p:cNvPr id="640" name="Google Shape;640;p51"/>
          <p:cNvCxnSpPr/>
          <p:nvPr/>
        </p:nvCxnSpPr>
        <p:spPr>
          <a:xfrm>
            <a:off x="5520922" y="3553737"/>
            <a:ext cx="2812800" cy="0"/>
          </a:xfrm>
          <a:prstGeom prst="straightConnector1">
            <a:avLst/>
          </a:prstGeom>
          <a:noFill/>
          <a:ln w="9525" cap="flat" cmpd="sng">
            <a:solidFill>
              <a:schemeClr val="accent6"/>
            </a:solidFill>
            <a:prstDash val="dash"/>
            <a:round/>
            <a:headEnd type="none" w="med" len="med"/>
            <a:tailEnd type="none" w="med" len="med"/>
          </a:ln>
        </p:spPr>
      </p:cxnSp>
      <p:sp>
        <p:nvSpPr>
          <p:cNvPr id="641" name="Google Shape;641;p51"/>
          <p:cNvSpPr/>
          <p:nvPr/>
        </p:nvSpPr>
        <p:spPr>
          <a:xfrm>
            <a:off x="6846094" y="3587273"/>
            <a:ext cx="1487400" cy="839700"/>
          </a:xfrm>
          <a:prstGeom prst="rect">
            <a:avLst/>
          </a:prstGeom>
          <a:solidFill>
            <a:schemeClr val="accent6"/>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chemeClr val="lt1"/>
                </a:solidFill>
                <a:latin typeface="Quicksand"/>
                <a:ea typeface="Quicksand"/>
                <a:cs typeface="Quicksand"/>
                <a:sym typeface="Quicksand"/>
              </a:rPr>
              <a:t>Link</a:t>
            </a:r>
            <a:endParaRPr sz="1100">
              <a:solidFill>
                <a:schemeClr val="lt1"/>
              </a:solidFill>
              <a:latin typeface="Quicksand"/>
              <a:ea typeface="Quicksand"/>
              <a:cs typeface="Quicksand"/>
              <a:sym typeface="Quicksan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45"/>
        <p:cNvGrpSpPr/>
        <p:nvPr/>
      </p:nvGrpSpPr>
      <p:grpSpPr>
        <a:xfrm>
          <a:off x="0" y="0"/>
          <a:ext cx="0" cy="0"/>
          <a:chOff x="0" y="0"/>
          <a:chExt cx="0" cy="0"/>
        </a:xfrm>
      </p:grpSpPr>
      <p:sp>
        <p:nvSpPr>
          <p:cNvPr id="646" name="Google Shape;646;p52"/>
          <p:cNvSpPr txBox="1">
            <a:spLocks noGrp="1"/>
          </p:cNvSpPr>
          <p:nvPr>
            <p:ph type="body" idx="1"/>
          </p:nvPr>
        </p:nvSpPr>
        <p:spPr>
          <a:xfrm>
            <a:off x="4984375" y="1013775"/>
            <a:ext cx="3853500" cy="3811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Handlee"/>
              <a:buAutoNum type="arabicPeriod" startAt="2"/>
            </a:pPr>
            <a:r>
              <a:rPr lang="en-GB">
                <a:latin typeface="Handlee"/>
                <a:ea typeface="Handlee"/>
                <a:cs typeface="Handlee"/>
                <a:sym typeface="Handlee"/>
              </a:rPr>
              <a:t>Both the seven-layer OSI model and the four-layer TCP/IP model are used to describe how applications communicate over a network. While the functions of each layer are similar, the number of layers and the related protocols differ. The TCP/IP model combines the presentation, session, and application layers into a single layer — the application layer.</a:t>
            </a:r>
            <a:endParaRPr>
              <a:latin typeface="Handlee"/>
              <a:ea typeface="Handlee"/>
              <a:cs typeface="Handlee"/>
              <a:sym typeface="Handlee"/>
            </a:endParaRPr>
          </a:p>
        </p:txBody>
      </p:sp>
      <p:sp>
        <p:nvSpPr>
          <p:cNvPr id="647" name="Google Shape;647;p5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28</a:t>
            </a:fld>
            <a:endParaRPr/>
          </a:p>
        </p:txBody>
      </p:sp>
      <p:sp>
        <p:nvSpPr>
          <p:cNvPr id="648" name="Google Shape;648;p52"/>
          <p:cNvSpPr txBox="1">
            <a:spLocks noGrp="1"/>
          </p:cNvSpPr>
          <p:nvPr>
            <p:ph type="subTitle" idx="2"/>
          </p:nvPr>
        </p:nvSpPr>
        <p:spPr>
          <a:xfrm>
            <a:off x="6840000" y="0"/>
            <a:ext cx="19605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2</a:t>
            </a:r>
            <a:endParaRPr/>
          </a:p>
        </p:txBody>
      </p:sp>
      <p:sp>
        <p:nvSpPr>
          <p:cNvPr id="649" name="Google Shape;649;p52"/>
          <p:cNvSpPr txBox="1">
            <a:spLocks noGrp="1"/>
          </p:cNvSpPr>
          <p:nvPr>
            <p:ph type="title"/>
          </p:nvPr>
        </p:nvSpPr>
        <p:spPr>
          <a:xfrm>
            <a:off x="217375" y="304874"/>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Comparing models – possible solutions </a:t>
            </a:r>
            <a:endParaRPr/>
          </a:p>
        </p:txBody>
      </p:sp>
      <p:sp>
        <p:nvSpPr>
          <p:cNvPr id="650" name="Google Shape;650;p52"/>
          <p:cNvSpPr/>
          <p:nvPr/>
        </p:nvSpPr>
        <p:spPr>
          <a:xfrm>
            <a:off x="1647800" y="1945298"/>
            <a:ext cx="1254900" cy="401700"/>
          </a:xfrm>
          <a:prstGeom prst="rect">
            <a:avLst/>
          </a:prstGeom>
          <a:solidFill>
            <a:srgbClr val="CCCCCC"/>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chemeClr val="dk1"/>
                </a:solidFill>
                <a:latin typeface="Quicksand"/>
                <a:ea typeface="Quicksand"/>
                <a:cs typeface="Quicksand"/>
                <a:sym typeface="Quicksand"/>
              </a:rPr>
              <a:t>Presentation</a:t>
            </a:r>
            <a:endParaRPr sz="1100">
              <a:solidFill>
                <a:schemeClr val="dk1"/>
              </a:solidFill>
              <a:latin typeface="Quicksand"/>
              <a:ea typeface="Quicksand"/>
              <a:cs typeface="Quicksand"/>
              <a:sym typeface="Quicksand"/>
            </a:endParaRPr>
          </a:p>
        </p:txBody>
      </p:sp>
      <p:sp>
        <p:nvSpPr>
          <p:cNvPr id="651" name="Google Shape;651;p52"/>
          <p:cNvSpPr/>
          <p:nvPr/>
        </p:nvSpPr>
        <p:spPr>
          <a:xfrm>
            <a:off x="1647800" y="1495579"/>
            <a:ext cx="1254900" cy="401700"/>
          </a:xfrm>
          <a:prstGeom prst="rect">
            <a:avLst/>
          </a:prstGeom>
          <a:solidFill>
            <a:srgbClr val="CCCCCC"/>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chemeClr val="dk1"/>
                </a:solidFill>
                <a:latin typeface="Quicksand"/>
                <a:ea typeface="Quicksand"/>
                <a:cs typeface="Quicksand"/>
                <a:sym typeface="Quicksand"/>
              </a:rPr>
              <a:t>Application</a:t>
            </a:r>
            <a:endParaRPr sz="1100">
              <a:solidFill>
                <a:schemeClr val="dk1"/>
              </a:solidFill>
              <a:latin typeface="Quicksand"/>
              <a:ea typeface="Quicksand"/>
              <a:cs typeface="Quicksand"/>
              <a:sym typeface="Quicksand"/>
            </a:endParaRPr>
          </a:p>
        </p:txBody>
      </p:sp>
      <p:sp>
        <p:nvSpPr>
          <p:cNvPr id="652" name="Google Shape;652;p52"/>
          <p:cNvSpPr/>
          <p:nvPr/>
        </p:nvSpPr>
        <p:spPr>
          <a:xfrm>
            <a:off x="1647800" y="2395017"/>
            <a:ext cx="1254900" cy="401700"/>
          </a:xfrm>
          <a:prstGeom prst="rect">
            <a:avLst/>
          </a:prstGeom>
          <a:solidFill>
            <a:srgbClr val="CCCCCC"/>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chemeClr val="dk1"/>
                </a:solidFill>
                <a:latin typeface="Quicksand"/>
                <a:ea typeface="Quicksand"/>
                <a:cs typeface="Quicksand"/>
                <a:sym typeface="Quicksand"/>
              </a:rPr>
              <a:t>Session</a:t>
            </a:r>
            <a:endParaRPr sz="1100">
              <a:solidFill>
                <a:schemeClr val="dk1"/>
              </a:solidFill>
              <a:latin typeface="Quicksand"/>
              <a:ea typeface="Quicksand"/>
              <a:cs typeface="Quicksand"/>
              <a:sym typeface="Quicksand"/>
            </a:endParaRPr>
          </a:p>
        </p:txBody>
      </p:sp>
      <p:sp>
        <p:nvSpPr>
          <p:cNvPr id="653" name="Google Shape;653;p52"/>
          <p:cNvSpPr/>
          <p:nvPr/>
        </p:nvSpPr>
        <p:spPr>
          <a:xfrm>
            <a:off x="1647800" y="2844737"/>
            <a:ext cx="1254900" cy="401700"/>
          </a:xfrm>
          <a:prstGeom prst="rect">
            <a:avLst/>
          </a:prstGeom>
          <a:solidFill>
            <a:srgbClr val="CCCCCC"/>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chemeClr val="dk1"/>
                </a:solidFill>
                <a:latin typeface="Quicksand"/>
                <a:ea typeface="Quicksand"/>
                <a:cs typeface="Quicksand"/>
                <a:sym typeface="Quicksand"/>
              </a:rPr>
              <a:t>Transport</a:t>
            </a:r>
            <a:endParaRPr sz="1100">
              <a:solidFill>
                <a:schemeClr val="dk1"/>
              </a:solidFill>
              <a:latin typeface="Quicksand"/>
              <a:ea typeface="Quicksand"/>
              <a:cs typeface="Quicksand"/>
              <a:sym typeface="Quicksand"/>
            </a:endParaRPr>
          </a:p>
        </p:txBody>
      </p:sp>
      <p:sp>
        <p:nvSpPr>
          <p:cNvPr id="654" name="Google Shape;654;p52"/>
          <p:cNvSpPr/>
          <p:nvPr/>
        </p:nvSpPr>
        <p:spPr>
          <a:xfrm>
            <a:off x="1647800" y="3294456"/>
            <a:ext cx="1254900" cy="401700"/>
          </a:xfrm>
          <a:prstGeom prst="rect">
            <a:avLst/>
          </a:prstGeom>
          <a:solidFill>
            <a:srgbClr val="CCCCCC"/>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chemeClr val="dk1"/>
                </a:solidFill>
                <a:latin typeface="Quicksand"/>
                <a:ea typeface="Quicksand"/>
                <a:cs typeface="Quicksand"/>
                <a:sym typeface="Quicksand"/>
              </a:rPr>
              <a:t>Network</a:t>
            </a:r>
            <a:endParaRPr sz="1100">
              <a:solidFill>
                <a:schemeClr val="dk1"/>
              </a:solidFill>
              <a:latin typeface="Quicksand"/>
              <a:ea typeface="Quicksand"/>
              <a:cs typeface="Quicksand"/>
              <a:sym typeface="Quicksand"/>
            </a:endParaRPr>
          </a:p>
        </p:txBody>
      </p:sp>
      <p:sp>
        <p:nvSpPr>
          <p:cNvPr id="655" name="Google Shape;655;p52"/>
          <p:cNvSpPr/>
          <p:nvPr/>
        </p:nvSpPr>
        <p:spPr>
          <a:xfrm>
            <a:off x="1647800" y="3744175"/>
            <a:ext cx="1254900" cy="401700"/>
          </a:xfrm>
          <a:prstGeom prst="rect">
            <a:avLst/>
          </a:prstGeom>
          <a:solidFill>
            <a:srgbClr val="CCCCCC"/>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chemeClr val="dk1"/>
                </a:solidFill>
                <a:latin typeface="Quicksand"/>
                <a:ea typeface="Quicksand"/>
                <a:cs typeface="Quicksand"/>
                <a:sym typeface="Quicksand"/>
              </a:rPr>
              <a:t>Data link</a:t>
            </a:r>
            <a:endParaRPr sz="1100">
              <a:solidFill>
                <a:schemeClr val="dk1"/>
              </a:solidFill>
              <a:latin typeface="Quicksand"/>
              <a:ea typeface="Quicksand"/>
              <a:cs typeface="Quicksand"/>
              <a:sym typeface="Quicksand"/>
            </a:endParaRPr>
          </a:p>
        </p:txBody>
      </p:sp>
      <p:sp>
        <p:nvSpPr>
          <p:cNvPr id="656" name="Google Shape;656;p52"/>
          <p:cNvSpPr/>
          <p:nvPr/>
        </p:nvSpPr>
        <p:spPr>
          <a:xfrm>
            <a:off x="1647800" y="4193894"/>
            <a:ext cx="1254900" cy="401700"/>
          </a:xfrm>
          <a:prstGeom prst="rect">
            <a:avLst/>
          </a:prstGeom>
          <a:solidFill>
            <a:srgbClr val="CCCCCC"/>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chemeClr val="dk1"/>
                </a:solidFill>
                <a:latin typeface="Quicksand"/>
                <a:ea typeface="Quicksand"/>
                <a:cs typeface="Quicksand"/>
                <a:sym typeface="Quicksand"/>
              </a:rPr>
              <a:t>Physical</a:t>
            </a:r>
            <a:endParaRPr sz="1100">
              <a:solidFill>
                <a:schemeClr val="dk1"/>
              </a:solidFill>
              <a:latin typeface="Quicksand"/>
              <a:ea typeface="Quicksand"/>
              <a:cs typeface="Quicksand"/>
              <a:sym typeface="Quicksand"/>
            </a:endParaRPr>
          </a:p>
        </p:txBody>
      </p:sp>
      <p:sp>
        <p:nvSpPr>
          <p:cNvPr id="657" name="Google Shape;657;p52"/>
          <p:cNvSpPr/>
          <p:nvPr/>
        </p:nvSpPr>
        <p:spPr>
          <a:xfrm>
            <a:off x="2983794" y="1509658"/>
            <a:ext cx="1487400" cy="1286700"/>
          </a:xfrm>
          <a:prstGeom prst="rect">
            <a:avLst/>
          </a:prstGeom>
          <a:solidFill>
            <a:srgbClr val="CCCCCC"/>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chemeClr val="dk1"/>
                </a:solidFill>
                <a:latin typeface="Quicksand"/>
                <a:ea typeface="Quicksand"/>
                <a:cs typeface="Quicksand"/>
                <a:sym typeface="Quicksand"/>
              </a:rPr>
              <a:t>Application</a:t>
            </a:r>
            <a:endParaRPr sz="1100">
              <a:solidFill>
                <a:schemeClr val="dk1"/>
              </a:solidFill>
              <a:latin typeface="Quicksand"/>
              <a:ea typeface="Quicksand"/>
              <a:cs typeface="Quicksand"/>
              <a:sym typeface="Quicksand"/>
            </a:endParaRPr>
          </a:p>
        </p:txBody>
      </p:sp>
      <p:sp>
        <p:nvSpPr>
          <p:cNvPr id="658" name="Google Shape;658;p52"/>
          <p:cNvSpPr txBox="1"/>
          <p:nvPr/>
        </p:nvSpPr>
        <p:spPr>
          <a:xfrm>
            <a:off x="2015656" y="1077675"/>
            <a:ext cx="5463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GB" sz="1100">
                <a:solidFill>
                  <a:srgbClr val="CD2355"/>
                </a:solidFill>
                <a:latin typeface="Quicksand"/>
                <a:ea typeface="Quicksand"/>
                <a:cs typeface="Quicksand"/>
                <a:sym typeface="Quicksand"/>
              </a:rPr>
              <a:t>OSI</a:t>
            </a:r>
            <a:endParaRPr sz="900">
              <a:solidFill>
                <a:srgbClr val="CD2355"/>
              </a:solidFill>
            </a:endParaRPr>
          </a:p>
        </p:txBody>
      </p:sp>
      <p:sp>
        <p:nvSpPr>
          <p:cNvPr id="659" name="Google Shape;659;p52"/>
          <p:cNvSpPr txBox="1"/>
          <p:nvPr/>
        </p:nvSpPr>
        <p:spPr>
          <a:xfrm>
            <a:off x="3335439" y="1077675"/>
            <a:ext cx="7845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GB" sz="1100">
                <a:solidFill>
                  <a:srgbClr val="CD2355"/>
                </a:solidFill>
                <a:latin typeface="Quicksand"/>
                <a:ea typeface="Quicksand"/>
                <a:cs typeface="Quicksand"/>
                <a:sym typeface="Quicksand"/>
              </a:rPr>
              <a:t>TCP/IP</a:t>
            </a:r>
            <a:endParaRPr sz="1100">
              <a:solidFill>
                <a:srgbClr val="CD2355"/>
              </a:solidFill>
            </a:endParaRPr>
          </a:p>
        </p:txBody>
      </p:sp>
      <p:cxnSp>
        <p:nvCxnSpPr>
          <p:cNvPr id="660" name="Google Shape;660;p52"/>
          <p:cNvCxnSpPr/>
          <p:nvPr/>
        </p:nvCxnSpPr>
        <p:spPr>
          <a:xfrm>
            <a:off x="1658622" y="2824044"/>
            <a:ext cx="2812800" cy="0"/>
          </a:xfrm>
          <a:prstGeom prst="straightConnector1">
            <a:avLst/>
          </a:prstGeom>
          <a:noFill/>
          <a:ln w="9525" cap="flat" cmpd="sng">
            <a:solidFill>
              <a:schemeClr val="accent6"/>
            </a:solidFill>
            <a:prstDash val="dash"/>
            <a:round/>
            <a:headEnd type="none" w="med" len="med"/>
            <a:tailEnd type="none" w="med" len="med"/>
          </a:ln>
        </p:spPr>
      </p:cxnSp>
      <p:sp>
        <p:nvSpPr>
          <p:cNvPr id="661" name="Google Shape;661;p52"/>
          <p:cNvSpPr/>
          <p:nvPr/>
        </p:nvSpPr>
        <p:spPr>
          <a:xfrm>
            <a:off x="2983794" y="2851500"/>
            <a:ext cx="1487400" cy="401700"/>
          </a:xfrm>
          <a:prstGeom prst="rect">
            <a:avLst/>
          </a:prstGeom>
          <a:solidFill>
            <a:srgbClr val="CCCCCC"/>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chemeClr val="dk1"/>
                </a:solidFill>
                <a:latin typeface="Quicksand"/>
                <a:ea typeface="Quicksand"/>
                <a:cs typeface="Quicksand"/>
                <a:sym typeface="Quicksand"/>
              </a:rPr>
              <a:t>Transport</a:t>
            </a:r>
            <a:endParaRPr sz="1100">
              <a:solidFill>
                <a:schemeClr val="dk1"/>
              </a:solidFill>
              <a:latin typeface="Quicksand"/>
              <a:ea typeface="Quicksand"/>
              <a:cs typeface="Quicksand"/>
              <a:sym typeface="Quicksand"/>
            </a:endParaRPr>
          </a:p>
        </p:txBody>
      </p:sp>
      <p:sp>
        <p:nvSpPr>
          <p:cNvPr id="662" name="Google Shape;662;p52"/>
          <p:cNvSpPr/>
          <p:nvPr/>
        </p:nvSpPr>
        <p:spPr>
          <a:xfrm>
            <a:off x="2983794" y="3286890"/>
            <a:ext cx="1487400" cy="401700"/>
          </a:xfrm>
          <a:prstGeom prst="rect">
            <a:avLst/>
          </a:prstGeom>
          <a:solidFill>
            <a:srgbClr val="CCCCCC"/>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chemeClr val="dk1"/>
                </a:solidFill>
                <a:latin typeface="Quicksand"/>
                <a:ea typeface="Quicksand"/>
                <a:cs typeface="Quicksand"/>
                <a:sym typeface="Quicksand"/>
              </a:rPr>
              <a:t>Internet</a:t>
            </a:r>
            <a:endParaRPr sz="1100">
              <a:solidFill>
                <a:schemeClr val="dk1"/>
              </a:solidFill>
              <a:latin typeface="Quicksand"/>
              <a:ea typeface="Quicksand"/>
              <a:cs typeface="Quicksand"/>
              <a:sym typeface="Quicksand"/>
            </a:endParaRPr>
          </a:p>
        </p:txBody>
      </p:sp>
      <p:cxnSp>
        <p:nvCxnSpPr>
          <p:cNvPr id="663" name="Google Shape;663;p52"/>
          <p:cNvCxnSpPr/>
          <p:nvPr/>
        </p:nvCxnSpPr>
        <p:spPr>
          <a:xfrm>
            <a:off x="1658622" y="3722062"/>
            <a:ext cx="2812800" cy="0"/>
          </a:xfrm>
          <a:prstGeom prst="straightConnector1">
            <a:avLst/>
          </a:prstGeom>
          <a:noFill/>
          <a:ln w="9525" cap="flat" cmpd="sng">
            <a:solidFill>
              <a:schemeClr val="accent6"/>
            </a:solidFill>
            <a:prstDash val="dash"/>
            <a:round/>
            <a:headEnd type="none" w="med" len="med"/>
            <a:tailEnd type="none" w="med" len="med"/>
          </a:ln>
        </p:spPr>
      </p:cxnSp>
      <p:sp>
        <p:nvSpPr>
          <p:cNvPr id="664" name="Google Shape;664;p52"/>
          <p:cNvSpPr/>
          <p:nvPr/>
        </p:nvSpPr>
        <p:spPr>
          <a:xfrm>
            <a:off x="2983794" y="3755598"/>
            <a:ext cx="1487400" cy="839700"/>
          </a:xfrm>
          <a:prstGeom prst="rect">
            <a:avLst/>
          </a:prstGeom>
          <a:solidFill>
            <a:srgbClr val="CCCCCC"/>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chemeClr val="dk1"/>
                </a:solidFill>
                <a:latin typeface="Quicksand"/>
                <a:ea typeface="Quicksand"/>
                <a:cs typeface="Quicksand"/>
                <a:sym typeface="Quicksand"/>
              </a:rPr>
              <a:t>Link</a:t>
            </a:r>
            <a:endParaRPr sz="1100">
              <a:solidFill>
                <a:schemeClr val="dk1"/>
              </a:solidFill>
              <a:latin typeface="Quicksand"/>
              <a:ea typeface="Quicksand"/>
              <a:cs typeface="Quicksand"/>
              <a:sym typeface="Quicksand"/>
            </a:endParaRPr>
          </a:p>
        </p:txBody>
      </p:sp>
      <p:sp>
        <p:nvSpPr>
          <p:cNvPr id="665" name="Google Shape;665;p52"/>
          <p:cNvSpPr txBox="1"/>
          <p:nvPr/>
        </p:nvSpPr>
        <p:spPr>
          <a:xfrm>
            <a:off x="392775" y="1084800"/>
            <a:ext cx="2394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latin typeface="Handlee"/>
                <a:ea typeface="Handlee"/>
                <a:cs typeface="Handlee"/>
                <a:sym typeface="Handlee"/>
              </a:rPr>
              <a:t>1.</a:t>
            </a:r>
            <a:endParaRPr sz="1800">
              <a:latin typeface="Handlee"/>
              <a:ea typeface="Handlee"/>
              <a:cs typeface="Handlee"/>
              <a:sym typeface="Handlee"/>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669"/>
        <p:cNvGrpSpPr/>
        <p:nvPr/>
      </p:nvGrpSpPr>
      <p:grpSpPr>
        <a:xfrm>
          <a:off x="0" y="0"/>
          <a:ext cx="0" cy="0"/>
          <a:chOff x="0" y="0"/>
          <a:chExt cx="0" cy="0"/>
        </a:xfrm>
      </p:grpSpPr>
      <p:sp>
        <p:nvSpPr>
          <p:cNvPr id="670" name="Google Shape;670;p53"/>
          <p:cNvSpPr txBox="1">
            <a:spLocks noGrp="1"/>
          </p:cNvSpPr>
          <p:nvPr>
            <p:ph type="body" idx="1"/>
          </p:nvPr>
        </p:nvSpPr>
        <p:spPr>
          <a:xfrm>
            <a:off x="310900" y="10177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Question</a:t>
            </a:r>
            <a:endParaRPr b="1"/>
          </a:p>
          <a:p>
            <a:pPr marL="0" lvl="0" indent="0" algn="l" rtl="0">
              <a:spcBef>
                <a:spcPts val="1600"/>
              </a:spcBef>
              <a:spcAft>
                <a:spcPts val="1600"/>
              </a:spcAft>
              <a:buNone/>
            </a:pPr>
            <a:r>
              <a:rPr lang="en-GB"/>
              <a:t>Name the layers that are missing from the OSI model. </a:t>
            </a:r>
            <a:endParaRPr/>
          </a:p>
        </p:txBody>
      </p:sp>
      <p:sp>
        <p:nvSpPr>
          <p:cNvPr id="671" name="Google Shape;671;p53"/>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Name the missing layers</a:t>
            </a:r>
            <a:endParaRPr/>
          </a:p>
        </p:txBody>
      </p:sp>
      <p:sp>
        <p:nvSpPr>
          <p:cNvPr id="672" name="Google Shape;672;p5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29</a:t>
            </a:fld>
            <a:endParaRPr/>
          </a:p>
        </p:txBody>
      </p:sp>
      <p:sp>
        <p:nvSpPr>
          <p:cNvPr id="673" name="Google Shape;673;p53"/>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Retrieval activity</a:t>
            </a:r>
            <a:endParaRPr/>
          </a:p>
        </p:txBody>
      </p:sp>
      <p:sp>
        <p:nvSpPr>
          <p:cNvPr id="674" name="Google Shape;674;p53"/>
          <p:cNvSpPr/>
          <p:nvPr/>
        </p:nvSpPr>
        <p:spPr>
          <a:xfrm>
            <a:off x="5861550" y="1945850"/>
            <a:ext cx="1408800" cy="4008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a:t>
            </a:r>
            <a:endParaRPr sz="1600">
              <a:solidFill>
                <a:schemeClr val="lt1"/>
              </a:solidFill>
              <a:latin typeface="Quicksand"/>
              <a:ea typeface="Quicksand"/>
              <a:cs typeface="Quicksand"/>
              <a:sym typeface="Quicksand"/>
            </a:endParaRPr>
          </a:p>
        </p:txBody>
      </p:sp>
      <p:sp>
        <p:nvSpPr>
          <p:cNvPr id="675" name="Google Shape;675;p53"/>
          <p:cNvSpPr/>
          <p:nvPr/>
        </p:nvSpPr>
        <p:spPr>
          <a:xfrm>
            <a:off x="5861550" y="1497050"/>
            <a:ext cx="1408800" cy="4008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Application</a:t>
            </a:r>
            <a:endParaRPr sz="1600">
              <a:solidFill>
                <a:schemeClr val="lt1"/>
              </a:solidFill>
              <a:latin typeface="Quicksand"/>
              <a:ea typeface="Quicksand"/>
              <a:cs typeface="Quicksand"/>
              <a:sym typeface="Quicksand"/>
            </a:endParaRPr>
          </a:p>
        </p:txBody>
      </p:sp>
      <p:sp>
        <p:nvSpPr>
          <p:cNvPr id="676" name="Google Shape;676;p53"/>
          <p:cNvSpPr/>
          <p:nvPr/>
        </p:nvSpPr>
        <p:spPr>
          <a:xfrm>
            <a:off x="5861550" y="2394650"/>
            <a:ext cx="1408800" cy="4008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a:t>
            </a:r>
            <a:endParaRPr sz="1600">
              <a:solidFill>
                <a:schemeClr val="lt1"/>
              </a:solidFill>
              <a:latin typeface="Quicksand"/>
              <a:ea typeface="Quicksand"/>
              <a:cs typeface="Quicksand"/>
              <a:sym typeface="Quicksand"/>
            </a:endParaRPr>
          </a:p>
        </p:txBody>
      </p:sp>
      <p:sp>
        <p:nvSpPr>
          <p:cNvPr id="677" name="Google Shape;677;p53"/>
          <p:cNvSpPr/>
          <p:nvPr/>
        </p:nvSpPr>
        <p:spPr>
          <a:xfrm>
            <a:off x="5861550" y="2843450"/>
            <a:ext cx="1408800" cy="4008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Transport</a:t>
            </a:r>
            <a:endParaRPr sz="1600">
              <a:solidFill>
                <a:schemeClr val="lt1"/>
              </a:solidFill>
              <a:latin typeface="Quicksand"/>
              <a:ea typeface="Quicksand"/>
              <a:cs typeface="Quicksand"/>
              <a:sym typeface="Quicksand"/>
            </a:endParaRPr>
          </a:p>
        </p:txBody>
      </p:sp>
      <p:sp>
        <p:nvSpPr>
          <p:cNvPr id="678" name="Google Shape;678;p53"/>
          <p:cNvSpPr/>
          <p:nvPr/>
        </p:nvSpPr>
        <p:spPr>
          <a:xfrm>
            <a:off x="5861550" y="3292250"/>
            <a:ext cx="1408800" cy="4008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a:t>
            </a:r>
            <a:endParaRPr sz="1600">
              <a:solidFill>
                <a:schemeClr val="lt1"/>
              </a:solidFill>
              <a:latin typeface="Quicksand"/>
              <a:ea typeface="Quicksand"/>
              <a:cs typeface="Quicksand"/>
              <a:sym typeface="Quicksand"/>
            </a:endParaRPr>
          </a:p>
        </p:txBody>
      </p:sp>
      <p:sp>
        <p:nvSpPr>
          <p:cNvPr id="679" name="Google Shape;679;p53"/>
          <p:cNvSpPr/>
          <p:nvPr/>
        </p:nvSpPr>
        <p:spPr>
          <a:xfrm>
            <a:off x="5861550" y="3741050"/>
            <a:ext cx="1408800" cy="4008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Data link</a:t>
            </a:r>
            <a:endParaRPr sz="1600">
              <a:solidFill>
                <a:schemeClr val="lt1"/>
              </a:solidFill>
              <a:latin typeface="Quicksand"/>
              <a:ea typeface="Quicksand"/>
              <a:cs typeface="Quicksand"/>
              <a:sym typeface="Quicksand"/>
            </a:endParaRPr>
          </a:p>
        </p:txBody>
      </p:sp>
      <p:sp>
        <p:nvSpPr>
          <p:cNvPr id="680" name="Google Shape;680;p53"/>
          <p:cNvSpPr/>
          <p:nvPr/>
        </p:nvSpPr>
        <p:spPr>
          <a:xfrm>
            <a:off x="5861550" y="4189850"/>
            <a:ext cx="1408800" cy="4008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a:t>
            </a:r>
            <a:endParaRPr sz="1600">
              <a:solidFill>
                <a:schemeClr val="lt1"/>
              </a:solidFill>
              <a:latin typeface="Quicksand"/>
              <a:ea typeface="Quicksand"/>
              <a:cs typeface="Quicksand"/>
              <a:sym typeface="Quicksand"/>
            </a:endParaRPr>
          </a:p>
        </p:txBody>
      </p:sp>
      <p:sp>
        <p:nvSpPr>
          <p:cNvPr id="681" name="Google Shape;681;p53"/>
          <p:cNvSpPr txBox="1"/>
          <p:nvPr/>
        </p:nvSpPr>
        <p:spPr>
          <a:xfrm>
            <a:off x="6274550" y="1080000"/>
            <a:ext cx="6132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GB" sz="1600">
                <a:solidFill>
                  <a:schemeClr val="dk1"/>
                </a:solidFill>
                <a:latin typeface="Quicksand"/>
                <a:ea typeface="Quicksand"/>
                <a:cs typeface="Quicksand"/>
                <a:sym typeface="Quicksand"/>
              </a:rPr>
              <a:t>OSI</a:t>
            </a:r>
            <a:endParaRPr/>
          </a:p>
        </p:txBody>
      </p:sp>
      <p:cxnSp>
        <p:nvCxnSpPr>
          <p:cNvPr id="682" name="Google Shape;682;p53"/>
          <p:cNvCxnSpPr/>
          <p:nvPr/>
        </p:nvCxnSpPr>
        <p:spPr>
          <a:xfrm>
            <a:off x="5873700" y="2822800"/>
            <a:ext cx="1450500" cy="9300"/>
          </a:xfrm>
          <a:prstGeom prst="straightConnector1">
            <a:avLst/>
          </a:prstGeom>
          <a:noFill/>
          <a:ln w="9525" cap="flat" cmpd="sng">
            <a:solidFill>
              <a:schemeClr val="dk1"/>
            </a:solidFill>
            <a:prstDash val="dash"/>
            <a:round/>
            <a:headEnd type="none" w="med" len="med"/>
            <a:tailEnd type="none" w="med" len="med"/>
          </a:ln>
        </p:spPr>
      </p:cxnSp>
      <p:cxnSp>
        <p:nvCxnSpPr>
          <p:cNvPr id="683" name="Google Shape;683;p53"/>
          <p:cNvCxnSpPr/>
          <p:nvPr/>
        </p:nvCxnSpPr>
        <p:spPr>
          <a:xfrm rot="10800000" flipH="1">
            <a:off x="5873700" y="3261555"/>
            <a:ext cx="1479900" cy="6300"/>
          </a:xfrm>
          <a:prstGeom prst="straightConnector1">
            <a:avLst/>
          </a:prstGeom>
          <a:noFill/>
          <a:ln w="9525" cap="flat" cmpd="sng">
            <a:solidFill>
              <a:schemeClr val="dk1"/>
            </a:solidFill>
            <a:prstDash val="dash"/>
            <a:round/>
            <a:headEnd type="none" w="med" len="med"/>
            <a:tailEnd type="none" w="med" len="med"/>
          </a:ln>
        </p:spPr>
      </p:cxnSp>
      <p:cxnSp>
        <p:nvCxnSpPr>
          <p:cNvPr id="684" name="Google Shape;684;p53"/>
          <p:cNvCxnSpPr/>
          <p:nvPr/>
        </p:nvCxnSpPr>
        <p:spPr>
          <a:xfrm>
            <a:off x="5873700" y="3718982"/>
            <a:ext cx="1465200" cy="8700"/>
          </a:xfrm>
          <a:prstGeom prst="straightConnector1">
            <a:avLst/>
          </a:prstGeom>
          <a:noFill/>
          <a:ln w="9525" cap="flat" cmpd="sng">
            <a:solidFill>
              <a:schemeClr val="dk1"/>
            </a:solidFill>
            <a:prstDash val="dash"/>
            <a:round/>
            <a:headEnd type="none" w="med" len="med"/>
            <a:tailEnd type="none" w="med" len="med"/>
          </a:ln>
        </p:spPr>
      </p:cxnSp>
      <p:sp>
        <p:nvSpPr>
          <p:cNvPr id="685" name="Google Shape;685;p53"/>
          <p:cNvSpPr/>
          <p:nvPr/>
        </p:nvSpPr>
        <p:spPr>
          <a:xfrm>
            <a:off x="5861550" y="1945850"/>
            <a:ext cx="1408800" cy="400800"/>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Presentation</a:t>
            </a:r>
            <a:endParaRPr sz="1600">
              <a:solidFill>
                <a:schemeClr val="dk1"/>
              </a:solidFill>
              <a:latin typeface="Quicksand"/>
              <a:ea typeface="Quicksand"/>
              <a:cs typeface="Quicksand"/>
              <a:sym typeface="Quicksand"/>
            </a:endParaRPr>
          </a:p>
        </p:txBody>
      </p:sp>
      <p:sp>
        <p:nvSpPr>
          <p:cNvPr id="686" name="Google Shape;686;p53"/>
          <p:cNvSpPr/>
          <p:nvPr/>
        </p:nvSpPr>
        <p:spPr>
          <a:xfrm>
            <a:off x="5861550" y="2394650"/>
            <a:ext cx="1408800" cy="400800"/>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Session</a:t>
            </a:r>
            <a:endParaRPr sz="1600">
              <a:solidFill>
                <a:schemeClr val="dk1"/>
              </a:solidFill>
              <a:latin typeface="Quicksand"/>
              <a:ea typeface="Quicksand"/>
              <a:cs typeface="Quicksand"/>
              <a:sym typeface="Quicksand"/>
            </a:endParaRPr>
          </a:p>
        </p:txBody>
      </p:sp>
      <p:sp>
        <p:nvSpPr>
          <p:cNvPr id="687" name="Google Shape;687;p53"/>
          <p:cNvSpPr/>
          <p:nvPr/>
        </p:nvSpPr>
        <p:spPr>
          <a:xfrm>
            <a:off x="5861550" y="3292250"/>
            <a:ext cx="1408800" cy="400800"/>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Network</a:t>
            </a:r>
            <a:endParaRPr sz="1600">
              <a:solidFill>
                <a:schemeClr val="dk1"/>
              </a:solidFill>
              <a:latin typeface="Quicksand"/>
              <a:ea typeface="Quicksand"/>
              <a:cs typeface="Quicksand"/>
              <a:sym typeface="Quicksand"/>
            </a:endParaRPr>
          </a:p>
        </p:txBody>
      </p:sp>
      <p:sp>
        <p:nvSpPr>
          <p:cNvPr id="688" name="Google Shape;688;p53"/>
          <p:cNvSpPr/>
          <p:nvPr/>
        </p:nvSpPr>
        <p:spPr>
          <a:xfrm>
            <a:off x="5861550" y="4189850"/>
            <a:ext cx="1408800" cy="400800"/>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1"/>
                </a:solidFill>
                <a:latin typeface="Quicksand"/>
                <a:ea typeface="Quicksand"/>
                <a:cs typeface="Quicksand"/>
                <a:sym typeface="Quicksand"/>
              </a:rPr>
              <a:t>Physical</a:t>
            </a:r>
            <a:endParaRPr sz="1600">
              <a:solidFill>
                <a:schemeClr val="dk1"/>
              </a:solidFill>
              <a:latin typeface="Quicksand"/>
              <a:ea typeface="Quicksand"/>
              <a:cs typeface="Quicksand"/>
              <a:sym typeface="Quicksa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51"/>
        <p:cNvGrpSpPr/>
        <p:nvPr/>
      </p:nvGrpSpPr>
      <p:grpSpPr>
        <a:xfrm>
          <a:off x="0" y="0"/>
          <a:ext cx="0" cy="0"/>
          <a:chOff x="0" y="0"/>
          <a:chExt cx="0" cy="0"/>
        </a:xfrm>
      </p:grpSpPr>
      <p:sp>
        <p:nvSpPr>
          <p:cNvPr id="152" name="Google Shape;152;p27"/>
          <p:cNvSpPr txBox="1">
            <a:spLocks noGrp="1"/>
          </p:cNvSpPr>
          <p:nvPr>
            <p:ph type="body" idx="1"/>
          </p:nvPr>
        </p:nvSpPr>
        <p:spPr>
          <a:xfrm>
            <a:off x="364225" y="1036600"/>
            <a:ext cx="4739100" cy="38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In this lesson you will:</a:t>
            </a:r>
            <a:endParaRPr b="1"/>
          </a:p>
          <a:p>
            <a:pPr marL="457200" lvl="0" indent="-330200" algn="l" rtl="0">
              <a:lnSpc>
                <a:spcPct val="150000"/>
              </a:lnSpc>
              <a:spcBef>
                <a:spcPts val="1600"/>
              </a:spcBef>
              <a:spcAft>
                <a:spcPts val="0"/>
              </a:spcAft>
              <a:buClr>
                <a:schemeClr val="accent6"/>
              </a:buClr>
              <a:buSzPts val="1600"/>
              <a:buChar char="●"/>
            </a:pPr>
            <a:r>
              <a:rPr lang="en-GB" sz="1600" b="1"/>
              <a:t>Describe </a:t>
            </a:r>
            <a:r>
              <a:rPr lang="en-GB" sz="1600"/>
              <a:t>how applications communicate over a network</a:t>
            </a:r>
            <a:endParaRPr sz="1600"/>
          </a:p>
          <a:p>
            <a:pPr marL="457200" lvl="0" indent="-330200" algn="l" rtl="0">
              <a:lnSpc>
                <a:spcPct val="150000"/>
              </a:lnSpc>
              <a:spcBef>
                <a:spcPts val="0"/>
              </a:spcBef>
              <a:spcAft>
                <a:spcPts val="0"/>
              </a:spcAft>
              <a:buClr>
                <a:schemeClr val="accent6"/>
              </a:buClr>
              <a:buSzPts val="1600"/>
              <a:buChar char="●"/>
            </a:pPr>
            <a:r>
              <a:rPr lang="en-GB" sz="1600" b="1"/>
              <a:t>Compare </a:t>
            </a:r>
            <a:r>
              <a:rPr lang="en-GB" sz="1600"/>
              <a:t>the layers of the OSI and TCP/IP models</a:t>
            </a:r>
            <a:endParaRPr sz="1600"/>
          </a:p>
          <a:p>
            <a:pPr marL="457200" lvl="0" indent="-330200" algn="l" rtl="0">
              <a:lnSpc>
                <a:spcPct val="150000"/>
              </a:lnSpc>
              <a:spcBef>
                <a:spcPts val="0"/>
              </a:spcBef>
              <a:spcAft>
                <a:spcPts val="0"/>
              </a:spcAft>
              <a:buClr>
                <a:schemeClr val="accent6"/>
              </a:buClr>
              <a:buSzPts val="1600"/>
              <a:buChar char="●"/>
            </a:pPr>
            <a:r>
              <a:rPr lang="en-GB" sz="1600" b="1"/>
              <a:t>Distinguish between </a:t>
            </a:r>
            <a:r>
              <a:rPr lang="en-GB" sz="1600"/>
              <a:t>network layers and protocols that operate on each layer</a:t>
            </a:r>
            <a:endParaRPr sz="1600"/>
          </a:p>
          <a:p>
            <a:pPr marL="457200" lvl="0" indent="0" algn="l" rtl="0">
              <a:lnSpc>
                <a:spcPct val="150000"/>
              </a:lnSpc>
              <a:spcBef>
                <a:spcPts val="1600"/>
              </a:spcBef>
              <a:spcAft>
                <a:spcPts val="1600"/>
              </a:spcAft>
              <a:buNone/>
            </a:pPr>
            <a:endParaRPr/>
          </a:p>
        </p:txBody>
      </p:sp>
      <p:sp>
        <p:nvSpPr>
          <p:cNvPr id="153" name="Google Shape;153;p27"/>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Lesson 6: Communication over networks</a:t>
            </a:r>
            <a:endParaRPr/>
          </a:p>
        </p:txBody>
      </p:sp>
      <p:sp>
        <p:nvSpPr>
          <p:cNvPr id="154" name="Google Shape;154;p27"/>
          <p:cNvSpPr txBox="1">
            <a:spLocks noGrp="1"/>
          </p:cNvSpPr>
          <p:nvPr>
            <p:ph type="subTitle" idx="2"/>
          </p:nvPr>
        </p:nvSpPr>
        <p:spPr>
          <a:xfrm>
            <a:off x="6840000" y="0"/>
            <a:ext cx="19611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Objectives</a:t>
            </a:r>
            <a:endParaRPr/>
          </a:p>
        </p:txBody>
      </p:sp>
      <p:sp>
        <p:nvSpPr>
          <p:cNvPr id="155" name="Google Shape;155;p2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3</a:t>
            </a:fld>
            <a:endParaRPr/>
          </a:p>
        </p:txBody>
      </p:sp>
      <p:sp>
        <p:nvSpPr>
          <p:cNvPr id="156" name="Google Shape;156;p27"/>
          <p:cNvSpPr txBox="1"/>
          <p:nvPr/>
        </p:nvSpPr>
        <p:spPr>
          <a:xfrm>
            <a:off x="5971800" y="1678950"/>
            <a:ext cx="2852400" cy="1785600"/>
          </a:xfrm>
          <a:prstGeom prst="rect">
            <a:avLst/>
          </a:prstGeom>
          <a:noFill/>
          <a:ln w="9525" cap="flat" cmpd="sng">
            <a:solidFill>
              <a:srgbClr val="CD235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b="1">
                <a:latin typeface="Quicksand"/>
                <a:ea typeface="Quicksand"/>
                <a:cs typeface="Quicksand"/>
                <a:sym typeface="Quicksand"/>
              </a:rPr>
              <a:t>General competencies:</a:t>
            </a:r>
            <a:endParaRPr b="1">
              <a:latin typeface="Quicksand"/>
              <a:ea typeface="Quicksand"/>
              <a:cs typeface="Quicksand"/>
              <a:sym typeface="Quicksand"/>
            </a:endParaRPr>
          </a:p>
          <a:p>
            <a:pPr marL="0" lvl="0" indent="0" algn="l" rtl="0">
              <a:spcBef>
                <a:spcPts val="0"/>
              </a:spcBef>
              <a:spcAft>
                <a:spcPts val="0"/>
              </a:spcAft>
              <a:buNone/>
            </a:pPr>
            <a:endParaRPr sz="1100">
              <a:latin typeface="Quicksand"/>
              <a:ea typeface="Quicksand"/>
              <a:cs typeface="Quicksand"/>
              <a:sym typeface="Quicksand"/>
            </a:endParaRPr>
          </a:p>
          <a:p>
            <a:pPr marL="360000" lvl="0" indent="-298450" algn="l" rtl="0">
              <a:spcBef>
                <a:spcPts val="0"/>
              </a:spcBef>
              <a:spcAft>
                <a:spcPts val="0"/>
              </a:spcAft>
              <a:buClr>
                <a:srgbClr val="CD2355"/>
              </a:buClr>
              <a:buSzPts val="1100"/>
              <a:buFont typeface="Quicksand"/>
              <a:buChar char="●"/>
            </a:pPr>
            <a:r>
              <a:rPr lang="en-GB" sz="1100">
                <a:latin typeface="Quicksand"/>
                <a:ea typeface="Quicksand"/>
                <a:cs typeface="Quicksand"/>
                <a:sym typeface="Quicksand"/>
              </a:rPr>
              <a:t>E1 - convey technical information</a:t>
            </a:r>
            <a:endParaRPr sz="1100">
              <a:latin typeface="Quicksand"/>
              <a:ea typeface="Quicksand"/>
              <a:cs typeface="Quicksand"/>
              <a:sym typeface="Quicksand"/>
            </a:endParaRPr>
          </a:p>
          <a:p>
            <a:pPr marL="360000" lvl="0" indent="-298450" algn="l" rtl="0">
              <a:spcBef>
                <a:spcPts val="0"/>
              </a:spcBef>
              <a:spcAft>
                <a:spcPts val="0"/>
              </a:spcAft>
              <a:buClr>
                <a:srgbClr val="CD2355"/>
              </a:buClr>
              <a:buSzPts val="1100"/>
              <a:buFont typeface="Quicksand"/>
              <a:buChar char="●"/>
            </a:pPr>
            <a:r>
              <a:rPr lang="en-GB" sz="1100">
                <a:latin typeface="Quicksand"/>
                <a:ea typeface="Quicksand"/>
                <a:cs typeface="Quicksand"/>
                <a:sym typeface="Quicksand"/>
              </a:rPr>
              <a:t>E2 - present information and ideas</a:t>
            </a:r>
            <a:endParaRPr sz="1100">
              <a:latin typeface="Quicksand"/>
              <a:ea typeface="Quicksand"/>
              <a:cs typeface="Quicksand"/>
              <a:sym typeface="Quicksand"/>
            </a:endParaRPr>
          </a:p>
          <a:p>
            <a:pPr marL="360000" lvl="0" indent="-298450" algn="l" rtl="0">
              <a:spcBef>
                <a:spcPts val="0"/>
              </a:spcBef>
              <a:spcAft>
                <a:spcPts val="0"/>
              </a:spcAft>
              <a:buClr>
                <a:srgbClr val="CD2355"/>
              </a:buClr>
              <a:buSzPts val="1100"/>
              <a:buFont typeface="Quicksand"/>
              <a:buChar char="●"/>
            </a:pPr>
            <a:r>
              <a:rPr lang="en-GB" sz="1100">
                <a:latin typeface="Quicksand"/>
                <a:ea typeface="Quicksand"/>
                <a:cs typeface="Quicksand"/>
                <a:sym typeface="Quicksand"/>
              </a:rPr>
              <a:t>E4 - summarise information</a:t>
            </a:r>
            <a:endParaRPr sz="1100">
              <a:latin typeface="Quicksand"/>
              <a:ea typeface="Quicksand"/>
              <a:cs typeface="Quicksand"/>
              <a:sym typeface="Quicksand"/>
            </a:endParaRPr>
          </a:p>
          <a:p>
            <a:pPr marL="360000" lvl="0" indent="-298450" algn="l" rtl="0">
              <a:spcBef>
                <a:spcPts val="0"/>
              </a:spcBef>
              <a:spcAft>
                <a:spcPts val="0"/>
              </a:spcAft>
              <a:buClr>
                <a:srgbClr val="CD2355"/>
              </a:buClr>
              <a:buSzPts val="1100"/>
              <a:buFont typeface="Quicksand"/>
              <a:buChar char="●"/>
            </a:pPr>
            <a:r>
              <a:rPr lang="en-GB" sz="1100">
                <a:latin typeface="Quicksand"/>
                <a:ea typeface="Quicksand"/>
                <a:cs typeface="Quicksand"/>
                <a:sym typeface="Quicksand"/>
              </a:rPr>
              <a:t>E5 - synthesise information</a:t>
            </a:r>
            <a:endParaRPr sz="1100">
              <a:latin typeface="Quicksand"/>
              <a:ea typeface="Quicksand"/>
              <a:cs typeface="Quicksand"/>
              <a:sym typeface="Quicksand"/>
            </a:endParaRPr>
          </a:p>
          <a:p>
            <a:pPr marL="360000" lvl="0" indent="-298450" algn="l" rtl="0">
              <a:spcBef>
                <a:spcPts val="0"/>
              </a:spcBef>
              <a:spcAft>
                <a:spcPts val="0"/>
              </a:spcAft>
              <a:buClr>
                <a:srgbClr val="CD2355"/>
              </a:buClr>
              <a:buSzPts val="1100"/>
              <a:buFont typeface="Quicksand"/>
              <a:buChar char="●"/>
            </a:pPr>
            <a:r>
              <a:rPr lang="en-GB" sz="1100">
                <a:latin typeface="Quicksand"/>
                <a:ea typeface="Quicksand"/>
                <a:cs typeface="Quicksand"/>
                <a:sym typeface="Quicksand"/>
              </a:rPr>
              <a:t>E6 - take part in discussions</a:t>
            </a:r>
            <a:endParaRPr sz="1100">
              <a:latin typeface="Quicksand"/>
              <a:ea typeface="Quicksand"/>
              <a:cs typeface="Quicksand"/>
              <a:sym typeface="Quicksand"/>
            </a:endParaRPr>
          </a:p>
          <a:p>
            <a:pPr marL="360000" lvl="0" indent="-298450" algn="l" rtl="0">
              <a:spcBef>
                <a:spcPts val="0"/>
              </a:spcBef>
              <a:spcAft>
                <a:spcPts val="0"/>
              </a:spcAft>
              <a:buClr>
                <a:srgbClr val="CD2355"/>
              </a:buClr>
              <a:buSzPts val="1100"/>
              <a:buFont typeface="Quicksand"/>
              <a:buChar char="●"/>
            </a:pPr>
            <a:r>
              <a:rPr lang="en-GB" sz="1100">
                <a:latin typeface="Quicksand"/>
                <a:ea typeface="Quicksand"/>
                <a:cs typeface="Quicksand"/>
                <a:sym typeface="Quicksand"/>
              </a:rPr>
              <a:t>D2 - design digital media </a:t>
            </a:r>
            <a:endParaRPr sz="1100">
              <a:latin typeface="Quicksand"/>
              <a:ea typeface="Quicksand"/>
              <a:cs typeface="Quicksand"/>
              <a:sym typeface="Quicksand"/>
            </a:endParaRPr>
          </a:p>
          <a:p>
            <a:pPr marL="360000" lvl="0" indent="-298450" algn="l" rtl="0">
              <a:spcBef>
                <a:spcPts val="0"/>
              </a:spcBef>
              <a:spcAft>
                <a:spcPts val="0"/>
              </a:spcAft>
              <a:buClr>
                <a:srgbClr val="CD2355"/>
              </a:buClr>
              <a:buSzPts val="1100"/>
              <a:buFont typeface="Quicksand"/>
              <a:buChar char="●"/>
            </a:pPr>
            <a:r>
              <a:rPr lang="en-GB" sz="1100">
                <a:latin typeface="Quicksand"/>
                <a:ea typeface="Quicksand"/>
                <a:cs typeface="Quicksand"/>
                <a:sym typeface="Quicksand"/>
              </a:rPr>
              <a:t>D3 - communicate and collaborate</a:t>
            </a:r>
            <a:endParaRPr sz="1100">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92"/>
        <p:cNvGrpSpPr/>
        <p:nvPr/>
      </p:nvGrpSpPr>
      <p:grpSpPr>
        <a:xfrm>
          <a:off x="0" y="0"/>
          <a:ext cx="0" cy="0"/>
          <a:chOff x="0" y="0"/>
          <a:chExt cx="0" cy="0"/>
        </a:xfrm>
      </p:grpSpPr>
      <p:sp>
        <p:nvSpPr>
          <p:cNvPr id="693" name="Google Shape;693;p54"/>
          <p:cNvSpPr txBox="1">
            <a:spLocks noGrp="1"/>
          </p:cNvSpPr>
          <p:nvPr>
            <p:ph type="body" idx="1"/>
          </p:nvPr>
        </p:nvSpPr>
        <p:spPr>
          <a:xfrm>
            <a:off x="204600" y="675525"/>
            <a:ext cx="6192000" cy="38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a:solidFill>
                  <a:schemeClr val="lt1"/>
                </a:solidFill>
              </a:rPr>
              <a:t>Trainer Trader is a supplier of limited edition designer trainers that was started by Sam whilst they were studying at University. </a:t>
            </a:r>
            <a:endParaRPr sz="1600">
              <a:solidFill>
                <a:schemeClr val="lt1"/>
              </a:solidFill>
            </a:endParaRPr>
          </a:p>
          <a:p>
            <a:pPr marL="0" lvl="0" indent="0" algn="l" rtl="0">
              <a:spcBef>
                <a:spcPts val="1600"/>
              </a:spcBef>
              <a:spcAft>
                <a:spcPts val="0"/>
              </a:spcAft>
              <a:buNone/>
            </a:pPr>
            <a:r>
              <a:rPr lang="en-GB" sz="1600">
                <a:solidFill>
                  <a:schemeClr val="lt1"/>
                </a:solidFill>
              </a:rPr>
              <a:t>Sam currently sells trainers via third party retail sites. The business is doing really well and Sam wants to develop their own online purchasing site. This will enable them to manage orders more efficiently and not have to pay fees each time they sell a pair of trainers.</a:t>
            </a:r>
            <a:endParaRPr sz="1600">
              <a:solidFill>
                <a:schemeClr val="lt1"/>
              </a:solidFill>
            </a:endParaRPr>
          </a:p>
          <a:p>
            <a:pPr marL="0" lvl="0" indent="0" algn="l" rtl="0">
              <a:spcBef>
                <a:spcPts val="1600"/>
              </a:spcBef>
              <a:spcAft>
                <a:spcPts val="0"/>
              </a:spcAft>
              <a:buNone/>
            </a:pPr>
            <a:r>
              <a:rPr lang="en-GB" sz="1600">
                <a:solidFill>
                  <a:schemeClr val="lt1"/>
                </a:solidFill>
              </a:rPr>
              <a:t>In pairs, research what </a:t>
            </a:r>
            <a:r>
              <a:rPr lang="en-GB" sz="1600" b="1">
                <a:solidFill>
                  <a:schemeClr val="lt1"/>
                </a:solidFill>
              </a:rPr>
              <a:t>protocols</a:t>
            </a:r>
            <a:r>
              <a:rPr lang="en-GB" sz="1600">
                <a:solidFill>
                  <a:schemeClr val="lt1"/>
                </a:solidFill>
              </a:rPr>
              <a:t> would be </a:t>
            </a:r>
            <a:r>
              <a:rPr lang="en-GB" sz="1600" b="1">
                <a:solidFill>
                  <a:schemeClr val="lt1"/>
                </a:solidFill>
              </a:rPr>
              <a:t>most suitable</a:t>
            </a:r>
            <a:r>
              <a:rPr lang="en-GB" sz="1600">
                <a:solidFill>
                  <a:schemeClr val="lt1"/>
                </a:solidFill>
              </a:rPr>
              <a:t> for the online store. You should be prepared to share your findings with the rest of the group.</a:t>
            </a:r>
            <a:endParaRPr sz="1600">
              <a:solidFill>
                <a:schemeClr val="lt1"/>
              </a:solidFill>
            </a:endParaRPr>
          </a:p>
          <a:p>
            <a:pPr marL="0" lvl="0" indent="0" algn="l" rtl="0">
              <a:spcBef>
                <a:spcPts val="1600"/>
              </a:spcBef>
              <a:spcAft>
                <a:spcPts val="0"/>
              </a:spcAft>
              <a:buNone/>
            </a:pPr>
            <a:r>
              <a:rPr lang="en-GB" sz="1600">
                <a:solidFill>
                  <a:schemeClr val="lt1"/>
                </a:solidFill>
              </a:rPr>
              <a:t>Include a </a:t>
            </a:r>
            <a:r>
              <a:rPr lang="en-GB" sz="1600" b="1">
                <a:solidFill>
                  <a:schemeClr val="lt1"/>
                </a:solidFill>
              </a:rPr>
              <a:t>rationale</a:t>
            </a:r>
            <a:r>
              <a:rPr lang="en-GB" sz="1600">
                <a:solidFill>
                  <a:schemeClr val="lt1"/>
                </a:solidFill>
              </a:rPr>
              <a:t> for your choices and the benefits to the organisation of each.</a:t>
            </a:r>
            <a:endParaRPr sz="1600">
              <a:solidFill>
                <a:schemeClr val="lt1"/>
              </a:solidFill>
            </a:endParaRPr>
          </a:p>
          <a:p>
            <a:pPr marL="0" lvl="0" indent="0" algn="l" rtl="0">
              <a:spcBef>
                <a:spcPts val="1600"/>
              </a:spcBef>
              <a:spcAft>
                <a:spcPts val="0"/>
              </a:spcAft>
              <a:buNone/>
            </a:pPr>
            <a:endParaRPr sz="1600">
              <a:solidFill>
                <a:schemeClr val="lt1"/>
              </a:solidFill>
            </a:endParaRPr>
          </a:p>
          <a:p>
            <a:pPr marL="0" lvl="0" indent="0" algn="l" rtl="0">
              <a:spcBef>
                <a:spcPts val="1600"/>
              </a:spcBef>
              <a:spcAft>
                <a:spcPts val="0"/>
              </a:spcAft>
              <a:buNone/>
            </a:pPr>
            <a:endParaRPr sz="1600">
              <a:solidFill>
                <a:schemeClr val="lt1"/>
              </a:solidFill>
            </a:endParaRPr>
          </a:p>
          <a:p>
            <a:pPr marL="0" lvl="0" indent="0" algn="l" rtl="0">
              <a:spcBef>
                <a:spcPts val="1600"/>
              </a:spcBef>
              <a:spcAft>
                <a:spcPts val="1600"/>
              </a:spcAft>
              <a:buNone/>
            </a:pPr>
            <a:endParaRPr sz="1600">
              <a:solidFill>
                <a:schemeClr val="lt1"/>
              </a:solidFill>
            </a:endParaRPr>
          </a:p>
        </p:txBody>
      </p:sp>
      <p:sp>
        <p:nvSpPr>
          <p:cNvPr id="694" name="Google Shape;694;p5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30</a:t>
            </a:fld>
            <a:endParaRPr/>
          </a:p>
        </p:txBody>
      </p:sp>
      <p:sp>
        <p:nvSpPr>
          <p:cNvPr id="695" name="Google Shape;695;p54"/>
          <p:cNvSpPr txBox="1">
            <a:spLocks noGrp="1"/>
          </p:cNvSpPr>
          <p:nvPr>
            <p:ph type="title"/>
          </p:nvPr>
        </p:nvSpPr>
        <p:spPr>
          <a:xfrm>
            <a:off x="234700" y="2624"/>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chemeClr val="lt1"/>
                </a:solidFill>
              </a:rPr>
              <a:t>Apply it – activity</a:t>
            </a:r>
            <a:endParaRPr>
              <a:solidFill>
                <a:schemeClr val="lt1"/>
              </a:solidFill>
            </a:endParaRPr>
          </a:p>
        </p:txBody>
      </p:sp>
      <p:sp>
        <p:nvSpPr>
          <p:cNvPr id="696" name="Google Shape;696;p54"/>
          <p:cNvSpPr txBox="1">
            <a:spLocks noGrp="1"/>
          </p:cNvSpPr>
          <p:nvPr>
            <p:ph type="subTitle" idx="2"/>
          </p:nvPr>
        </p:nvSpPr>
        <p:spPr>
          <a:xfrm>
            <a:off x="6840000" y="0"/>
            <a:ext cx="19605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solidFill>
                  <a:schemeClr val="lt1"/>
                </a:solidFill>
              </a:rPr>
              <a:t>Apply it</a:t>
            </a:r>
            <a:endParaRPr>
              <a:solidFill>
                <a:schemeClr val="lt1"/>
              </a:solidFill>
            </a:endParaRPr>
          </a:p>
        </p:txBody>
      </p:sp>
      <p:pic>
        <p:nvPicPr>
          <p:cNvPr id="697" name="Google Shape;697;p54"/>
          <p:cNvPicPr preferRelativeResize="0"/>
          <p:nvPr/>
        </p:nvPicPr>
        <p:blipFill>
          <a:blip r:embed="rId3">
            <a:alphaModFix/>
          </a:blip>
          <a:stretch>
            <a:fillRect/>
          </a:stretch>
        </p:blipFill>
        <p:spPr>
          <a:xfrm>
            <a:off x="6513675" y="787725"/>
            <a:ext cx="2429625" cy="3644451"/>
          </a:xfrm>
          <a:prstGeom prst="rect">
            <a:avLst/>
          </a:prstGeom>
          <a:noFill/>
          <a:ln>
            <a:noFill/>
          </a:ln>
        </p:spPr>
      </p:pic>
      <p:sp>
        <p:nvSpPr>
          <p:cNvPr id="698" name="Google Shape;698;p54"/>
          <p:cNvSpPr/>
          <p:nvPr/>
        </p:nvSpPr>
        <p:spPr>
          <a:xfrm>
            <a:off x="6433200" y="627100"/>
            <a:ext cx="2570100" cy="4071900"/>
          </a:xfrm>
          <a:prstGeom prst="roundRect">
            <a:avLst>
              <a:gd name="adj" fmla="val 16667"/>
            </a:avLst>
          </a:prstGeom>
          <a:solidFill>
            <a:srgbClr val="F2FCFC"/>
          </a:solidFill>
          <a:ln w="9525" cap="flat" cmpd="sng">
            <a:solidFill>
              <a:srgbClr val="F7F6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700" b="1">
                <a:latin typeface="Quicksand"/>
                <a:ea typeface="Quicksand"/>
                <a:cs typeface="Quicksand"/>
                <a:sym typeface="Quicksand"/>
              </a:rPr>
              <a:t>Explorer task: </a:t>
            </a:r>
            <a:r>
              <a:rPr lang="en-GB" sz="1700">
                <a:latin typeface="Quicksand Medium"/>
                <a:ea typeface="Quicksand Medium"/>
                <a:cs typeface="Quicksand Medium"/>
                <a:sym typeface="Quicksand Medium"/>
              </a:rPr>
              <a:t>consider a larger web based business, would the protocols they use differ from Trainer Trader? </a:t>
            </a:r>
            <a:endParaRPr sz="1700">
              <a:latin typeface="Quicksand Medium"/>
              <a:ea typeface="Quicksand Medium"/>
              <a:cs typeface="Quicksand Medium"/>
              <a:sym typeface="Quicksand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702"/>
        <p:cNvGrpSpPr/>
        <p:nvPr/>
      </p:nvGrpSpPr>
      <p:grpSpPr>
        <a:xfrm>
          <a:off x="0" y="0"/>
          <a:ext cx="0" cy="0"/>
          <a:chOff x="0" y="0"/>
          <a:chExt cx="0" cy="0"/>
        </a:xfrm>
      </p:grpSpPr>
      <p:sp>
        <p:nvSpPr>
          <p:cNvPr id="703" name="Google Shape;703;p55"/>
          <p:cNvSpPr txBox="1">
            <a:spLocks noGrp="1"/>
          </p:cNvSpPr>
          <p:nvPr>
            <p:ph type="body" idx="1"/>
          </p:nvPr>
        </p:nvSpPr>
        <p:spPr>
          <a:xfrm>
            <a:off x="204600" y="675525"/>
            <a:ext cx="6192000" cy="38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solidFill>
                <a:schemeClr val="lt1"/>
              </a:solidFill>
            </a:endParaRPr>
          </a:p>
          <a:p>
            <a:pPr marL="0" lvl="0" indent="0" algn="l" rtl="0">
              <a:spcBef>
                <a:spcPts val="1600"/>
              </a:spcBef>
              <a:spcAft>
                <a:spcPts val="1600"/>
              </a:spcAft>
              <a:buNone/>
            </a:pPr>
            <a:endParaRPr sz="1400">
              <a:solidFill>
                <a:schemeClr val="lt1"/>
              </a:solidFill>
            </a:endParaRPr>
          </a:p>
        </p:txBody>
      </p:sp>
      <p:sp>
        <p:nvSpPr>
          <p:cNvPr id="704" name="Google Shape;704;p5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31</a:t>
            </a:fld>
            <a:endParaRPr/>
          </a:p>
        </p:txBody>
      </p:sp>
      <p:sp>
        <p:nvSpPr>
          <p:cNvPr id="705" name="Google Shape;705;p55"/>
          <p:cNvSpPr txBox="1">
            <a:spLocks noGrp="1"/>
          </p:cNvSpPr>
          <p:nvPr>
            <p:ph type="title"/>
          </p:nvPr>
        </p:nvSpPr>
        <p:spPr>
          <a:xfrm>
            <a:off x="234700" y="2624"/>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chemeClr val="lt1"/>
                </a:solidFill>
              </a:rPr>
              <a:t>Apply it – sample answer</a:t>
            </a:r>
            <a:endParaRPr>
              <a:solidFill>
                <a:schemeClr val="lt1"/>
              </a:solidFill>
            </a:endParaRPr>
          </a:p>
        </p:txBody>
      </p:sp>
      <p:sp>
        <p:nvSpPr>
          <p:cNvPr id="706" name="Google Shape;706;p55"/>
          <p:cNvSpPr txBox="1">
            <a:spLocks noGrp="1"/>
          </p:cNvSpPr>
          <p:nvPr>
            <p:ph type="subTitle" idx="2"/>
          </p:nvPr>
        </p:nvSpPr>
        <p:spPr>
          <a:xfrm>
            <a:off x="6840000" y="0"/>
            <a:ext cx="19605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solidFill>
                  <a:schemeClr val="lt1"/>
                </a:solidFill>
              </a:rPr>
              <a:t>Apply it</a:t>
            </a:r>
            <a:endParaRPr>
              <a:solidFill>
                <a:schemeClr val="lt1"/>
              </a:solidFill>
            </a:endParaRPr>
          </a:p>
        </p:txBody>
      </p:sp>
      <p:sp>
        <p:nvSpPr>
          <p:cNvPr id="707" name="Google Shape;707;p55"/>
          <p:cNvSpPr txBox="1"/>
          <p:nvPr/>
        </p:nvSpPr>
        <p:spPr>
          <a:xfrm>
            <a:off x="220775" y="675525"/>
            <a:ext cx="8595900" cy="437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a:solidFill>
                  <a:schemeClr val="lt1"/>
                </a:solidFill>
                <a:latin typeface="Handlee"/>
                <a:ea typeface="Handlee"/>
                <a:cs typeface="Handlee"/>
                <a:sym typeface="Handlee"/>
              </a:rPr>
              <a:t>A protocol is a set of rules that networked devices must follow in order to communicate with each other.  </a:t>
            </a:r>
            <a:endParaRPr sz="1700">
              <a:solidFill>
                <a:schemeClr val="lt1"/>
              </a:solidFill>
              <a:latin typeface="Handlee"/>
              <a:ea typeface="Handlee"/>
              <a:cs typeface="Handlee"/>
              <a:sym typeface="Handlee"/>
            </a:endParaRPr>
          </a:p>
          <a:p>
            <a:pPr marL="0" lvl="0" indent="0" algn="l" rtl="0">
              <a:spcBef>
                <a:spcPts val="0"/>
              </a:spcBef>
              <a:spcAft>
                <a:spcPts val="0"/>
              </a:spcAft>
              <a:buNone/>
            </a:pPr>
            <a:endParaRPr sz="1700">
              <a:solidFill>
                <a:schemeClr val="lt1"/>
              </a:solidFill>
              <a:latin typeface="Handlee"/>
              <a:ea typeface="Handlee"/>
              <a:cs typeface="Handlee"/>
              <a:sym typeface="Handlee"/>
            </a:endParaRPr>
          </a:p>
          <a:p>
            <a:pPr marL="0" lvl="0" indent="0" algn="l" rtl="0">
              <a:spcBef>
                <a:spcPts val="0"/>
              </a:spcBef>
              <a:spcAft>
                <a:spcPts val="0"/>
              </a:spcAft>
              <a:buNone/>
            </a:pPr>
            <a:r>
              <a:rPr lang="en-GB" sz="1700">
                <a:solidFill>
                  <a:schemeClr val="lt1"/>
                </a:solidFill>
                <a:latin typeface="Handlee"/>
                <a:ea typeface="Handlee"/>
                <a:cs typeface="Handlee"/>
                <a:sym typeface="Handlee"/>
              </a:rPr>
              <a:t>HTTP (Hypertext Transfer Protocol) is a protocol that is used to request and transfer webpages across the internet. The web browser on your device is called the 'client'. It requests webpages and linked resources from the web server. HTTPS — a secure version of this protocol — adds in extra protection for the data that is transmitted. HTTPS encrypts the data exchanged between client and server. </a:t>
            </a:r>
            <a:endParaRPr sz="1700">
              <a:solidFill>
                <a:schemeClr val="lt1"/>
              </a:solidFill>
              <a:latin typeface="Handlee"/>
              <a:ea typeface="Handlee"/>
              <a:cs typeface="Handlee"/>
              <a:sym typeface="Handlee"/>
            </a:endParaRPr>
          </a:p>
          <a:p>
            <a:pPr marL="0" lvl="0" indent="0" algn="l" rtl="0">
              <a:spcBef>
                <a:spcPts val="0"/>
              </a:spcBef>
              <a:spcAft>
                <a:spcPts val="0"/>
              </a:spcAft>
              <a:buNone/>
            </a:pPr>
            <a:endParaRPr sz="1700">
              <a:solidFill>
                <a:schemeClr val="lt1"/>
              </a:solidFill>
              <a:latin typeface="Handlee"/>
              <a:ea typeface="Handlee"/>
              <a:cs typeface="Handlee"/>
              <a:sym typeface="Handlee"/>
            </a:endParaRPr>
          </a:p>
          <a:p>
            <a:pPr marL="0" lvl="0" indent="0" algn="l" rtl="0">
              <a:spcBef>
                <a:spcPts val="0"/>
              </a:spcBef>
              <a:spcAft>
                <a:spcPts val="0"/>
              </a:spcAft>
              <a:buNone/>
            </a:pPr>
            <a:r>
              <a:rPr lang="en-GB" sz="1700">
                <a:solidFill>
                  <a:schemeClr val="lt1"/>
                </a:solidFill>
                <a:latin typeface="Handlee"/>
                <a:ea typeface="Handlee"/>
                <a:cs typeface="Handlee"/>
                <a:sym typeface="Handlee"/>
              </a:rPr>
              <a:t>Trainer Trader will need to use HTTPS for the secure payment system on their website. Customers will want to know that their payment and personal information will be kept secure during the payment process.</a:t>
            </a:r>
            <a:endParaRPr sz="1700">
              <a:solidFill>
                <a:schemeClr val="lt1"/>
              </a:solidFill>
              <a:latin typeface="Handlee"/>
              <a:ea typeface="Handlee"/>
              <a:cs typeface="Handlee"/>
              <a:sym typeface="Handlee"/>
            </a:endParaRPr>
          </a:p>
          <a:p>
            <a:pPr marL="0" lvl="0" indent="0" algn="l" rtl="0">
              <a:spcBef>
                <a:spcPts val="0"/>
              </a:spcBef>
              <a:spcAft>
                <a:spcPts val="0"/>
              </a:spcAft>
              <a:buNone/>
            </a:pPr>
            <a:endParaRPr sz="1700">
              <a:solidFill>
                <a:schemeClr val="lt1"/>
              </a:solidFill>
              <a:latin typeface="Handlee"/>
              <a:ea typeface="Handlee"/>
              <a:cs typeface="Handlee"/>
              <a:sym typeface="Handlee"/>
            </a:endParaRPr>
          </a:p>
          <a:p>
            <a:pPr marL="0" lvl="0" indent="0" algn="l" rtl="0">
              <a:spcBef>
                <a:spcPts val="0"/>
              </a:spcBef>
              <a:spcAft>
                <a:spcPts val="0"/>
              </a:spcAft>
              <a:buNone/>
            </a:pPr>
            <a:r>
              <a:rPr lang="en-GB" sz="1700">
                <a:solidFill>
                  <a:schemeClr val="lt1"/>
                </a:solidFill>
                <a:latin typeface="Handlee"/>
                <a:ea typeface="Handlee"/>
                <a:cs typeface="Handlee"/>
                <a:sym typeface="Handlee"/>
              </a:rPr>
              <a:t>A digital certificate (sometimes called an SSL certificate) is installed on a web server and authenticates the identity of the website to ensure that the user is not on a bogus website. The certificate also encrypts the data that is being transmitted so it cannot be intercepted.</a:t>
            </a:r>
            <a:endParaRPr sz="1700">
              <a:solidFill>
                <a:schemeClr val="lt1"/>
              </a:solidFill>
              <a:latin typeface="Handlee"/>
              <a:ea typeface="Handlee"/>
              <a:cs typeface="Handlee"/>
              <a:sym typeface="Handlee"/>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11"/>
        <p:cNvGrpSpPr/>
        <p:nvPr/>
      </p:nvGrpSpPr>
      <p:grpSpPr>
        <a:xfrm>
          <a:off x="0" y="0"/>
          <a:ext cx="0" cy="0"/>
          <a:chOff x="0" y="0"/>
          <a:chExt cx="0" cy="0"/>
        </a:xfrm>
      </p:grpSpPr>
      <p:sp>
        <p:nvSpPr>
          <p:cNvPr id="712" name="Google Shape;712;p56"/>
          <p:cNvSpPr txBox="1">
            <a:spLocks noGrp="1"/>
          </p:cNvSpPr>
          <p:nvPr>
            <p:ph type="body" idx="2"/>
          </p:nvPr>
        </p:nvSpPr>
        <p:spPr>
          <a:xfrm>
            <a:off x="375950" y="1017725"/>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b="1"/>
              <a:t>In this lesson, you…</a:t>
            </a:r>
            <a:endParaRPr/>
          </a:p>
          <a:p>
            <a:pPr marL="457200" lvl="0" indent="-330200" algn="l" rtl="0">
              <a:lnSpc>
                <a:spcPct val="150000"/>
              </a:lnSpc>
              <a:spcBef>
                <a:spcPts val="1600"/>
              </a:spcBef>
              <a:spcAft>
                <a:spcPts val="0"/>
              </a:spcAft>
              <a:buClr>
                <a:schemeClr val="accent6"/>
              </a:buClr>
              <a:buSzPts val="1600"/>
              <a:buChar char="●"/>
            </a:pPr>
            <a:r>
              <a:rPr lang="en-GB" sz="1600" b="1"/>
              <a:t>Described </a:t>
            </a:r>
            <a:r>
              <a:rPr lang="en-GB" sz="1600"/>
              <a:t>how applications communicate over a network</a:t>
            </a:r>
            <a:endParaRPr sz="1600"/>
          </a:p>
          <a:p>
            <a:pPr marL="457200" lvl="0" indent="-330200" algn="l" rtl="0">
              <a:lnSpc>
                <a:spcPct val="150000"/>
              </a:lnSpc>
              <a:spcBef>
                <a:spcPts val="0"/>
              </a:spcBef>
              <a:spcAft>
                <a:spcPts val="0"/>
              </a:spcAft>
              <a:buClr>
                <a:schemeClr val="accent6"/>
              </a:buClr>
              <a:buSzPts val="1600"/>
              <a:buChar char="●"/>
            </a:pPr>
            <a:r>
              <a:rPr lang="en-GB" sz="1600" b="1"/>
              <a:t>Compared </a:t>
            </a:r>
            <a:r>
              <a:rPr lang="en-GB" sz="1600"/>
              <a:t>the layers of the OSI and TCP/IP models</a:t>
            </a:r>
            <a:endParaRPr sz="1600"/>
          </a:p>
          <a:p>
            <a:pPr marL="457200" lvl="0" indent="-330200" algn="l" rtl="0">
              <a:lnSpc>
                <a:spcPct val="150000"/>
              </a:lnSpc>
              <a:spcBef>
                <a:spcPts val="0"/>
              </a:spcBef>
              <a:spcAft>
                <a:spcPts val="0"/>
              </a:spcAft>
              <a:buClr>
                <a:schemeClr val="accent6"/>
              </a:buClr>
              <a:buSzPts val="1600"/>
              <a:buChar char="●"/>
            </a:pPr>
            <a:r>
              <a:rPr lang="en-GB" sz="1600" b="1"/>
              <a:t>Distinguished between </a:t>
            </a:r>
            <a:r>
              <a:rPr lang="en-GB" sz="1600"/>
              <a:t>network layers and protocols that operate on each layer</a:t>
            </a:r>
            <a:endParaRPr sz="1400"/>
          </a:p>
        </p:txBody>
      </p:sp>
      <p:sp>
        <p:nvSpPr>
          <p:cNvPr id="713" name="Google Shape;713;p56"/>
          <p:cNvSpPr txBox="1">
            <a:spLocks noGrp="1"/>
          </p:cNvSpPr>
          <p:nvPr>
            <p:ph type="title"/>
          </p:nvPr>
        </p:nvSpPr>
        <p:spPr>
          <a:xfrm>
            <a:off x="311400" y="309612"/>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Next lesson</a:t>
            </a:r>
            <a:endParaRPr/>
          </a:p>
        </p:txBody>
      </p:sp>
      <p:sp>
        <p:nvSpPr>
          <p:cNvPr id="714" name="Google Shape;714;p56"/>
          <p:cNvSpPr txBox="1">
            <a:spLocks noGrp="1"/>
          </p:cNvSpPr>
          <p:nvPr>
            <p:ph type="body" idx="1"/>
          </p:nvPr>
        </p:nvSpPr>
        <p:spPr>
          <a:xfrm>
            <a:off x="4872175" y="10177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b="1"/>
              <a:t>Next lesson, you will…</a:t>
            </a:r>
            <a:endParaRPr b="1"/>
          </a:p>
          <a:p>
            <a:pPr marL="457200" lvl="0" indent="-330200" algn="l" rtl="0">
              <a:lnSpc>
                <a:spcPct val="115000"/>
              </a:lnSpc>
              <a:spcBef>
                <a:spcPts val="1600"/>
              </a:spcBef>
              <a:spcAft>
                <a:spcPts val="0"/>
              </a:spcAft>
              <a:buClr>
                <a:schemeClr val="accent6"/>
              </a:buClr>
              <a:buSzPts val="1600"/>
              <a:buChar char="●"/>
            </a:pPr>
            <a:r>
              <a:rPr lang="en-GB" sz="1600" b="1"/>
              <a:t>Examine </a:t>
            </a:r>
            <a:r>
              <a:rPr lang="en-GB" sz="1600"/>
              <a:t>the key features of virtual environments:</a:t>
            </a:r>
            <a:endParaRPr sz="1600"/>
          </a:p>
          <a:p>
            <a:pPr marL="914400" lvl="1" indent="-330200" algn="l" rtl="0">
              <a:lnSpc>
                <a:spcPct val="115000"/>
              </a:lnSpc>
              <a:spcBef>
                <a:spcPts val="0"/>
              </a:spcBef>
              <a:spcAft>
                <a:spcPts val="0"/>
              </a:spcAft>
              <a:buSzPts val="1600"/>
              <a:buChar char="○"/>
            </a:pPr>
            <a:r>
              <a:rPr lang="en-GB" sz="1600"/>
              <a:t>Increased security</a:t>
            </a:r>
            <a:endParaRPr sz="1600"/>
          </a:p>
          <a:p>
            <a:pPr marL="914400" lvl="1" indent="-330200" algn="l" rtl="0">
              <a:lnSpc>
                <a:spcPct val="115000"/>
              </a:lnSpc>
              <a:spcBef>
                <a:spcPts val="0"/>
              </a:spcBef>
              <a:spcAft>
                <a:spcPts val="0"/>
              </a:spcAft>
              <a:buSzPts val="1600"/>
              <a:buChar char="○"/>
            </a:pPr>
            <a:r>
              <a:rPr lang="en-GB" sz="1600"/>
              <a:t>Sharing</a:t>
            </a:r>
            <a:endParaRPr sz="1600"/>
          </a:p>
          <a:p>
            <a:pPr marL="914400" lvl="1" indent="-330200" algn="l" rtl="0">
              <a:lnSpc>
                <a:spcPct val="115000"/>
              </a:lnSpc>
              <a:spcBef>
                <a:spcPts val="0"/>
              </a:spcBef>
              <a:spcAft>
                <a:spcPts val="0"/>
              </a:spcAft>
              <a:buSzPts val="1600"/>
              <a:buChar char="○"/>
            </a:pPr>
            <a:r>
              <a:rPr lang="en-GB" sz="1600"/>
              <a:t>Aggregation</a:t>
            </a:r>
            <a:endParaRPr sz="1600"/>
          </a:p>
          <a:p>
            <a:pPr marL="914400" lvl="1" indent="-330200" algn="l" rtl="0">
              <a:lnSpc>
                <a:spcPct val="115000"/>
              </a:lnSpc>
              <a:spcBef>
                <a:spcPts val="0"/>
              </a:spcBef>
              <a:spcAft>
                <a:spcPts val="0"/>
              </a:spcAft>
              <a:buSzPts val="1600"/>
              <a:buChar char="○"/>
            </a:pPr>
            <a:r>
              <a:rPr lang="en-GB" sz="1600"/>
              <a:t>Emulation</a:t>
            </a:r>
            <a:endParaRPr sz="1600"/>
          </a:p>
          <a:p>
            <a:pPr marL="914400" lvl="1" indent="-330200" algn="l" rtl="0">
              <a:lnSpc>
                <a:spcPct val="115000"/>
              </a:lnSpc>
              <a:spcBef>
                <a:spcPts val="0"/>
              </a:spcBef>
              <a:spcAft>
                <a:spcPts val="0"/>
              </a:spcAft>
              <a:buSzPts val="1600"/>
              <a:buChar char="○"/>
            </a:pPr>
            <a:r>
              <a:rPr lang="en-GB" sz="1600"/>
              <a:t>Isolation</a:t>
            </a:r>
            <a:endParaRPr sz="1600"/>
          </a:p>
          <a:p>
            <a:pPr marL="914400" lvl="1" indent="-330200" algn="l" rtl="0">
              <a:lnSpc>
                <a:spcPct val="115000"/>
              </a:lnSpc>
              <a:spcBef>
                <a:spcPts val="0"/>
              </a:spcBef>
              <a:spcAft>
                <a:spcPts val="0"/>
              </a:spcAft>
              <a:buSzPts val="1600"/>
              <a:buChar char="○"/>
            </a:pPr>
            <a:r>
              <a:rPr lang="en-GB" sz="1600"/>
              <a:t>Portability</a:t>
            </a:r>
            <a:endParaRPr sz="1600"/>
          </a:p>
          <a:p>
            <a:pPr marL="457200" lvl="0" indent="-330200" algn="l" rtl="0">
              <a:lnSpc>
                <a:spcPct val="115000"/>
              </a:lnSpc>
              <a:spcBef>
                <a:spcPts val="0"/>
              </a:spcBef>
              <a:spcAft>
                <a:spcPts val="0"/>
              </a:spcAft>
              <a:buClr>
                <a:schemeClr val="accent6"/>
              </a:buClr>
              <a:buSzPts val="1600"/>
              <a:buChar char="●"/>
            </a:pPr>
            <a:r>
              <a:rPr lang="en-GB" sz="1600"/>
              <a:t>Analyse the benefits and drawbacks of the use of virtual environments in a range of contexts</a:t>
            </a:r>
            <a:endParaRPr sz="1600"/>
          </a:p>
          <a:p>
            <a:pPr marL="0" lvl="0" indent="0" algn="l" rtl="0">
              <a:lnSpc>
                <a:spcPct val="115000"/>
              </a:lnSpc>
              <a:spcBef>
                <a:spcPts val="1600"/>
              </a:spcBef>
              <a:spcAft>
                <a:spcPts val="1600"/>
              </a:spcAft>
              <a:buNone/>
            </a:pPr>
            <a:endParaRPr sz="1600"/>
          </a:p>
        </p:txBody>
      </p:sp>
      <p:sp>
        <p:nvSpPr>
          <p:cNvPr id="715" name="Google Shape;715;p56"/>
          <p:cNvSpPr txBox="1">
            <a:spLocks noGrp="1"/>
          </p:cNvSpPr>
          <p:nvPr>
            <p:ph type="subTitle" idx="3"/>
          </p:nvPr>
        </p:nvSpPr>
        <p:spPr>
          <a:xfrm>
            <a:off x="6840000" y="0"/>
            <a:ext cx="1959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Summary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60"/>
        <p:cNvGrpSpPr/>
        <p:nvPr/>
      </p:nvGrpSpPr>
      <p:grpSpPr>
        <a:xfrm>
          <a:off x="0" y="0"/>
          <a:ext cx="0" cy="0"/>
          <a:chOff x="0" y="0"/>
          <a:chExt cx="0" cy="0"/>
        </a:xfrm>
      </p:grpSpPr>
      <p:sp>
        <p:nvSpPr>
          <p:cNvPr id="161" name="Google Shape;161;p2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4</a:t>
            </a:fld>
            <a:endParaRPr/>
          </a:p>
        </p:txBody>
      </p:sp>
      <p:sp>
        <p:nvSpPr>
          <p:cNvPr id="162" name="Google Shape;162;p28"/>
          <p:cNvSpPr txBox="1"/>
          <p:nvPr/>
        </p:nvSpPr>
        <p:spPr>
          <a:xfrm>
            <a:off x="455750" y="4534425"/>
            <a:ext cx="744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i="1">
                <a:latin typeface="Quicksand"/>
                <a:ea typeface="Quicksand"/>
                <a:cs typeface="Quicksand"/>
                <a:sym typeface="Quicksand"/>
              </a:rPr>
              <a:t>How many devices do you connect to the internet?</a:t>
            </a:r>
            <a:endParaRPr b="1" i="1">
              <a:latin typeface="Quicksand"/>
              <a:ea typeface="Quicksand"/>
              <a:cs typeface="Quicksand"/>
              <a:sym typeface="Quicksand"/>
            </a:endParaRPr>
          </a:p>
        </p:txBody>
      </p:sp>
      <p:sp>
        <p:nvSpPr>
          <p:cNvPr id="163" name="Google Shape;163;p28"/>
          <p:cNvSpPr txBox="1">
            <a:spLocks noGrp="1"/>
          </p:cNvSpPr>
          <p:nvPr>
            <p:ph type="subTitle" idx="2"/>
          </p:nvPr>
        </p:nvSpPr>
        <p:spPr>
          <a:xfrm>
            <a:off x="6840000" y="0"/>
            <a:ext cx="19608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Starter activity</a:t>
            </a:r>
            <a:endParaRPr/>
          </a:p>
        </p:txBody>
      </p:sp>
      <p:pic>
        <p:nvPicPr>
          <p:cNvPr id="164" name="Google Shape;164;p28" title="A0 - Communication.mp4"/>
          <p:cNvPicPr preferRelativeResize="0"/>
          <p:nvPr/>
        </p:nvPicPr>
        <p:blipFill>
          <a:blip r:embed="rId4">
            <a:alphaModFix/>
          </a:blip>
          <a:stretch>
            <a:fillRect/>
          </a:stretch>
        </p:blipFill>
        <p:spPr>
          <a:xfrm>
            <a:off x="1091534" y="466500"/>
            <a:ext cx="6960931" cy="3915524"/>
          </a:xfrm>
          <a:prstGeom prst="rect">
            <a:avLst/>
          </a:prstGeom>
          <a:noFill/>
          <a:ln w="19050" cap="flat" cmpd="sng">
            <a:solidFill>
              <a:schemeClr val="dk1"/>
            </a:solidFill>
            <a:prstDash val="solid"/>
            <a:round/>
            <a:headEnd type="none" w="sm" len="sm"/>
            <a:tailEnd type="none" w="sm" len="sm"/>
          </a:ln>
        </p:spPr>
      </p:pic>
      <p:pic>
        <p:nvPicPr>
          <p:cNvPr id="2" name="Online Media 1" title="A0 Introduction: Communication">
            <a:hlinkClick r:id="" action="ppaction://media"/>
            <a:extLst>
              <a:ext uri="{FF2B5EF4-FFF2-40B4-BE49-F238E27FC236}">
                <a16:creationId xmlns:a16="http://schemas.microsoft.com/office/drawing/2014/main" id="{1953CABD-5DFA-1EA5-7550-F872C5A531A4}"/>
              </a:ext>
            </a:extLst>
          </p:cNvPr>
          <p:cNvPicPr>
            <a:picLocks noRot="1" noChangeAspect="1"/>
          </p:cNvPicPr>
          <p:nvPr>
            <a:videoFile r:link="rId1"/>
          </p:nvPr>
        </p:nvPicPr>
        <p:blipFill>
          <a:blip r:embed="rId5"/>
          <a:stretch>
            <a:fillRect/>
          </a:stretch>
        </p:blipFill>
        <p:spPr>
          <a:xfrm>
            <a:off x="1091534" y="466500"/>
            <a:ext cx="6988393" cy="39371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xfrm>
            <a:off x="310900" y="2373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Protocols</a:t>
            </a:r>
            <a:endParaRPr/>
          </a:p>
        </p:txBody>
      </p:sp>
      <p:sp>
        <p:nvSpPr>
          <p:cNvPr id="170" name="Google Shape;170;p2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5</a:t>
            </a:fld>
            <a:endParaRPr/>
          </a:p>
        </p:txBody>
      </p:sp>
      <p:sp>
        <p:nvSpPr>
          <p:cNvPr id="171" name="Google Shape;171;p29"/>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sp>
        <p:nvSpPr>
          <p:cNvPr id="172" name="Google Shape;172;p29"/>
          <p:cNvSpPr txBox="1">
            <a:spLocks noGrp="1"/>
          </p:cNvSpPr>
          <p:nvPr>
            <p:ph type="body" idx="1"/>
          </p:nvPr>
        </p:nvSpPr>
        <p:spPr>
          <a:xfrm>
            <a:off x="310900" y="941500"/>
            <a:ext cx="436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Last lesson, you learnt how </a:t>
            </a:r>
            <a:r>
              <a:rPr lang="en-GB" b="1"/>
              <a:t>protocols </a:t>
            </a:r>
            <a:r>
              <a:rPr lang="en-GB"/>
              <a:t>are used to define rules for communication.</a:t>
            </a:r>
            <a:endParaRPr/>
          </a:p>
          <a:p>
            <a:pPr marL="0" lvl="0" indent="0" algn="l" rtl="0">
              <a:spcBef>
                <a:spcPts val="1600"/>
              </a:spcBef>
              <a:spcAft>
                <a:spcPts val="0"/>
              </a:spcAft>
              <a:buNone/>
            </a:pPr>
            <a:r>
              <a:rPr lang="en-GB"/>
              <a:t>You also learnt about some common protocols used in networking such as </a:t>
            </a:r>
            <a:r>
              <a:rPr lang="en-GB" b="1"/>
              <a:t>DNS</a:t>
            </a:r>
            <a:r>
              <a:rPr lang="en-GB"/>
              <a:t>,</a:t>
            </a:r>
            <a:r>
              <a:rPr lang="en-GB" b="1"/>
              <a:t> HTTP</a:t>
            </a:r>
            <a:r>
              <a:rPr lang="en-GB"/>
              <a:t>,</a:t>
            </a:r>
            <a:r>
              <a:rPr lang="en-GB" b="1"/>
              <a:t> </a:t>
            </a:r>
            <a:r>
              <a:rPr lang="en-GB"/>
              <a:t>and </a:t>
            </a:r>
            <a:r>
              <a:rPr lang="en-GB" b="1"/>
              <a:t>FTP</a:t>
            </a:r>
            <a:r>
              <a:rPr lang="en-GB"/>
              <a:t>.</a:t>
            </a:r>
            <a:endParaRPr/>
          </a:p>
          <a:p>
            <a:pPr marL="0" lvl="0" indent="0" algn="l" rtl="0">
              <a:spcBef>
                <a:spcPts val="1600"/>
              </a:spcBef>
              <a:spcAft>
                <a:spcPts val="0"/>
              </a:spcAft>
              <a:buNone/>
            </a:pPr>
            <a:r>
              <a:rPr lang="en-GB"/>
              <a:t>Applications at the communication endpoints will use the same protocol.</a:t>
            </a:r>
            <a:endParaRPr b="1"/>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b="1"/>
          </a:p>
        </p:txBody>
      </p:sp>
      <p:pic>
        <p:nvPicPr>
          <p:cNvPr id="173" name="Google Shape;173;p29"/>
          <p:cNvPicPr preferRelativeResize="0"/>
          <p:nvPr/>
        </p:nvPicPr>
        <p:blipFill>
          <a:blip r:embed="rId3">
            <a:alphaModFix/>
          </a:blip>
          <a:stretch>
            <a:fillRect/>
          </a:stretch>
        </p:blipFill>
        <p:spPr>
          <a:xfrm>
            <a:off x="4677398" y="941501"/>
            <a:ext cx="4278475" cy="282005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310900" y="2373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Standards</a:t>
            </a:r>
            <a:endParaRPr/>
          </a:p>
        </p:txBody>
      </p:sp>
      <p:sp>
        <p:nvSpPr>
          <p:cNvPr id="179" name="Google Shape;179;p3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6</a:t>
            </a:fld>
            <a:endParaRPr/>
          </a:p>
        </p:txBody>
      </p:sp>
      <p:sp>
        <p:nvSpPr>
          <p:cNvPr id="180" name="Google Shape;180;p30"/>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sp>
        <p:nvSpPr>
          <p:cNvPr id="181" name="Google Shape;181;p30"/>
          <p:cNvSpPr txBox="1">
            <a:spLocks noGrp="1"/>
          </p:cNvSpPr>
          <p:nvPr>
            <p:ph type="body" idx="1"/>
          </p:nvPr>
        </p:nvSpPr>
        <p:spPr>
          <a:xfrm>
            <a:off x="310900" y="941500"/>
            <a:ext cx="52026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Network protocols are organised as a sequence of </a:t>
            </a:r>
            <a:r>
              <a:rPr lang="en-GB" b="1"/>
              <a:t>layers </a:t>
            </a:r>
            <a:r>
              <a:rPr lang="en-GB"/>
              <a:t>through which the data is passed. </a:t>
            </a:r>
            <a:endParaRPr/>
          </a:p>
          <a:p>
            <a:pPr marL="0" lvl="0" indent="0" algn="l" rtl="0">
              <a:spcBef>
                <a:spcPts val="1600"/>
              </a:spcBef>
              <a:spcAft>
                <a:spcPts val="0"/>
              </a:spcAft>
              <a:buNone/>
            </a:pPr>
            <a:r>
              <a:rPr lang="en-GB"/>
              <a:t>The sequence of layers can be visualised as sitting on top of each other to form a stack. This is called a </a:t>
            </a:r>
            <a:r>
              <a:rPr lang="en-GB" b="1"/>
              <a:t>protocol stack.</a:t>
            </a:r>
            <a:endParaRPr b="1"/>
          </a:p>
          <a:p>
            <a:pPr marL="0" lvl="0" indent="0" algn="l" rtl="0">
              <a:spcBef>
                <a:spcPts val="1600"/>
              </a:spcBef>
              <a:spcAft>
                <a:spcPts val="0"/>
              </a:spcAft>
              <a:buNone/>
            </a:pPr>
            <a:r>
              <a:rPr lang="en-GB"/>
              <a:t>Different protocols </a:t>
            </a:r>
            <a:r>
              <a:rPr lang="en-GB" b="1"/>
              <a:t>operate</a:t>
            </a:r>
            <a:r>
              <a:rPr lang="en-GB"/>
              <a:t> at each layer.</a:t>
            </a:r>
            <a:endParaRPr/>
          </a:p>
          <a:p>
            <a:pPr marL="0" lvl="0" indent="0" algn="l" rtl="0">
              <a:spcBef>
                <a:spcPts val="1600"/>
              </a:spcBef>
              <a:spcAft>
                <a:spcPts val="1600"/>
              </a:spcAft>
              <a:buNone/>
            </a:pPr>
            <a:endParaRPr b="1"/>
          </a:p>
        </p:txBody>
      </p:sp>
      <p:pic>
        <p:nvPicPr>
          <p:cNvPr id="182" name="Google Shape;182;p30"/>
          <p:cNvPicPr preferRelativeResize="0"/>
          <p:nvPr/>
        </p:nvPicPr>
        <p:blipFill>
          <a:blip r:embed="rId3">
            <a:alphaModFix/>
          </a:blip>
          <a:stretch>
            <a:fillRect/>
          </a:stretch>
        </p:blipFill>
        <p:spPr>
          <a:xfrm>
            <a:off x="5468834" y="1136587"/>
            <a:ext cx="3364267" cy="2244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86"/>
        <p:cNvGrpSpPr/>
        <p:nvPr/>
      </p:nvGrpSpPr>
      <p:grpSpPr>
        <a:xfrm>
          <a:off x="0" y="0"/>
          <a:ext cx="0" cy="0"/>
          <a:chOff x="0" y="0"/>
          <a:chExt cx="0" cy="0"/>
        </a:xfrm>
      </p:grpSpPr>
      <p:sp>
        <p:nvSpPr>
          <p:cNvPr id="187" name="Google Shape;187;p31"/>
          <p:cNvSpPr txBox="1">
            <a:spLocks noGrp="1"/>
          </p:cNvSpPr>
          <p:nvPr>
            <p:ph type="body" idx="1"/>
          </p:nvPr>
        </p:nvSpPr>
        <p:spPr>
          <a:xfrm>
            <a:off x="310900" y="10177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a:t>
            </a:r>
            <a:r>
              <a:rPr lang="en-GB" b="1"/>
              <a:t>Open Systems Interconnection (OSI) seven-layer model </a:t>
            </a:r>
            <a:r>
              <a:rPr lang="en-GB"/>
              <a:t>was developed in the 1970s by the International Organization for Standardization (ISO) in a response to the emergence of diverse networking methods.</a:t>
            </a:r>
            <a:endParaRPr/>
          </a:p>
          <a:p>
            <a:pPr marL="0" lvl="0" indent="0" algn="l" rtl="0">
              <a:spcBef>
                <a:spcPts val="1600"/>
              </a:spcBef>
              <a:spcAft>
                <a:spcPts val="1600"/>
              </a:spcAft>
              <a:buNone/>
            </a:pPr>
            <a:endParaRPr/>
          </a:p>
        </p:txBody>
      </p:sp>
      <p:sp>
        <p:nvSpPr>
          <p:cNvPr id="188" name="Google Shape;188;p31"/>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The OSI seven-layer model</a:t>
            </a:r>
            <a:endParaRPr/>
          </a:p>
        </p:txBody>
      </p:sp>
      <p:sp>
        <p:nvSpPr>
          <p:cNvPr id="189" name="Google Shape;189;p3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7</a:t>
            </a:fld>
            <a:endParaRPr/>
          </a:p>
        </p:txBody>
      </p:sp>
      <p:sp>
        <p:nvSpPr>
          <p:cNvPr id="190" name="Google Shape;190;p31"/>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sp>
        <p:nvSpPr>
          <p:cNvPr id="191" name="Google Shape;191;p31"/>
          <p:cNvSpPr/>
          <p:nvPr/>
        </p:nvSpPr>
        <p:spPr>
          <a:xfrm>
            <a:off x="5861550" y="1528800"/>
            <a:ext cx="1408800" cy="4008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Presentation</a:t>
            </a:r>
            <a:endParaRPr sz="1600">
              <a:solidFill>
                <a:schemeClr val="lt1"/>
              </a:solidFill>
              <a:latin typeface="Quicksand"/>
              <a:ea typeface="Quicksand"/>
              <a:cs typeface="Quicksand"/>
              <a:sym typeface="Quicksand"/>
            </a:endParaRPr>
          </a:p>
        </p:txBody>
      </p:sp>
      <p:sp>
        <p:nvSpPr>
          <p:cNvPr id="192" name="Google Shape;192;p31"/>
          <p:cNvSpPr/>
          <p:nvPr/>
        </p:nvSpPr>
        <p:spPr>
          <a:xfrm>
            <a:off x="5861550" y="1080000"/>
            <a:ext cx="1408800" cy="4008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Application</a:t>
            </a:r>
            <a:endParaRPr sz="1600">
              <a:solidFill>
                <a:schemeClr val="lt1"/>
              </a:solidFill>
              <a:latin typeface="Quicksand"/>
              <a:ea typeface="Quicksand"/>
              <a:cs typeface="Quicksand"/>
              <a:sym typeface="Quicksand"/>
            </a:endParaRPr>
          </a:p>
        </p:txBody>
      </p:sp>
      <p:sp>
        <p:nvSpPr>
          <p:cNvPr id="193" name="Google Shape;193;p31"/>
          <p:cNvSpPr/>
          <p:nvPr/>
        </p:nvSpPr>
        <p:spPr>
          <a:xfrm>
            <a:off x="5861550" y="1977600"/>
            <a:ext cx="1408800" cy="4008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Session</a:t>
            </a:r>
            <a:endParaRPr sz="1600">
              <a:solidFill>
                <a:schemeClr val="lt1"/>
              </a:solidFill>
              <a:latin typeface="Quicksand"/>
              <a:ea typeface="Quicksand"/>
              <a:cs typeface="Quicksand"/>
              <a:sym typeface="Quicksand"/>
            </a:endParaRPr>
          </a:p>
        </p:txBody>
      </p:sp>
      <p:sp>
        <p:nvSpPr>
          <p:cNvPr id="194" name="Google Shape;194;p31"/>
          <p:cNvSpPr/>
          <p:nvPr/>
        </p:nvSpPr>
        <p:spPr>
          <a:xfrm>
            <a:off x="5861550" y="2426400"/>
            <a:ext cx="1408800" cy="4008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Transport</a:t>
            </a:r>
            <a:endParaRPr sz="1600">
              <a:solidFill>
                <a:schemeClr val="lt1"/>
              </a:solidFill>
              <a:latin typeface="Quicksand"/>
              <a:ea typeface="Quicksand"/>
              <a:cs typeface="Quicksand"/>
              <a:sym typeface="Quicksand"/>
            </a:endParaRPr>
          </a:p>
        </p:txBody>
      </p:sp>
      <p:sp>
        <p:nvSpPr>
          <p:cNvPr id="195" name="Google Shape;195;p31"/>
          <p:cNvSpPr/>
          <p:nvPr/>
        </p:nvSpPr>
        <p:spPr>
          <a:xfrm>
            <a:off x="5861550" y="2875200"/>
            <a:ext cx="1408800" cy="4008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Network</a:t>
            </a:r>
            <a:endParaRPr sz="1600">
              <a:solidFill>
                <a:schemeClr val="lt1"/>
              </a:solidFill>
              <a:latin typeface="Quicksand"/>
              <a:ea typeface="Quicksand"/>
              <a:cs typeface="Quicksand"/>
              <a:sym typeface="Quicksand"/>
            </a:endParaRPr>
          </a:p>
        </p:txBody>
      </p:sp>
      <p:sp>
        <p:nvSpPr>
          <p:cNvPr id="196" name="Google Shape;196;p31"/>
          <p:cNvSpPr/>
          <p:nvPr/>
        </p:nvSpPr>
        <p:spPr>
          <a:xfrm>
            <a:off x="5861550" y="3324000"/>
            <a:ext cx="1408800" cy="4008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Data link</a:t>
            </a:r>
            <a:endParaRPr sz="1600">
              <a:solidFill>
                <a:schemeClr val="lt1"/>
              </a:solidFill>
              <a:latin typeface="Quicksand"/>
              <a:ea typeface="Quicksand"/>
              <a:cs typeface="Quicksand"/>
              <a:sym typeface="Quicksand"/>
            </a:endParaRPr>
          </a:p>
        </p:txBody>
      </p:sp>
      <p:sp>
        <p:nvSpPr>
          <p:cNvPr id="197" name="Google Shape;197;p31"/>
          <p:cNvSpPr/>
          <p:nvPr/>
        </p:nvSpPr>
        <p:spPr>
          <a:xfrm>
            <a:off x="5861550" y="3772800"/>
            <a:ext cx="1408800" cy="4008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Quicksand"/>
                <a:ea typeface="Quicksand"/>
                <a:cs typeface="Quicksand"/>
                <a:sym typeface="Quicksand"/>
              </a:rPr>
              <a:t>Physical</a:t>
            </a:r>
            <a:endParaRPr sz="1600">
              <a:solidFill>
                <a:schemeClr val="lt1"/>
              </a:solidFill>
              <a:latin typeface="Quicksand"/>
              <a:ea typeface="Quicksand"/>
              <a:cs typeface="Quicksand"/>
              <a:sym typeface="Quicksand"/>
            </a:endParaRPr>
          </a:p>
        </p:txBody>
      </p:sp>
      <p:cxnSp>
        <p:nvCxnSpPr>
          <p:cNvPr id="198" name="Google Shape;198;p31"/>
          <p:cNvCxnSpPr/>
          <p:nvPr/>
        </p:nvCxnSpPr>
        <p:spPr>
          <a:xfrm rot="10800000">
            <a:off x="7616550" y="1264125"/>
            <a:ext cx="0" cy="2787300"/>
          </a:xfrm>
          <a:prstGeom prst="straightConnector1">
            <a:avLst/>
          </a:prstGeom>
          <a:noFill/>
          <a:ln w="38100" cap="flat" cmpd="sng">
            <a:solidFill>
              <a:schemeClr val="dk1"/>
            </a:solidFill>
            <a:prstDash val="solid"/>
            <a:round/>
            <a:headEnd type="none" w="med" len="med"/>
            <a:tailEnd type="triangle" w="med" len="med"/>
          </a:ln>
        </p:spPr>
      </p:cxnSp>
      <p:cxnSp>
        <p:nvCxnSpPr>
          <p:cNvPr id="199" name="Google Shape;199;p31"/>
          <p:cNvCxnSpPr/>
          <p:nvPr/>
        </p:nvCxnSpPr>
        <p:spPr>
          <a:xfrm rot="10800000">
            <a:off x="7921350" y="1264125"/>
            <a:ext cx="0" cy="2787300"/>
          </a:xfrm>
          <a:prstGeom prst="straightConnector1">
            <a:avLst/>
          </a:prstGeom>
          <a:noFill/>
          <a:ln w="38100" cap="flat" cmpd="sng">
            <a:solidFill>
              <a:schemeClr val="dk1"/>
            </a:solidFill>
            <a:prstDash val="solid"/>
            <a:round/>
            <a:headEnd type="triangl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03"/>
        <p:cNvGrpSpPr/>
        <p:nvPr/>
      </p:nvGrpSpPr>
      <p:grpSpPr>
        <a:xfrm>
          <a:off x="0" y="0"/>
          <a:ext cx="0" cy="0"/>
          <a:chOff x="0" y="0"/>
          <a:chExt cx="0" cy="0"/>
        </a:xfrm>
      </p:grpSpPr>
      <p:sp>
        <p:nvSpPr>
          <p:cNvPr id="204" name="Google Shape;204;p32"/>
          <p:cNvSpPr txBox="1">
            <a:spLocks noGrp="1"/>
          </p:cNvSpPr>
          <p:nvPr>
            <p:ph type="body" idx="1"/>
          </p:nvPr>
        </p:nvSpPr>
        <p:spPr>
          <a:xfrm>
            <a:off x="310900" y="1017725"/>
            <a:ext cx="44256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As the internet developed, the internet community defined new standards and simplified the seven-layer model by merging some layers.</a:t>
            </a:r>
            <a:endParaRPr/>
          </a:p>
          <a:p>
            <a:pPr marL="0" lvl="0" indent="0" algn="l" rtl="0">
              <a:spcBef>
                <a:spcPts val="1600"/>
              </a:spcBef>
              <a:spcAft>
                <a:spcPts val="0"/>
              </a:spcAft>
              <a:buNone/>
            </a:pPr>
            <a:r>
              <a:rPr lang="en-GB" b="1"/>
              <a:t>Transmission control protocol/internet protocol (TCP/IP) </a:t>
            </a:r>
            <a:r>
              <a:rPr lang="en-GB"/>
              <a:t>are the main protocols that are used for communication between computers on the internet.</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205" name="Google Shape;205;p3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8</a:t>
            </a:fld>
            <a:endParaRPr/>
          </a:p>
        </p:txBody>
      </p:sp>
      <p:sp>
        <p:nvSpPr>
          <p:cNvPr id="206" name="Google Shape;206;p32"/>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sp>
        <p:nvSpPr>
          <p:cNvPr id="207" name="Google Shape;207;p32"/>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The TCP/IP four-layer model</a:t>
            </a:r>
            <a:endParaRPr/>
          </a:p>
        </p:txBody>
      </p:sp>
      <p:sp>
        <p:nvSpPr>
          <p:cNvPr id="208" name="Google Shape;208;p32"/>
          <p:cNvSpPr/>
          <p:nvPr/>
        </p:nvSpPr>
        <p:spPr>
          <a:xfrm>
            <a:off x="5510100" y="1776973"/>
            <a:ext cx="1254900" cy="401700"/>
          </a:xfrm>
          <a:prstGeom prst="rect">
            <a:avLst/>
          </a:prstGeom>
          <a:solidFill>
            <a:srgbClr val="CCCCCC"/>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chemeClr val="dk1"/>
                </a:solidFill>
                <a:latin typeface="Quicksand"/>
                <a:ea typeface="Quicksand"/>
                <a:cs typeface="Quicksand"/>
                <a:sym typeface="Quicksand"/>
              </a:rPr>
              <a:t>Presentation</a:t>
            </a:r>
            <a:endParaRPr sz="1100">
              <a:solidFill>
                <a:schemeClr val="dk1"/>
              </a:solidFill>
              <a:latin typeface="Quicksand"/>
              <a:ea typeface="Quicksand"/>
              <a:cs typeface="Quicksand"/>
              <a:sym typeface="Quicksand"/>
            </a:endParaRPr>
          </a:p>
        </p:txBody>
      </p:sp>
      <p:sp>
        <p:nvSpPr>
          <p:cNvPr id="209" name="Google Shape;209;p32"/>
          <p:cNvSpPr/>
          <p:nvPr/>
        </p:nvSpPr>
        <p:spPr>
          <a:xfrm>
            <a:off x="5510100" y="1327254"/>
            <a:ext cx="1254900" cy="401700"/>
          </a:xfrm>
          <a:prstGeom prst="rect">
            <a:avLst/>
          </a:prstGeom>
          <a:solidFill>
            <a:srgbClr val="CCCCCC"/>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chemeClr val="dk1"/>
                </a:solidFill>
                <a:latin typeface="Quicksand"/>
                <a:ea typeface="Quicksand"/>
                <a:cs typeface="Quicksand"/>
                <a:sym typeface="Quicksand"/>
              </a:rPr>
              <a:t>Application</a:t>
            </a:r>
            <a:endParaRPr sz="1100">
              <a:solidFill>
                <a:schemeClr val="dk1"/>
              </a:solidFill>
              <a:latin typeface="Quicksand"/>
              <a:ea typeface="Quicksand"/>
              <a:cs typeface="Quicksand"/>
              <a:sym typeface="Quicksand"/>
            </a:endParaRPr>
          </a:p>
        </p:txBody>
      </p:sp>
      <p:sp>
        <p:nvSpPr>
          <p:cNvPr id="210" name="Google Shape;210;p32"/>
          <p:cNvSpPr/>
          <p:nvPr/>
        </p:nvSpPr>
        <p:spPr>
          <a:xfrm>
            <a:off x="5510100" y="2226692"/>
            <a:ext cx="1254900" cy="401700"/>
          </a:xfrm>
          <a:prstGeom prst="rect">
            <a:avLst/>
          </a:prstGeom>
          <a:solidFill>
            <a:srgbClr val="CCCCCC"/>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chemeClr val="dk1"/>
                </a:solidFill>
                <a:latin typeface="Quicksand"/>
                <a:ea typeface="Quicksand"/>
                <a:cs typeface="Quicksand"/>
                <a:sym typeface="Quicksand"/>
              </a:rPr>
              <a:t>Session</a:t>
            </a:r>
            <a:endParaRPr sz="1100">
              <a:solidFill>
                <a:schemeClr val="dk1"/>
              </a:solidFill>
              <a:latin typeface="Quicksand"/>
              <a:ea typeface="Quicksand"/>
              <a:cs typeface="Quicksand"/>
              <a:sym typeface="Quicksand"/>
            </a:endParaRPr>
          </a:p>
        </p:txBody>
      </p:sp>
      <p:sp>
        <p:nvSpPr>
          <p:cNvPr id="211" name="Google Shape;211;p32"/>
          <p:cNvSpPr/>
          <p:nvPr/>
        </p:nvSpPr>
        <p:spPr>
          <a:xfrm>
            <a:off x="5510100" y="2676412"/>
            <a:ext cx="1254900" cy="401700"/>
          </a:xfrm>
          <a:prstGeom prst="rect">
            <a:avLst/>
          </a:prstGeom>
          <a:solidFill>
            <a:srgbClr val="CCCCCC"/>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chemeClr val="dk1"/>
                </a:solidFill>
                <a:latin typeface="Quicksand"/>
                <a:ea typeface="Quicksand"/>
                <a:cs typeface="Quicksand"/>
                <a:sym typeface="Quicksand"/>
              </a:rPr>
              <a:t>Transport</a:t>
            </a:r>
            <a:endParaRPr sz="1100">
              <a:solidFill>
                <a:schemeClr val="dk1"/>
              </a:solidFill>
              <a:latin typeface="Quicksand"/>
              <a:ea typeface="Quicksand"/>
              <a:cs typeface="Quicksand"/>
              <a:sym typeface="Quicksand"/>
            </a:endParaRPr>
          </a:p>
        </p:txBody>
      </p:sp>
      <p:sp>
        <p:nvSpPr>
          <p:cNvPr id="212" name="Google Shape;212;p32"/>
          <p:cNvSpPr/>
          <p:nvPr/>
        </p:nvSpPr>
        <p:spPr>
          <a:xfrm>
            <a:off x="5510100" y="3126131"/>
            <a:ext cx="1254900" cy="401700"/>
          </a:xfrm>
          <a:prstGeom prst="rect">
            <a:avLst/>
          </a:prstGeom>
          <a:solidFill>
            <a:srgbClr val="CCCCCC"/>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chemeClr val="dk1"/>
                </a:solidFill>
                <a:latin typeface="Quicksand"/>
                <a:ea typeface="Quicksand"/>
                <a:cs typeface="Quicksand"/>
                <a:sym typeface="Quicksand"/>
              </a:rPr>
              <a:t>Network</a:t>
            </a:r>
            <a:endParaRPr sz="1100">
              <a:solidFill>
                <a:schemeClr val="dk1"/>
              </a:solidFill>
              <a:latin typeface="Quicksand"/>
              <a:ea typeface="Quicksand"/>
              <a:cs typeface="Quicksand"/>
              <a:sym typeface="Quicksand"/>
            </a:endParaRPr>
          </a:p>
        </p:txBody>
      </p:sp>
      <p:sp>
        <p:nvSpPr>
          <p:cNvPr id="213" name="Google Shape;213;p32"/>
          <p:cNvSpPr/>
          <p:nvPr/>
        </p:nvSpPr>
        <p:spPr>
          <a:xfrm>
            <a:off x="5510100" y="3575850"/>
            <a:ext cx="1254900" cy="401700"/>
          </a:xfrm>
          <a:prstGeom prst="rect">
            <a:avLst/>
          </a:prstGeom>
          <a:solidFill>
            <a:srgbClr val="CCCCCC"/>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chemeClr val="dk1"/>
                </a:solidFill>
                <a:latin typeface="Quicksand"/>
                <a:ea typeface="Quicksand"/>
                <a:cs typeface="Quicksand"/>
                <a:sym typeface="Quicksand"/>
              </a:rPr>
              <a:t>Data link</a:t>
            </a:r>
            <a:endParaRPr sz="1100">
              <a:solidFill>
                <a:schemeClr val="dk1"/>
              </a:solidFill>
              <a:latin typeface="Quicksand"/>
              <a:ea typeface="Quicksand"/>
              <a:cs typeface="Quicksand"/>
              <a:sym typeface="Quicksand"/>
            </a:endParaRPr>
          </a:p>
        </p:txBody>
      </p:sp>
      <p:sp>
        <p:nvSpPr>
          <p:cNvPr id="214" name="Google Shape;214;p32"/>
          <p:cNvSpPr/>
          <p:nvPr/>
        </p:nvSpPr>
        <p:spPr>
          <a:xfrm>
            <a:off x="5510100" y="4025569"/>
            <a:ext cx="1254900" cy="401700"/>
          </a:xfrm>
          <a:prstGeom prst="rect">
            <a:avLst/>
          </a:prstGeom>
          <a:solidFill>
            <a:srgbClr val="CCCCCC"/>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chemeClr val="dk1"/>
                </a:solidFill>
                <a:latin typeface="Quicksand"/>
                <a:ea typeface="Quicksand"/>
                <a:cs typeface="Quicksand"/>
                <a:sym typeface="Quicksand"/>
              </a:rPr>
              <a:t>Physical</a:t>
            </a:r>
            <a:endParaRPr sz="1100">
              <a:solidFill>
                <a:schemeClr val="dk1"/>
              </a:solidFill>
              <a:latin typeface="Quicksand"/>
              <a:ea typeface="Quicksand"/>
              <a:cs typeface="Quicksand"/>
              <a:sym typeface="Quicksand"/>
            </a:endParaRPr>
          </a:p>
        </p:txBody>
      </p:sp>
      <p:sp>
        <p:nvSpPr>
          <p:cNvPr id="215" name="Google Shape;215;p32"/>
          <p:cNvSpPr/>
          <p:nvPr/>
        </p:nvSpPr>
        <p:spPr>
          <a:xfrm>
            <a:off x="6846094" y="1341333"/>
            <a:ext cx="1487400" cy="1286700"/>
          </a:xfrm>
          <a:prstGeom prst="rect">
            <a:avLst/>
          </a:prstGeom>
          <a:solidFill>
            <a:srgbClr val="CD2355"/>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rgbClr val="FFFFFF"/>
                </a:solidFill>
                <a:latin typeface="Quicksand"/>
                <a:ea typeface="Quicksand"/>
                <a:cs typeface="Quicksand"/>
                <a:sym typeface="Quicksand"/>
              </a:rPr>
              <a:t>Application</a:t>
            </a:r>
            <a:endParaRPr sz="1100">
              <a:solidFill>
                <a:srgbClr val="FFFFFF"/>
              </a:solidFill>
              <a:latin typeface="Quicksand"/>
              <a:ea typeface="Quicksand"/>
              <a:cs typeface="Quicksand"/>
              <a:sym typeface="Quicksand"/>
            </a:endParaRPr>
          </a:p>
        </p:txBody>
      </p:sp>
      <p:sp>
        <p:nvSpPr>
          <p:cNvPr id="216" name="Google Shape;216;p32"/>
          <p:cNvSpPr txBox="1"/>
          <p:nvPr/>
        </p:nvSpPr>
        <p:spPr>
          <a:xfrm>
            <a:off x="5877956" y="909350"/>
            <a:ext cx="5463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GB" sz="1100">
                <a:solidFill>
                  <a:srgbClr val="CD2355"/>
                </a:solidFill>
                <a:latin typeface="Quicksand"/>
                <a:ea typeface="Quicksand"/>
                <a:cs typeface="Quicksand"/>
                <a:sym typeface="Quicksand"/>
              </a:rPr>
              <a:t>OSI</a:t>
            </a:r>
            <a:endParaRPr sz="900">
              <a:solidFill>
                <a:srgbClr val="CD2355"/>
              </a:solidFill>
            </a:endParaRPr>
          </a:p>
        </p:txBody>
      </p:sp>
      <p:sp>
        <p:nvSpPr>
          <p:cNvPr id="217" name="Google Shape;217;p32"/>
          <p:cNvSpPr txBox="1"/>
          <p:nvPr/>
        </p:nvSpPr>
        <p:spPr>
          <a:xfrm>
            <a:off x="7197739" y="909350"/>
            <a:ext cx="7845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GB" sz="1100">
                <a:solidFill>
                  <a:srgbClr val="CD2355"/>
                </a:solidFill>
                <a:latin typeface="Quicksand"/>
                <a:ea typeface="Quicksand"/>
                <a:cs typeface="Quicksand"/>
                <a:sym typeface="Quicksand"/>
              </a:rPr>
              <a:t>TCP/IP</a:t>
            </a:r>
            <a:endParaRPr sz="1100">
              <a:solidFill>
                <a:srgbClr val="CD2355"/>
              </a:solidFill>
            </a:endParaRPr>
          </a:p>
        </p:txBody>
      </p:sp>
      <p:cxnSp>
        <p:nvCxnSpPr>
          <p:cNvPr id="218" name="Google Shape;218;p32"/>
          <p:cNvCxnSpPr/>
          <p:nvPr/>
        </p:nvCxnSpPr>
        <p:spPr>
          <a:xfrm>
            <a:off x="5520922" y="2655719"/>
            <a:ext cx="2812800" cy="0"/>
          </a:xfrm>
          <a:prstGeom prst="straightConnector1">
            <a:avLst/>
          </a:prstGeom>
          <a:noFill/>
          <a:ln w="9525" cap="flat" cmpd="sng">
            <a:solidFill>
              <a:schemeClr val="accent6"/>
            </a:solidFill>
            <a:prstDash val="dash"/>
            <a:round/>
            <a:headEnd type="none" w="med" len="med"/>
            <a:tailEnd type="none" w="med" len="med"/>
          </a:ln>
        </p:spPr>
      </p:cxnSp>
      <p:sp>
        <p:nvSpPr>
          <p:cNvPr id="219" name="Google Shape;219;p32"/>
          <p:cNvSpPr/>
          <p:nvPr/>
        </p:nvSpPr>
        <p:spPr>
          <a:xfrm>
            <a:off x="6846094" y="2683175"/>
            <a:ext cx="1487400" cy="401700"/>
          </a:xfrm>
          <a:prstGeom prst="rect">
            <a:avLst/>
          </a:prstGeom>
          <a:solidFill>
            <a:schemeClr val="accent6"/>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chemeClr val="lt1"/>
                </a:solidFill>
                <a:latin typeface="Quicksand"/>
                <a:ea typeface="Quicksand"/>
                <a:cs typeface="Quicksand"/>
                <a:sym typeface="Quicksand"/>
              </a:rPr>
              <a:t>Transport</a:t>
            </a:r>
            <a:endParaRPr sz="1100">
              <a:solidFill>
                <a:schemeClr val="lt1"/>
              </a:solidFill>
              <a:latin typeface="Quicksand"/>
              <a:ea typeface="Quicksand"/>
              <a:cs typeface="Quicksand"/>
              <a:sym typeface="Quicksand"/>
            </a:endParaRPr>
          </a:p>
        </p:txBody>
      </p:sp>
      <p:sp>
        <p:nvSpPr>
          <p:cNvPr id="220" name="Google Shape;220;p32"/>
          <p:cNvSpPr/>
          <p:nvPr/>
        </p:nvSpPr>
        <p:spPr>
          <a:xfrm>
            <a:off x="6846094" y="3118565"/>
            <a:ext cx="1487400" cy="401700"/>
          </a:xfrm>
          <a:prstGeom prst="rect">
            <a:avLst/>
          </a:prstGeom>
          <a:solidFill>
            <a:schemeClr val="accent6"/>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chemeClr val="lt1"/>
                </a:solidFill>
                <a:latin typeface="Quicksand"/>
                <a:ea typeface="Quicksand"/>
                <a:cs typeface="Quicksand"/>
                <a:sym typeface="Quicksand"/>
              </a:rPr>
              <a:t>Internet</a:t>
            </a:r>
            <a:endParaRPr sz="1100">
              <a:solidFill>
                <a:schemeClr val="lt1"/>
              </a:solidFill>
              <a:latin typeface="Quicksand"/>
              <a:ea typeface="Quicksand"/>
              <a:cs typeface="Quicksand"/>
              <a:sym typeface="Quicksand"/>
            </a:endParaRPr>
          </a:p>
        </p:txBody>
      </p:sp>
      <p:cxnSp>
        <p:nvCxnSpPr>
          <p:cNvPr id="221" name="Google Shape;221;p32"/>
          <p:cNvCxnSpPr/>
          <p:nvPr/>
        </p:nvCxnSpPr>
        <p:spPr>
          <a:xfrm>
            <a:off x="5520922" y="3553737"/>
            <a:ext cx="2812800" cy="0"/>
          </a:xfrm>
          <a:prstGeom prst="straightConnector1">
            <a:avLst/>
          </a:prstGeom>
          <a:noFill/>
          <a:ln w="9525" cap="flat" cmpd="sng">
            <a:solidFill>
              <a:schemeClr val="accent6"/>
            </a:solidFill>
            <a:prstDash val="dash"/>
            <a:round/>
            <a:headEnd type="none" w="med" len="med"/>
            <a:tailEnd type="none" w="med" len="med"/>
          </a:ln>
        </p:spPr>
      </p:cxnSp>
      <p:sp>
        <p:nvSpPr>
          <p:cNvPr id="222" name="Google Shape;222;p32"/>
          <p:cNvSpPr/>
          <p:nvPr/>
        </p:nvSpPr>
        <p:spPr>
          <a:xfrm>
            <a:off x="6846094" y="3587273"/>
            <a:ext cx="1487400" cy="839700"/>
          </a:xfrm>
          <a:prstGeom prst="rect">
            <a:avLst/>
          </a:prstGeom>
          <a:solidFill>
            <a:schemeClr val="accent6"/>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chemeClr val="lt1"/>
                </a:solidFill>
                <a:latin typeface="Quicksand"/>
                <a:ea typeface="Quicksand"/>
                <a:cs typeface="Quicksand"/>
                <a:sym typeface="Quicksand"/>
              </a:rPr>
              <a:t>Link</a:t>
            </a:r>
            <a:endParaRPr sz="1100">
              <a:solidFill>
                <a:schemeClr val="lt1"/>
              </a:solidFill>
              <a:latin typeface="Quicksand"/>
              <a:ea typeface="Quicksand"/>
              <a:cs typeface="Quicksand"/>
              <a:sym typeface="Quicksa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26"/>
        <p:cNvGrpSpPr/>
        <p:nvPr/>
      </p:nvGrpSpPr>
      <p:grpSpPr>
        <a:xfrm>
          <a:off x="0" y="0"/>
          <a:ext cx="0" cy="0"/>
          <a:chOff x="0" y="0"/>
          <a:chExt cx="0" cy="0"/>
        </a:xfrm>
      </p:grpSpPr>
      <p:sp>
        <p:nvSpPr>
          <p:cNvPr id="227" name="Google Shape;227;p33"/>
          <p:cNvSpPr txBox="1">
            <a:spLocks noGrp="1"/>
          </p:cNvSpPr>
          <p:nvPr>
            <p:ph type="body" idx="1"/>
          </p:nvPr>
        </p:nvSpPr>
        <p:spPr>
          <a:xfrm>
            <a:off x="258125" y="1081025"/>
            <a:ext cx="49470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500"/>
              <a:t>When sending information, each of the layers in the model accepts information from the layer above (or from a program, in the case of the application layer). It will then add another wrapper with its additional information before passing this down to the next layer. This process is called </a:t>
            </a:r>
            <a:r>
              <a:rPr lang="en-GB" sz="1500" b="1"/>
              <a:t>encapsulation.</a:t>
            </a:r>
            <a:endParaRPr sz="1500"/>
          </a:p>
          <a:p>
            <a:pPr marL="0" lvl="0" indent="0" algn="l" rtl="0">
              <a:spcBef>
                <a:spcPts val="1600"/>
              </a:spcBef>
              <a:spcAft>
                <a:spcPts val="1600"/>
              </a:spcAft>
              <a:buNone/>
            </a:pPr>
            <a:r>
              <a:rPr lang="en-GB" sz="1500"/>
              <a:t>At the receiving end, the wrappers are removed by each layer, similar to the ‘pass the parcel’ game. The process of </a:t>
            </a:r>
            <a:r>
              <a:rPr lang="en-GB" sz="1500" b="1"/>
              <a:t>removing</a:t>
            </a:r>
            <a:r>
              <a:rPr lang="en-GB" sz="1500"/>
              <a:t> header (and trailer if present) as it moves up the stack is called </a:t>
            </a:r>
            <a:r>
              <a:rPr lang="en-GB" sz="1500" b="1"/>
              <a:t>decapsulation</a:t>
            </a:r>
            <a:r>
              <a:rPr lang="en-GB" sz="1500"/>
              <a:t>. </a:t>
            </a:r>
            <a:endParaRPr sz="1500"/>
          </a:p>
        </p:txBody>
      </p:sp>
      <p:sp>
        <p:nvSpPr>
          <p:cNvPr id="228" name="Google Shape;228;p33"/>
          <p:cNvSpPr txBox="1">
            <a:spLocks noGrp="1"/>
          </p:cNvSpPr>
          <p:nvPr>
            <p:ph type="title"/>
          </p:nvPr>
        </p:nvSpPr>
        <p:spPr>
          <a:xfrm>
            <a:off x="258125" y="3141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Encapsulation </a:t>
            </a:r>
            <a:endParaRPr/>
          </a:p>
        </p:txBody>
      </p:sp>
      <p:sp>
        <p:nvSpPr>
          <p:cNvPr id="229" name="Google Shape;229;p3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9</a:t>
            </a:fld>
            <a:endParaRPr/>
          </a:p>
        </p:txBody>
      </p:sp>
      <p:sp>
        <p:nvSpPr>
          <p:cNvPr id="230" name="Google Shape;230;p33"/>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pic>
        <p:nvPicPr>
          <p:cNvPr id="231" name="Google Shape;231;p33"/>
          <p:cNvPicPr preferRelativeResize="0"/>
          <p:nvPr/>
        </p:nvPicPr>
        <p:blipFill>
          <a:blip r:embed="rId3">
            <a:alphaModFix/>
          </a:blip>
          <a:stretch>
            <a:fillRect/>
          </a:stretch>
        </p:blipFill>
        <p:spPr>
          <a:xfrm>
            <a:off x="5696050" y="1202775"/>
            <a:ext cx="2833350" cy="2839025"/>
          </a:xfrm>
          <a:prstGeom prst="rect">
            <a:avLst/>
          </a:prstGeom>
          <a:noFill/>
          <a:ln>
            <a:noFill/>
          </a:ln>
        </p:spPr>
      </p:pic>
    </p:spTree>
  </p:cSld>
  <p:clrMapOvr>
    <a:masterClrMapping/>
  </p:clrMapOvr>
</p:sld>
</file>

<file path=ppt/theme/theme1.xml><?xml version="1.0" encoding="utf-8"?>
<a:theme xmlns:a="http://schemas.openxmlformats.org/drawingml/2006/main" name="RPF Curriculum Slides">
  <a:themeElements>
    <a:clrScheme name="Simple Light">
      <a:dk1>
        <a:srgbClr val="000000"/>
      </a:dk1>
      <a:lt1>
        <a:srgbClr val="FFFFFF"/>
      </a:lt1>
      <a:dk2>
        <a:srgbClr val="F7F6FB"/>
      </a:dk2>
      <a:lt2>
        <a:srgbClr val="F2FCFC"/>
      </a:lt2>
      <a:accent1>
        <a:srgbClr val="F1FAFF"/>
      </a:accent1>
      <a:accent2>
        <a:srgbClr val="FFF8F3"/>
      </a:accent2>
      <a:accent3>
        <a:srgbClr val="FFFEF2"/>
      </a:accent3>
      <a:accent4>
        <a:srgbClr val="F5FBF5"/>
      </a:accent4>
      <a:accent5>
        <a:srgbClr val="F5FBF5"/>
      </a:accent5>
      <a:accent6>
        <a:srgbClr val="CD2355"/>
      </a:accent6>
      <a:hlink>
        <a:srgbClr val="00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PF Curriculum Slides">
  <a:themeElements>
    <a:clrScheme name="Simple Light">
      <a:dk1>
        <a:srgbClr val="000000"/>
      </a:dk1>
      <a:lt1>
        <a:srgbClr val="FFFFFF"/>
      </a:lt1>
      <a:dk2>
        <a:srgbClr val="F7F6FB"/>
      </a:dk2>
      <a:lt2>
        <a:srgbClr val="F2FCFC"/>
      </a:lt2>
      <a:accent1>
        <a:srgbClr val="F1FAFF"/>
      </a:accent1>
      <a:accent2>
        <a:srgbClr val="FFF8F3"/>
      </a:accent2>
      <a:accent3>
        <a:srgbClr val="FFFEF2"/>
      </a:accent3>
      <a:accent4>
        <a:srgbClr val="F5FBF5"/>
      </a:accent4>
      <a:accent5>
        <a:srgbClr val="F5FBF5"/>
      </a:accent5>
      <a:accent6>
        <a:srgbClr val="CD2355"/>
      </a:accent6>
      <a:hlink>
        <a:srgbClr val="00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0ca46bf19ef785bbbc8660e038fa42bd">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5715f077389cd6616b2945872cd585d5"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B755CD-CA0C-4EEC-B80E-4953AAA953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3c77ee-4b4c-4c71-81d8-13ade05a2728"/>
    <ds:schemaRef ds:uri="35bd0bae-f88e-4010-86b3-4f837abcc0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441A72-FA0E-4D12-968A-8783236D43AD}">
  <ds:schemaRefs>
    <ds:schemaRef ds:uri="http://schemas.microsoft.com/office/2006/metadata/properties"/>
    <ds:schemaRef ds:uri="http://schemas.microsoft.com/office/infopath/2007/PartnerControls"/>
    <ds:schemaRef ds:uri="35bd0bae-f88e-4010-86b3-4f837abcc0be"/>
    <ds:schemaRef ds:uri="793c77ee-4b4c-4c71-81d8-13ade05a2728"/>
  </ds:schemaRefs>
</ds:datastoreItem>
</file>

<file path=customXml/itemProps3.xml><?xml version="1.0" encoding="utf-8"?>
<ds:datastoreItem xmlns:ds="http://schemas.openxmlformats.org/officeDocument/2006/customXml" ds:itemID="{7312575E-B8E4-42FF-BB72-52E02B0DE0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2790</Words>
  <Application>Microsoft Office PowerPoint</Application>
  <PresentationFormat>On-screen Show (16:9)</PresentationFormat>
  <Paragraphs>448</Paragraphs>
  <Slides>32</Slides>
  <Notes>32</Notes>
  <HiddenSlides>0</HiddenSlides>
  <MMClips>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Handlee</vt:lpstr>
      <vt:lpstr>Roboto</vt:lpstr>
      <vt:lpstr>Arial</vt:lpstr>
      <vt:lpstr>Quicksand Medium</vt:lpstr>
      <vt:lpstr>Quicksand</vt:lpstr>
      <vt:lpstr>RPF Curriculum Slides</vt:lpstr>
      <vt:lpstr>RPF Curriculum Slides</vt:lpstr>
      <vt:lpstr>Lesson 6: Communication over networks</vt:lpstr>
      <vt:lpstr>Network hardware – study question </vt:lpstr>
      <vt:lpstr>Lesson 6: Communication over networks</vt:lpstr>
      <vt:lpstr>PowerPoint Presentation</vt:lpstr>
      <vt:lpstr>Protocols</vt:lpstr>
      <vt:lpstr>Standards</vt:lpstr>
      <vt:lpstr>The OSI seven-layer model</vt:lpstr>
      <vt:lpstr>The TCP/IP four-layer model</vt:lpstr>
      <vt:lpstr>Encapsulation </vt:lpstr>
      <vt:lpstr>Step-by-step HTTP request</vt:lpstr>
      <vt:lpstr>Step-by-step HTTP request</vt:lpstr>
      <vt:lpstr>Step-by-step HTTP request</vt:lpstr>
      <vt:lpstr>Step-by-step HTTP request</vt:lpstr>
      <vt:lpstr>Step-by-step HTTP request</vt:lpstr>
      <vt:lpstr>Step-by-step HTTP request</vt:lpstr>
      <vt:lpstr>Step-by-step HTTP request</vt:lpstr>
      <vt:lpstr>Step-by-step HTTP request</vt:lpstr>
      <vt:lpstr>Step-by-step HTTP request</vt:lpstr>
      <vt:lpstr>Step-by-step HTTP request</vt:lpstr>
      <vt:lpstr>Step-by-step HTTP request</vt:lpstr>
      <vt:lpstr>Networking models</vt:lpstr>
      <vt:lpstr>Networking models – solutions</vt:lpstr>
      <vt:lpstr>Networking models – Study question</vt:lpstr>
      <vt:lpstr>Industry spotlight</vt:lpstr>
      <vt:lpstr>Protocols and the layers in which they operate</vt:lpstr>
      <vt:lpstr>PowerPoint Presentation</vt:lpstr>
      <vt:lpstr>Comparing models</vt:lpstr>
      <vt:lpstr>Comparing models – possible solutions </vt:lpstr>
      <vt:lpstr>Name the missing layers</vt:lpstr>
      <vt:lpstr>Apply it – activity</vt:lpstr>
      <vt:lpstr>Apply it – sample answer</vt:lpstr>
      <vt:lpstr>Next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2024-06-11T15:57:45Z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ies>
</file>