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8"/>
  </p:notesMasterIdLst>
  <p:handoutMasterIdLst>
    <p:handoutMasterId r:id="rId39"/>
  </p:handoutMasterIdLst>
  <p:sldIdLst>
    <p:sldId id="267" r:id="rId5"/>
    <p:sldId id="258" r:id="rId6"/>
    <p:sldId id="270" r:id="rId7"/>
    <p:sldId id="328" r:id="rId8"/>
    <p:sldId id="295" r:id="rId9"/>
    <p:sldId id="334" r:id="rId10"/>
    <p:sldId id="335" r:id="rId11"/>
    <p:sldId id="318" r:id="rId12"/>
    <p:sldId id="333" r:id="rId13"/>
    <p:sldId id="317" r:id="rId14"/>
    <p:sldId id="281" r:id="rId15"/>
    <p:sldId id="287" r:id="rId16"/>
    <p:sldId id="288" r:id="rId17"/>
    <p:sldId id="289" r:id="rId18"/>
    <p:sldId id="290" r:id="rId19"/>
    <p:sldId id="332" r:id="rId20"/>
    <p:sldId id="330" r:id="rId21"/>
    <p:sldId id="300" r:id="rId22"/>
    <p:sldId id="301" r:id="rId23"/>
    <p:sldId id="302" r:id="rId24"/>
    <p:sldId id="303" r:id="rId25"/>
    <p:sldId id="304" r:id="rId26"/>
    <p:sldId id="306" r:id="rId27"/>
    <p:sldId id="305" r:id="rId28"/>
    <p:sldId id="307" r:id="rId29"/>
    <p:sldId id="326" r:id="rId30"/>
    <p:sldId id="327" r:id="rId31"/>
    <p:sldId id="261" r:id="rId32"/>
    <p:sldId id="313" r:id="rId33"/>
    <p:sldId id="314" r:id="rId34"/>
    <p:sldId id="315" r:id="rId35"/>
    <p:sldId id="312" r:id="rId36"/>
    <p:sldId id="31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53EF"/>
    <a:srgbClr val="E2EEBE"/>
    <a:srgbClr val="466318"/>
    <a:srgbClr val="88A2FF"/>
    <a:srgbClr val="F1995D"/>
    <a:srgbClr val="FF7575"/>
    <a:srgbClr val="F6FAEC"/>
    <a:srgbClr val="C0CEFF"/>
    <a:srgbClr val="1028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9CEFA1-9040-ABD0-21C6-638C7FB6480E}" v="22" dt="2024-06-10T16:15:26.0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47" autoAdjust="0"/>
    <p:restoredTop sz="63964" autoAdjust="0"/>
  </p:normalViewPr>
  <p:slideViewPr>
    <p:cSldViewPr snapToGrid="0">
      <p:cViewPr varScale="1">
        <p:scale>
          <a:sx n="45" d="100"/>
          <a:sy n="45" d="100"/>
        </p:scale>
        <p:origin x="1528" y="36"/>
      </p:cViewPr>
      <p:guideLst/>
    </p:cSldViewPr>
  </p:slideViewPr>
  <p:notesTextViewPr>
    <p:cViewPr>
      <p:scale>
        <a:sx n="1" d="1"/>
        <a:sy n="1" d="1"/>
      </p:scale>
      <p:origin x="0" y="0"/>
    </p:cViewPr>
  </p:notesTextViewPr>
  <p:notesViewPr>
    <p:cSldViewPr snapToGrid="0">
      <p:cViewPr varScale="1">
        <p:scale>
          <a:sx n="56" d="100"/>
          <a:sy n="56" d="100"/>
        </p:scale>
        <p:origin x="2588"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41D0A8-53FF-630C-A836-51A3FCF679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02E7DE2-9C0D-6BF3-1161-3FCE11A4D7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090100-C4EB-4E88-91FA-DBDEB754A07B}" type="datetimeFigureOut">
              <a:rPr lang="en-GB" smtClean="0"/>
              <a:t>19/07/2024</a:t>
            </a:fld>
            <a:endParaRPr lang="en-GB"/>
          </a:p>
        </p:txBody>
      </p:sp>
      <p:sp>
        <p:nvSpPr>
          <p:cNvPr id="4" name="Footer Placeholder 3">
            <a:extLst>
              <a:ext uri="{FF2B5EF4-FFF2-40B4-BE49-F238E27FC236}">
                <a16:creationId xmlns:a16="http://schemas.microsoft.com/office/drawing/2014/main" id="{90F8F44F-3644-328A-AC9D-5615F79C6C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6" name="Slide Number Placeholder 5">
            <a:extLst>
              <a:ext uri="{FF2B5EF4-FFF2-40B4-BE49-F238E27FC236}">
                <a16:creationId xmlns:a16="http://schemas.microsoft.com/office/drawing/2014/main" id="{719DFE00-70B8-9624-0D12-55AEF16C7C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DBE69C-86F9-4AFD-A89E-85F0E027EAC0}" type="slidenum">
              <a:rPr lang="en-GB" smtClean="0"/>
              <a:t>‹#›</a:t>
            </a:fld>
            <a:endParaRPr lang="en-GB"/>
          </a:p>
        </p:txBody>
      </p:sp>
    </p:spTree>
    <p:extLst>
      <p:ext uri="{BB962C8B-B14F-4D97-AF65-F5344CB8AC3E}">
        <p14:creationId xmlns:p14="http://schemas.microsoft.com/office/powerpoint/2010/main" val="1513877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B59CA-7A41-4A35-A91B-476B135E7AE6}" type="datetimeFigureOut">
              <a:rPr lang="en-US" smtClean="0"/>
              <a:t>7/19/2024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0D470C-3F6B-4593-9EA3-2AB115CDA1AC}" type="slidenum">
              <a:rPr lang="en-US" smtClean="0"/>
              <a:t>‹#›</a:t>
            </a:fld>
            <a:endParaRPr lang="en-US"/>
          </a:p>
        </p:txBody>
      </p:sp>
    </p:spTree>
    <p:extLst>
      <p:ext uri="{BB962C8B-B14F-4D97-AF65-F5344CB8AC3E}">
        <p14:creationId xmlns:p14="http://schemas.microsoft.com/office/powerpoint/2010/main" val="3806018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wikipedia.org/wiki/Sheri_Sangji_cas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heffield.ac.uk/media/6291/download?attachmen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ursesclass.com/2021/04/bed-making.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highlight>
                  <a:srgbClr val="FFFFFF"/>
                </a:highlight>
                <a:latin typeface="arial" panose="020B0604020202020204" pitchFamily="34" charset="0"/>
              </a:rPr>
              <a:t>Image © </a:t>
            </a:r>
            <a:r>
              <a:rPr lang="en-GB" sz="1200" b="0" i="0" dirty="0">
                <a:solidFill>
                  <a:srgbClr val="000000"/>
                </a:solidFill>
                <a:effectLst/>
                <a:highlight>
                  <a:srgbClr val="FFFFFF"/>
                </a:highlight>
                <a:latin typeface="Calibri" panose="020F0502020204030204" pitchFamily="34" charset="0"/>
              </a:rPr>
              <a:t>Shutterstock/Inside Creative House</a:t>
            </a:r>
            <a:endParaRPr lang="en-US" dirty="0"/>
          </a:p>
        </p:txBody>
      </p:sp>
      <p:sp>
        <p:nvSpPr>
          <p:cNvPr id="4" name="Slide Number Placeholder 3"/>
          <p:cNvSpPr>
            <a:spLocks noGrp="1"/>
          </p:cNvSpPr>
          <p:nvPr>
            <p:ph type="sldNum" sz="quarter" idx="5"/>
          </p:nvPr>
        </p:nvSpPr>
        <p:spPr/>
        <p:txBody>
          <a:bodyPr/>
          <a:lstStyle/>
          <a:p>
            <a:fld id="{6A0D470C-3F6B-4593-9EA3-2AB115CDA1AC}" type="slidenum">
              <a:rPr lang="en-US" smtClean="0"/>
              <a:t>1</a:t>
            </a:fld>
            <a:endParaRPr lang="en-US"/>
          </a:p>
        </p:txBody>
      </p:sp>
    </p:spTree>
    <p:extLst>
      <p:ext uri="{BB962C8B-B14F-4D97-AF65-F5344CB8AC3E}">
        <p14:creationId xmlns:p14="http://schemas.microsoft.com/office/powerpoint/2010/main" val="2009146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a:t>
            </a:r>
            <a:r>
              <a:rPr lang="en-US" dirty="0"/>
              <a:t>Shutterstock/</a:t>
            </a:r>
            <a:r>
              <a:rPr lang="en-US" dirty="0" err="1"/>
              <a:t>TaraPatta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a:t>
            </a:r>
            <a:r>
              <a:rPr lang="en-US" dirty="0"/>
              <a:t>Shutterstock/vichie81</a:t>
            </a:r>
          </a:p>
        </p:txBody>
      </p:sp>
      <p:sp>
        <p:nvSpPr>
          <p:cNvPr id="4" name="Slide Number Placeholder 3"/>
          <p:cNvSpPr>
            <a:spLocks noGrp="1"/>
          </p:cNvSpPr>
          <p:nvPr>
            <p:ph type="sldNum" sz="quarter" idx="5"/>
          </p:nvPr>
        </p:nvSpPr>
        <p:spPr/>
        <p:txBody>
          <a:bodyPr/>
          <a:lstStyle/>
          <a:p>
            <a:fld id="{6A0D470C-3F6B-4593-9EA3-2AB115CDA1AC}" type="slidenum">
              <a:rPr lang="en-US" smtClean="0"/>
              <a:t>11</a:t>
            </a:fld>
            <a:endParaRPr lang="en-US"/>
          </a:p>
        </p:txBody>
      </p:sp>
    </p:spTree>
    <p:extLst>
      <p:ext uri="{BB962C8B-B14F-4D97-AF65-F5344CB8AC3E}">
        <p14:creationId xmlns:p14="http://schemas.microsoft.com/office/powerpoint/2010/main" val="751708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a:t>
            </a:r>
            <a:r>
              <a:rPr lang="en-US" dirty="0"/>
              <a:t>Shutterstock</a:t>
            </a:r>
          </a:p>
        </p:txBody>
      </p:sp>
      <p:sp>
        <p:nvSpPr>
          <p:cNvPr id="4" name="Slide Number Placeholder 3"/>
          <p:cNvSpPr>
            <a:spLocks noGrp="1"/>
          </p:cNvSpPr>
          <p:nvPr>
            <p:ph type="sldNum" sz="quarter" idx="5"/>
          </p:nvPr>
        </p:nvSpPr>
        <p:spPr/>
        <p:txBody>
          <a:bodyPr/>
          <a:lstStyle/>
          <a:p>
            <a:fld id="{6A0D470C-3F6B-4593-9EA3-2AB115CDA1AC}" type="slidenum">
              <a:rPr lang="en-US" smtClean="0"/>
              <a:t>12</a:t>
            </a:fld>
            <a:endParaRPr lang="en-US"/>
          </a:p>
        </p:txBody>
      </p:sp>
    </p:spTree>
    <p:extLst>
      <p:ext uri="{BB962C8B-B14F-4D97-AF65-F5344CB8AC3E}">
        <p14:creationId xmlns:p14="http://schemas.microsoft.com/office/powerpoint/2010/main" val="276876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a:t>
            </a:r>
            <a:r>
              <a:rPr lang="en-US" dirty="0"/>
              <a:t>Shutterstock/</a:t>
            </a:r>
            <a:r>
              <a:rPr lang="en-US" dirty="0" err="1"/>
              <a:t>Anastasiia</a:t>
            </a:r>
            <a:r>
              <a:rPr lang="en-US" dirty="0"/>
              <a:t> </a:t>
            </a:r>
            <a:r>
              <a:rPr lang="en-US" dirty="0" err="1"/>
              <a:t>Lieonova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a:t>
            </a:r>
            <a:r>
              <a:rPr lang="en-US" dirty="0"/>
              <a:t>Shutterstock/hedgehog94</a:t>
            </a:r>
          </a:p>
        </p:txBody>
      </p:sp>
      <p:sp>
        <p:nvSpPr>
          <p:cNvPr id="4" name="Slide Number Placeholder 3"/>
          <p:cNvSpPr>
            <a:spLocks noGrp="1"/>
          </p:cNvSpPr>
          <p:nvPr>
            <p:ph type="sldNum" sz="quarter" idx="5"/>
          </p:nvPr>
        </p:nvSpPr>
        <p:spPr/>
        <p:txBody>
          <a:bodyPr/>
          <a:lstStyle/>
          <a:p>
            <a:fld id="{6A0D470C-3F6B-4593-9EA3-2AB115CDA1AC}" type="slidenum">
              <a:rPr lang="en-US" smtClean="0"/>
              <a:t>13</a:t>
            </a:fld>
            <a:endParaRPr lang="en-US"/>
          </a:p>
        </p:txBody>
      </p:sp>
    </p:spTree>
    <p:extLst>
      <p:ext uri="{BB962C8B-B14F-4D97-AF65-F5344CB8AC3E}">
        <p14:creationId xmlns:p14="http://schemas.microsoft.com/office/powerpoint/2010/main" val="4240920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a:t>
            </a:r>
            <a:r>
              <a:rPr lang="en-US" dirty="0" err="1"/>
              <a:t>Unsplash</a:t>
            </a:r>
            <a:r>
              <a:rPr lang="en-US" dirty="0"/>
              <a:t>/Adrian </a:t>
            </a:r>
            <a:r>
              <a:rPr lang="en-US" dirty="0" err="1"/>
              <a:t>Sulyok</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a:t>
            </a:r>
            <a:r>
              <a:rPr lang="en-US" dirty="0"/>
              <a:t>Shutterstock/</a:t>
            </a:r>
            <a:r>
              <a:rPr lang="en-US" dirty="0" err="1"/>
              <a:t>Shutter.B</a:t>
            </a:r>
            <a:endParaRPr lang="en-US" dirty="0"/>
          </a:p>
        </p:txBody>
      </p:sp>
      <p:sp>
        <p:nvSpPr>
          <p:cNvPr id="4" name="Slide Number Placeholder 3"/>
          <p:cNvSpPr>
            <a:spLocks noGrp="1"/>
          </p:cNvSpPr>
          <p:nvPr>
            <p:ph type="sldNum" sz="quarter" idx="5"/>
          </p:nvPr>
        </p:nvSpPr>
        <p:spPr/>
        <p:txBody>
          <a:bodyPr/>
          <a:lstStyle/>
          <a:p>
            <a:fld id="{6A0D470C-3F6B-4593-9EA3-2AB115CDA1AC}" type="slidenum">
              <a:rPr lang="en-US" smtClean="0"/>
              <a:t>14</a:t>
            </a:fld>
            <a:endParaRPr lang="en-US"/>
          </a:p>
        </p:txBody>
      </p:sp>
    </p:spTree>
    <p:extLst>
      <p:ext uri="{BB962C8B-B14F-4D97-AF65-F5344CB8AC3E}">
        <p14:creationId xmlns:p14="http://schemas.microsoft.com/office/powerpoint/2010/main" val="2097622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Image © </a:t>
            </a:r>
            <a:r>
              <a:rPr lang="en-US" sz="1800" dirty="0"/>
              <a:t>Shutterstock/Kiselev Andrey </a:t>
            </a:r>
            <a:r>
              <a:rPr lang="en-US" sz="1800" dirty="0" err="1"/>
              <a:t>Valerevich</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a:t>
            </a:r>
            <a:r>
              <a:rPr lang="en-US" dirty="0"/>
              <a:t>Shutterstock/</a:t>
            </a:r>
            <a:r>
              <a:rPr lang="en-US" dirty="0" err="1"/>
              <a:t>tilialucida</a:t>
            </a:r>
            <a:r>
              <a:rPr lang="en-US" dirty="0"/>
              <a:t> </a:t>
            </a:r>
          </a:p>
        </p:txBody>
      </p:sp>
      <p:sp>
        <p:nvSpPr>
          <p:cNvPr id="4" name="Slide Number Placeholder 3"/>
          <p:cNvSpPr>
            <a:spLocks noGrp="1"/>
          </p:cNvSpPr>
          <p:nvPr>
            <p:ph type="sldNum" sz="quarter" idx="5"/>
          </p:nvPr>
        </p:nvSpPr>
        <p:spPr/>
        <p:txBody>
          <a:bodyPr/>
          <a:lstStyle/>
          <a:p>
            <a:fld id="{6A0D470C-3F6B-4593-9EA3-2AB115CDA1AC}" type="slidenum">
              <a:rPr lang="en-US" smtClean="0"/>
              <a:t>15</a:t>
            </a:fld>
            <a:endParaRPr lang="en-US"/>
          </a:p>
        </p:txBody>
      </p:sp>
    </p:spTree>
    <p:extLst>
      <p:ext uri="{BB962C8B-B14F-4D97-AF65-F5344CB8AC3E}">
        <p14:creationId xmlns:p14="http://schemas.microsoft.com/office/powerpoint/2010/main" val="2594247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 study 1 </a:t>
            </a:r>
            <a:r>
              <a:rPr lang="en-GB" sz="1200" dirty="0">
                <a:solidFill>
                  <a:srgbClr val="FF0000"/>
                </a:solidFill>
                <a:latin typeface="Adobe Clean DC"/>
              </a:rPr>
              <a:t>(A day in the life of an NHS nurse)</a:t>
            </a:r>
            <a:r>
              <a:rPr lang="en-US" dirty="0"/>
              <a:t>: </a:t>
            </a:r>
            <a:r>
              <a:rPr lang="en-GB" sz="1800" dirty="0">
                <a:solidFill>
                  <a:srgbClr val="FF0000"/>
                </a:solidFill>
                <a:latin typeface="Adobe Clean DC"/>
              </a:rPr>
              <a:t>www.youtube.com/watch?v=CfVmGIojfX4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FF0000"/>
              </a:solidFill>
              <a:latin typeface="Adobe Clean D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latin typeface="Adobe Clean DC"/>
              </a:rPr>
              <a:t>Case study 2 (A day in the life of an ambulance crew): </a:t>
            </a:r>
            <a:r>
              <a:rPr lang="en-GB" sz="1800" dirty="0">
                <a:solidFill>
                  <a:srgbClr val="000000"/>
                </a:solidFill>
                <a:latin typeface="Adobe Clean DC"/>
              </a:rPr>
              <a:t>www.youtube.com/watch?v=Zn2wyzOMqe0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A0D470C-3F6B-4593-9EA3-2AB115CDA1AC}" type="slidenum">
              <a:rPr lang="en-US" smtClean="0"/>
              <a:t>17</a:t>
            </a:fld>
            <a:endParaRPr lang="en-US"/>
          </a:p>
        </p:txBody>
      </p:sp>
    </p:spTree>
    <p:extLst>
      <p:ext uri="{BB962C8B-B14F-4D97-AF65-F5344CB8AC3E}">
        <p14:creationId xmlns:p14="http://schemas.microsoft.com/office/powerpoint/2010/main" val="317849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a:t>
            </a:r>
            <a:r>
              <a:rPr lang="en-US" dirty="0"/>
              <a:t>Shutterstock/</a:t>
            </a:r>
            <a:r>
              <a:rPr lang="en-US" dirty="0" err="1"/>
              <a:t>ml_photo</a:t>
            </a:r>
            <a:endParaRPr lang="en-US" dirty="0"/>
          </a:p>
        </p:txBody>
      </p:sp>
      <p:sp>
        <p:nvSpPr>
          <p:cNvPr id="4" name="Slide Number Placeholder 3"/>
          <p:cNvSpPr>
            <a:spLocks noGrp="1"/>
          </p:cNvSpPr>
          <p:nvPr>
            <p:ph type="sldNum" sz="quarter" idx="5"/>
          </p:nvPr>
        </p:nvSpPr>
        <p:spPr/>
        <p:txBody>
          <a:bodyPr/>
          <a:lstStyle/>
          <a:p>
            <a:fld id="{6A0D470C-3F6B-4593-9EA3-2AB115CDA1AC}" type="slidenum">
              <a:rPr lang="en-US" smtClean="0"/>
              <a:t>19</a:t>
            </a:fld>
            <a:endParaRPr lang="en-US"/>
          </a:p>
        </p:txBody>
      </p:sp>
    </p:spTree>
    <p:extLst>
      <p:ext uri="{BB962C8B-B14F-4D97-AF65-F5344CB8AC3E}">
        <p14:creationId xmlns:p14="http://schemas.microsoft.com/office/powerpoint/2010/main" val="3939219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a:t>
            </a:r>
            <a:r>
              <a:rPr lang="en-US" dirty="0"/>
              <a:t>Shutterstock/Sergei </a:t>
            </a:r>
            <a:r>
              <a:rPr lang="en-US" dirty="0" err="1"/>
              <a:t>Anishchenko</a:t>
            </a:r>
            <a:endParaRPr lang="en-US" dirty="0"/>
          </a:p>
        </p:txBody>
      </p:sp>
      <p:sp>
        <p:nvSpPr>
          <p:cNvPr id="4" name="Slide Number Placeholder 3"/>
          <p:cNvSpPr>
            <a:spLocks noGrp="1"/>
          </p:cNvSpPr>
          <p:nvPr>
            <p:ph type="sldNum" sz="quarter" idx="5"/>
          </p:nvPr>
        </p:nvSpPr>
        <p:spPr/>
        <p:txBody>
          <a:bodyPr/>
          <a:lstStyle/>
          <a:p>
            <a:fld id="{6A0D470C-3F6B-4593-9EA3-2AB115CDA1AC}" type="slidenum">
              <a:rPr lang="en-US" smtClean="0"/>
              <a:t>20</a:t>
            </a:fld>
            <a:endParaRPr lang="en-US"/>
          </a:p>
        </p:txBody>
      </p:sp>
    </p:spTree>
    <p:extLst>
      <p:ext uri="{BB962C8B-B14F-4D97-AF65-F5344CB8AC3E}">
        <p14:creationId xmlns:p14="http://schemas.microsoft.com/office/powerpoint/2010/main" val="3996795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a:t>
            </a:r>
            <a:r>
              <a:rPr lang="en-US" dirty="0"/>
              <a:t>Shutterstock/</a:t>
            </a:r>
            <a:r>
              <a:rPr lang="en-US" dirty="0" err="1"/>
              <a:t>Ekahardiwito</a:t>
            </a:r>
            <a:endParaRPr lang="en-US" dirty="0"/>
          </a:p>
        </p:txBody>
      </p:sp>
      <p:sp>
        <p:nvSpPr>
          <p:cNvPr id="4" name="Slide Number Placeholder 3"/>
          <p:cNvSpPr>
            <a:spLocks noGrp="1"/>
          </p:cNvSpPr>
          <p:nvPr>
            <p:ph type="sldNum" sz="quarter" idx="5"/>
          </p:nvPr>
        </p:nvSpPr>
        <p:spPr/>
        <p:txBody>
          <a:bodyPr/>
          <a:lstStyle/>
          <a:p>
            <a:fld id="{6A0D470C-3F6B-4593-9EA3-2AB115CDA1AC}" type="slidenum">
              <a:rPr lang="en-US" smtClean="0"/>
              <a:t>21</a:t>
            </a:fld>
            <a:endParaRPr lang="en-US"/>
          </a:p>
        </p:txBody>
      </p:sp>
    </p:spTree>
    <p:extLst>
      <p:ext uri="{BB962C8B-B14F-4D97-AF65-F5344CB8AC3E}">
        <p14:creationId xmlns:p14="http://schemas.microsoft.com/office/powerpoint/2010/main" val="4029672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a:t>
            </a:r>
            <a:r>
              <a:rPr lang="en-US" dirty="0" err="1"/>
              <a:t>Pexels</a:t>
            </a:r>
            <a:r>
              <a:rPr lang="en-US" dirty="0"/>
              <a:t>/SHVETS production</a:t>
            </a:r>
          </a:p>
        </p:txBody>
      </p:sp>
      <p:sp>
        <p:nvSpPr>
          <p:cNvPr id="4" name="Slide Number Placeholder 3"/>
          <p:cNvSpPr>
            <a:spLocks noGrp="1"/>
          </p:cNvSpPr>
          <p:nvPr>
            <p:ph type="sldNum" sz="quarter" idx="5"/>
          </p:nvPr>
        </p:nvSpPr>
        <p:spPr/>
        <p:txBody>
          <a:bodyPr/>
          <a:lstStyle/>
          <a:p>
            <a:fld id="{6A0D470C-3F6B-4593-9EA3-2AB115CDA1AC}" type="slidenum">
              <a:rPr lang="en-US" smtClean="0"/>
              <a:t>22</a:t>
            </a:fld>
            <a:endParaRPr lang="en-US"/>
          </a:p>
        </p:txBody>
      </p:sp>
    </p:spTree>
    <p:extLst>
      <p:ext uri="{BB962C8B-B14F-4D97-AF65-F5344CB8AC3E}">
        <p14:creationId xmlns:p14="http://schemas.microsoft.com/office/powerpoint/2010/main" val="129555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NHS Scotland blood pressure SOP: https://www.clinicalguidelines.scot.nhs.uk/nhsggc-guidelines/nhsggc-guidelines/kidney-diseases/sop-manual-doppler-blood-pressure/</a:t>
            </a:r>
            <a:br>
              <a:rPr lang="en-GB" sz="1800" dirty="0">
                <a:effectLst/>
                <a:latin typeface="Segoe UI" panose="020B0502040204020203" pitchFamily="34" charset="0"/>
              </a:rPr>
            </a:br>
            <a:r>
              <a:rPr lang="en-US" dirty="0">
                <a:latin typeface="Arial" panose="020B0604020202020204" pitchFamily="34" charset="0"/>
                <a:cs typeface="Arial" panose="020B0604020202020204" pitchFamily="34" charset="0"/>
              </a:rPr>
              <a:t>Image © </a:t>
            </a:r>
            <a:r>
              <a:rPr lang="en-US" dirty="0"/>
              <a:t>Shutterstock/pics five </a:t>
            </a:r>
          </a:p>
          <a:p>
            <a:endParaRPr lang="en-GB" dirty="0"/>
          </a:p>
        </p:txBody>
      </p:sp>
      <p:sp>
        <p:nvSpPr>
          <p:cNvPr id="4" name="Slide Number Placeholder 3"/>
          <p:cNvSpPr>
            <a:spLocks noGrp="1"/>
          </p:cNvSpPr>
          <p:nvPr>
            <p:ph type="sldNum" sz="quarter" idx="5"/>
          </p:nvPr>
        </p:nvSpPr>
        <p:spPr/>
        <p:txBody>
          <a:bodyPr/>
          <a:lstStyle/>
          <a:p>
            <a:fld id="{6A0D470C-3F6B-4593-9EA3-2AB115CDA1AC}" type="slidenum">
              <a:rPr lang="en-US" smtClean="0"/>
              <a:t>3</a:t>
            </a:fld>
            <a:endParaRPr lang="en-US"/>
          </a:p>
        </p:txBody>
      </p:sp>
    </p:spTree>
    <p:extLst>
      <p:ext uri="{BB962C8B-B14F-4D97-AF65-F5344CB8AC3E}">
        <p14:creationId xmlns:p14="http://schemas.microsoft.com/office/powerpoint/2010/main" val="1484009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0D470C-3F6B-4593-9EA3-2AB115CDA1AC}" type="slidenum">
              <a:rPr lang="en-US" smtClean="0"/>
              <a:t>23</a:t>
            </a:fld>
            <a:endParaRPr lang="en-US"/>
          </a:p>
        </p:txBody>
      </p:sp>
    </p:spTree>
    <p:extLst>
      <p:ext uri="{BB962C8B-B14F-4D97-AF65-F5344CB8AC3E}">
        <p14:creationId xmlns:p14="http://schemas.microsoft.com/office/powerpoint/2010/main" val="924418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a:t>
            </a:r>
            <a:r>
              <a:rPr lang="en-US" dirty="0"/>
              <a:t>Shutterstock/</a:t>
            </a:r>
            <a:r>
              <a:rPr lang="en-US" dirty="0" err="1"/>
              <a:t>Okrasiuk</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6A0D470C-3F6B-4593-9EA3-2AB115CDA1AC}" type="slidenum">
              <a:rPr lang="en-US" smtClean="0"/>
              <a:t>24</a:t>
            </a:fld>
            <a:endParaRPr lang="en-US"/>
          </a:p>
        </p:txBody>
      </p:sp>
    </p:spTree>
    <p:extLst>
      <p:ext uri="{BB962C8B-B14F-4D97-AF65-F5344CB8AC3E}">
        <p14:creationId xmlns:p14="http://schemas.microsoft.com/office/powerpoint/2010/main" val="2009291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Image © </a:t>
            </a:r>
            <a:r>
              <a:rPr lang="en-US" sz="1800" dirty="0"/>
              <a:t>Shutterstock/</a:t>
            </a:r>
            <a:r>
              <a:rPr lang="en-US" sz="1800" dirty="0" err="1"/>
              <a:t>Makitalo</a:t>
            </a:r>
            <a:endParaRPr lang="en-US" sz="1800" dirty="0"/>
          </a:p>
        </p:txBody>
      </p:sp>
      <p:sp>
        <p:nvSpPr>
          <p:cNvPr id="4" name="Slide Number Placeholder 3"/>
          <p:cNvSpPr>
            <a:spLocks noGrp="1"/>
          </p:cNvSpPr>
          <p:nvPr>
            <p:ph type="sldNum" sz="quarter" idx="5"/>
          </p:nvPr>
        </p:nvSpPr>
        <p:spPr/>
        <p:txBody>
          <a:bodyPr/>
          <a:lstStyle/>
          <a:p>
            <a:fld id="{6A0D470C-3F6B-4593-9EA3-2AB115CDA1AC}" type="slidenum">
              <a:rPr lang="en-US" smtClean="0"/>
              <a:t>25</a:t>
            </a:fld>
            <a:endParaRPr lang="en-US"/>
          </a:p>
        </p:txBody>
      </p:sp>
    </p:spTree>
    <p:extLst>
      <p:ext uri="{BB962C8B-B14F-4D97-AF65-F5344CB8AC3E}">
        <p14:creationId xmlns:p14="http://schemas.microsoft.com/office/powerpoint/2010/main" val="4033960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GB" sz="1200" b="0" i="0" u="sng" strike="noStrike" cap="none" dirty="0">
                <a:solidFill>
                  <a:schemeClr val="hlink"/>
                </a:solidFill>
                <a:latin typeface="Arial"/>
                <a:ea typeface="Arial"/>
                <a:cs typeface="Arial"/>
                <a:sym typeface="Arial"/>
                <a:hlinkClick r:id="rId3"/>
              </a:rPr>
              <a:t>www.wikipedia.org/wiki/Sheri_Sangji_case</a:t>
            </a:r>
            <a:endParaRPr lang="en-GB" sz="1200" b="0" i="0" u="none" strike="noStrike" cap="none" dirty="0">
              <a:solidFill>
                <a:srgbClr val="000000"/>
              </a:solidFill>
              <a:latin typeface="Arial"/>
              <a:ea typeface="Arial"/>
              <a:cs typeface="Arial"/>
              <a:sym typeface="Arial"/>
            </a:endParaRPr>
          </a:p>
          <a:p>
            <a:endParaRPr lang="en-US" dirty="0"/>
          </a:p>
        </p:txBody>
      </p:sp>
      <p:sp>
        <p:nvSpPr>
          <p:cNvPr id="4" name="Slide Number Placeholder 3"/>
          <p:cNvSpPr>
            <a:spLocks noGrp="1"/>
          </p:cNvSpPr>
          <p:nvPr>
            <p:ph type="sldNum" sz="quarter" idx="5"/>
          </p:nvPr>
        </p:nvSpPr>
        <p:spPr/>
        <p:txBody>
          <a:bodyPr/>
          <a:lstStyle/>
          <a:p>
            <a:fld id="{6A0D470C-3F6B-4593-9EA3-2AB115CDA1AC}" type="slidenum">
              <a:rPr lang="en-US" smtClean="0"/>
              <a:t>26</a:t>
            </a:fld>
            <a:endParaRPr lang="en-US"/>
          </a:p>
        </p:txBody>
      </p:sp>
    </p:spTree>
    <p:extLst>
      <p:ext uri="{BB962C8B-B14F-4D97-AF65-F5344CB8AC3E}">
        <p14:creationId xmlns:p14="http://schemas.microsoft.com/office/powerpoint/2010/main" val="994705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https://archive.cdc.gov/#/details?url=https://www.cdc.gov/media/releases/2014/p0711-lab-safety.html</a:t>
            </a:r>
          </a:p>
        </p:txBody>
      </p:sp>
      <p:sp>
        <p:nvSpPr>
          <p:cNvPr id="4" name="Slide Number Placeholder 3"/>
          <p:cNvSpPr>
            <a:spLocks noGrp="1"/>
          </p:cNvSpPr>
          <p:nvPr>
            <p:ph type="sldNum" sz="quarter" idx="5"/>
          </p:nvPr>
        </p:nvSpPr>
        <p:spPr/>
        <p:txBody>
          <a:bodyPr/>
          <a:lstStyle/>
          <a:p>
            <a:fld id="{6A0D470C-3F6B-4593-9EA3-2AB115CDA1AC}" type="slidenum">
              <a:rPr lang="en-US" smtClean="0"/>
              <a:t>27</a:t>
            </a:fld>
            <a:endParaRPr lang="en-US"/>
          </a:p>
        </p:txBody>
      </p:sp>
    </p:spTree>
    <p:extLst>
      <p:ext uri="{BB962C8B-B14F-4D97-AF65-F5344CB8AC3E}">
        <p14:creationId xmlns:p14="http://schemas.microsoft.com/office/powerpoint/2010/main" val="2761923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0D470C-3F6B-4593-9EA3-2AB115CDA1AC}" type="slidenum">
              <a:rPr lang="en-US" smtClean="0"/>
              <a:t>4</a:t>
            </a:fld>
            <a:endParaRPr lang="en-US"/>
          </a:p>
        </p:txBody>
      </p:sp>
    </p:spTree>
    <p:extLst>
      <p:ext uri="{BB962C8B-B14F-4D97-AF65-F5344CB8AC3E}">
        <p14:creationId xmlns:p14="http://schemas.microsoft.com/office/powerpoint/2010/main" val="3229755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3F3F3F"/>
                </a:solidFill>
                <a:effectLst/>
                <a:latin typeface="Helvetica" pitchFamily="2" charset="0"/>
              </a:rPr>
              <a:t>Picture 1 = https://www.pharmaguideline.com/2008/04/sop-for-autoclave.html (SOP for autoclave)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a:t>
            </a:r>
            <a:r>
              <a:rPr lang="en-US" dirty="0"/>
              <a:t>Shutterstock/</a:t>
            </a:r>
            <a:r>
              <a:rPr lang="en-US" dirty="0" err="1"/>
              <a:t>Okrasiuk</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3F3F3F"/>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3F3F3F"/>
                </a:solidFill>
                <a:effectLst/>
                <a:latin typeface="Helvetica" pitchFamily="2" charset="0"/>
              </a:rPr>
              <a:t>Picture 2 = https://www.plymouthhospitals.nhs.uk/blood-bank/ (Blood bank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a:t>
            </a:r>
            <a:r>
              <a:rPr lang="en-US" dirty="0"/>
              <a:t>Shutterstock/ANTONIO TRUZZI</a:t>
            </a:r>
          </a:p>
          <a:p>
            <a:endParaRPr lang="en-US" dirty="0"/>
          </a:p>
        </p:txBody>
      </p:sp>
      <p:sp>
        <p:nvSpPr>
          <p:cNvPr id="4" name="Slide Number Placeholder 3"/>
          <p:cNvSpPr>
            <a:spLocks noGrp="1"/>
          </p:cNvSpPr>
          <p:nvPr>
            <p:ph type="sldNum" sz="quarter" idx="5"/>
          </p:nvPr>
        </p:nvSpPr>
        <p:spPr/>
        <p:txBody>
          <a:bodyPr/>
          <a:lstStyle/>
          <a:p>
            <a:fld id="{6A0D470C-3F6B-4593-9EA3-2AB115CDA1AC}" type="slidenum">
              <a:rPr lang="en-US" smtClean="0"/>
              <a:t>5</a:t>
            </a:fld>
            <a:endParaRPr lang="en-US"/>
          </a:p>
        </p:txBody>
      </p:sp>
    </p:spTree>
    <p:extLst>
      <p:ext uri="{BB962C8B-B14F-4D97-AF65-F5344CB8AC3E}">
        <p14:creationId xmlns:p14="http://schemas.microsoft.com/office/powerpoint/2010/main" val="227558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Picture 3 = </a:t>
            </a:r>
            <a:r>
              <a:rPr lang="en-US" dirty="0"/>
              <a:t>https://www.widgetlibrary.knowledge.scot.nhs.uk/media/WidgetFiles/1010876/D0.05%20Lifts%20procedures.pdf (SOP on using a hoist)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a:t>
            </a:r>
            <a:r>
              <a:rPr lang="en-US" dirty="0"/>
              <a:t>Shutterstock/Tyler Olson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Picture 4 = </a:t>
            </a:r>
            <a:r>
              <a:rPr lang="en-GB" sz="1800" dirty="0">
                <a:effectLst/>
                <a:latin typeface="Segoe UI" panose="020B0502040204020203" pitchFamily="34" charset="0"/>
              </a:rPr>
              <a:t>https://www.dpt.nhs.uk/download/Nan5r7PK0Q</a:t>
            </a:r>
          </a:p>
          <a:p>
            <a:r>
              <a:rPr lang="en-US" dirty="0">
                <a:latin typeface="Arial" panose="020B0604020202020204" pitchFamily="34" charset="0"/>
                <a:cs typeface="Arial" panose="020B0604020202020204" pitchFamily="34" charset="0"/>
              </a:rPr>
              <a:t>Image © </a:t>
            </a:r>
            <a:r>
              <a:rPr lang="en-US" dirty="0"/>
              <a:t>Shutterstock/William </a:t>
            </a:r>
            <a:r>
              <a:rPr lang="en-US" dirty="0" err="1"/>
              <a:t>Perugini</a:t>
            </a:r>
            <a:endParaRPr lang="en-US" dirty="0"/>
          </a:p>
        </p:txBody>
      </p:sp>
      <p:sp>
        <p:nvSpPr>
          <p:cNvPr id="4" name="Slide Number Placeholder 3"/>
          <p:cNvSpPr>
            <a:spLocks noGrp="1"/>
          </p:cNvSpPr>
          <p:nvPr>
            <p:ph type="sldNum" sz="quarter" idx="5"/>
          </p:nvPr>
        </p:nvSpPr>
        <p:spPr/>
        <p:txBody>
          <a:bodyPr/>
          <a:lstStyle/>
          <a:p>
            <a:fld id="{6A0D470C-3F6B-4593-9EA3-2AB115CDA1AC}" type="slidenum">
              <a:rPr lang="en-US" smtClean="0"/>
              <a:t>6</a:t>
            </a:fld>
            <a:endParaRPr lang="en-US"/>
          </a:p>
        </p:txBody>
      </p:sp>
    </p:spTree>
    <p:extLst>
      <p:ext uri="{BB962C8B-B14F-4D97-AF65-F5344CB8AC3E}">
        <p14:creationId xmlns:p14="http://schemas.microsoft.com/office/powerpoint/2010/main" val="4292481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Picture 5 </a:t>
            </a:r>
            <a:r>
              <a:rPr lang="en-GB" dirty="0">
                <a:hlinkClick r:id="rId3"/>
              </a:rPr>
              <a:t>https://www.sheffield.ac.uk/media/6291/download?attachment</a:t>
            </a:r>
            <a:endParaRPr lang="en-GB" dirty="0"/>
          </a:p>
          <a:p>
            <a:r>
              <a:rPr lang="en-US" dirty="0">
                <a:latin typeface="Arial" panose="020B0604020202020204" pitchFamily="34" charset="0"/>
                <a:cs typeface="Arial" panose="020B0604020202020204" pitchFamily="34" charset="0"/>
              </a:rPr>
              <a:t>Image © </a:t>
            </a:r>
            <a:r>
              <a:rPr lang="en-US" dirty="0"/>
              <a:t>Shutterstock/Victor Moussa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Picture 6 = https://www.england.nhs.uk/mids-east/wp-content/uploads/sites/7/2018/04/spillage-of-cytotoxic-and-anti-cancer-drugs.pdf (SOP on spillage of anti-cancer drugs)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a:t>
            </a:r>
            <a:r>
              <a:rPr lang="en-US" dirty="0"/>
              <a:t>Shutterstock/</a:t>
            </a:r>
            <a:r>
              <a:rPr lang="en-US" dirty="0" err="1"/>
              <a:t>Volha</a:t>
            </a:r>
            <a:r>
              <a:rPr lang="en-US" dirty="0"/>
              <a:t> </a:t>
            </a:r>
            <a:r>
              <a:rPr lang="en-US" dirty="0" err="1"/>
              <a:t>Barysevich</a:t>
            </a:r>
            <a:endParaRPr lang="en-US" dirty="0"/>
          </a:p>
        </p:txBody>
      </p:sp>
      <p:sp>
        <p:nvSpPr>
          <p:cNvPr id="4" name="Slide Number Placeholder 3"/>
          <p:cNvSpPr>
            <a:spLocks noGrp="1"/>
          </p:cNvSpPr>
          <p:nvPr>
            <p:ph type="sldNum" sz="quarter" idx="5"/>
          </p:nvPr>
        </p:nvSpPr>
        <p:spPr/>
        <p:txBody>
          <a:bodyPr/>
          <a:lstStyle/>
          <a:p>
            <a:fld id="{6A0D470C-3F6B-4593-9EA3-2AB115CDA1AC}" type="slidenum">
              <a:rPr lang="en-US" smtClean="0"/>
              <a:t>7</a:t>
            </a:fld>
            <a:endParaRPr lang="en-US"/>
          </a:p>
        </p:txBody>
      </p:sp>
    </p:spTree>
    <p:extLst>
      <p:ext uri="{BB962C8B-B14F-4D97-AF65-F5344CB8AC3E}">
        <p14:creationId xmlns:p14="http://schemas.microsoft.com/office/powerpoint/2010/main" val="4023210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Picture 7 = https://www.unicef.org.uk/babyfriendly/baby-friendly-resources/bottle-feeding-resources/guide-to-bottle-feeding/ (</a:t>
            </a:r>
            <a:r>
              <a:rPr lang="en-US">
                <a:latin typeface="Arial" panose="020B0604020202020204" pitchFamily="34" charset="0"/>
                <a:cs typeface="Arial" panose="020B0604020202020204" pitchFamily="34" charset="0"/>
              </a:rPr>
              <a:t>with permission)</a:t>
            </a: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a:t>
            </a:r>
            <a:r>
              <a:rPr lang="en-US" dirty="0"/>
              <a:t>Shutterstock/</a:t>
            </a:r>
            <a:r>
              <a:rPr lang="en-US" dirty="0" err="1"/>
              <a:t>sarawut</a:t>
            </a:r>
            <a:r>
              <a:rPr lang="en-US" dirty="0"/>
              <a:t> </a:t>
            </a:r>
            <a:r>
              <a:rPr lang="en-US" dirty="0" err="1"/>
              <a:t>muensang</a:t>
            </a:r>
            <a:endParaRPr lang="en-US" dirty="0"/>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Picture 8 = </a:t>
            </a:r>
            <a:r>
              <a:rPr lang="en-GB" dirty="0">
                <a:hlinkClick r:id="rId3"/>
              </a:rPr>
              <a:t>https://www.nursesclass.com/2021/04/bed-making.html</a:t>
            </a: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a:t>
            </a:r>
            <a:r>
              <a:rPr lang="en-US" dirty="0"/>
              <a:t>Shutterstock/Rawpixel.com</a:t>
            </a:r>
          </a:p>
        </p:txBody>
      </p:sp>
      <p:sp>
        <p:nvSpPr>
          <p:cNvPr id="4" name="Slide Number Placeholder 3"/>
          <p:cNvSpPr>
            <a:spLocks noGrp="1"/>
          </p:cNvSpPr>
          <p:nvPr>
            <p:ph type="sldNum" sz="quarter" idx="5"/>
          </p:nvPr>
        </p:nvSpPr>
        <p:spPr/>
        <p:txBody>
          <a:bodyPr/>
          <a:lstStyle/>
          <a:p>
            <a:fld id="{6A0D470C-3F6B-4593-9EA3-2AB115CDA1AC}" type="slidenum">
              <a:rPr lang="en-US" smtClean="0"/>
              <a:t>8</a:t>
            </a:fld>
            <a:endParaRPr lang="en-US"/>
          </a:p>
        </p:txBody>
      </p:sp>
    </p:spTree>
    <p:extLst>
      <p:ext uri="{BB962C8B-B14F-4D97-AF65-F5344CB8AC3E}">
        <p14:creationId xmlns:p14="http://schemas.microsoft.com/office/powerpoint/2010/main" val="169476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9 = https://www.england.nhs.uk/coronavirus/documents/uniforms-and-workwear-guidance-for-nhs-employers/  (Uniforms and workwear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a:t>
            </a:r>
            <a:r>
              <a:rPr lang="en-US" dirty="0"/>
              <a:t>Shutterstock/</a:t>
            </a:r>
            <a:r>
              <a:rPr lang="en-US" dirty="0" err="1"/>
              <a:t>Spotmatik</a:t>
            </a:r>
            <a:r>
              <a:rPr lang="en-US" dirty="0"/>
              <a:t> Ltd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Picture 10 = https://www.bristol.ac.uk/media-library/sites/expsych/documents/targ/SOP%2001%20Use%20of%20oximeter%20and%20extraction%20of%20data.pdf (SOP for oximeter)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a:t>
            </a:r>
            <a:r>
              <a:rPr lang="en-US" dirty="0" err="1"/>
              <a:t>Pexels</a:t>
            </a:r>
            <a:r>
              <a:rPr lang="en-US" dirty="0"/>
              <a:t>/</a:t>
            </a:r>
            <a:r>
              <a:rPr lang="en-US" dirty="0" err="1"/>
              <a:t>cottonbro</a:t>
            </a:r>
            <a:r>
              <a:rPr lang="en-US" dirty="0"/>
              <a:t> studio</a:t>
            </a:r>
          </a:p>
        </p:txBody>
      </p:sp>
      <p:sp>
        <p:nvSpPr>
          <p:cNvPr id="4" name="Slide Number Placeholder 3"/>
          <p:cNvSpPr>
            <a:spLocks noGrp="1"/>
          </p:cNvSpPr>
          <p:nvPr>
            <p:ph type="sldNum" sz="quarter" idx="5"/>
          </p:nvPr>
        </p:nvSpPr>
        <p:spPr/>
        <p:txBody>
          <a:bodyPr/>
          <a:lstStyle/>
          <a:p>
            <a:fld id="{6A0D470C-3F6B-4593-9EA3-2AB115CDA1AC}" type="slidenum">
              <a:rPr lang="en-US" smtClean="0"/>
              <a:t>9</a:t>
            </a:fld>
            <a:endParaRPr lang="en-US"/>
          </a:p>
        </p:txBody>
      </p:sp>
    </p:spTree>
    <p:extLst>
      <p:ext uri="{BB962C8B-B14F-4D97-AF65-F5344CB8AC3E}">
        <p14:creationId xmlns:p14="http://schemas.microsoft.com/office/powerpoint/2010/main" val="3577817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a:t>
            </a:r>
            <a:r>
              <a:rPr lang="en-US" dirty="0"/>
              <a:t>Shutterstock/Kiri Photography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a:t>
            </a:r>
            <a:r>
              <a:rPr lang="en-US" dirty="0"/>
              <a:t>Shutterstock/Cryptographer</a:t>
            </a:r>
          </a:p>
        </p:txBody>
      </p:sp>
      <p:sp>
        <p:nvSpPr>
          <p:cNvPr id="4" name="Slide Number Placeholder 3"/>
          <p:cNvSpPr>
            <a:spLocks noGrp="1"/>
          </p:cNvSpPr>
          <p:nvPr>
            <p:ph type="sldNum" sz="quarter" idx="5"/>
          </p:nvPr>
        </p:nvSpPr>
        <p:spPr/>
        <p:txBody>
          <a:bodyPr/>
          <a:lstStyle/>
          <a:p>
            <a:fld id="{6A0D470C-3F6B-4593-9EA3-2AB115CDA1AC}" type="slidenum">
              <a:rPr lang="en-US" smtClean="0"/>
              <a:t>10</a:t>
            </a:fld>
            <a:endParaRPr lang="en-US"/>
          </a:p>
        </p:txBody>
      </p:sp>
    </p:spTree>
    <p:extLst>
      <p:ext uri="{BB962C8B-B14F-4D97-AF65-F5344CB8AC3E}">
        <p14:creationId xmlns:p14="http://schemas.microsoft.com/office/powerpoint/2010/main" val="20218155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person getting an injection&#10;&#10;Description automatically generated">
            <a:extLst>
              <a:ext uri="{FF2B5EF4-FFF2-40B4-BE49-F238E27FC236}">
                <a16:creationId xmlns:a16="http://schemas.microsoft.com/office/drawing/2014/main" id="{00BFD531-2660-3E02-4143-8A6008A982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6166" b="26869"/>
          <a:stretch/>
        </p:blipFill>
        <p:spPr>
          <a:xfrm>
            <a:off x="-14748" y="-13855"/>
            <a:ext cx="12211872" cy="3010913"/>
          </a:xfrm>
          <a:prstGeom prst="rect">
            <a:avLst/>
          </a:prstGeom>
        </p:spPr>
      </p:pic>
      <p:pic>
        <p:nvPicPr>
          <p:cNvPr id="6" name="Picture 5" descr="A picture containing screenshot, design&#10;&#10;Description automatically generated">
            <a:extLst>
              <a:ext uri="{FF2B5EF4-FFF2-40B4-BE49-F238E27FC236}">
                <a16:creationId xmlns:a16="http://schemas.microsoft.com/office/drawing/2014/main" id="{CF0436F5-4759-CE02-9A1C-07D3004141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608266"/>
            <a:ext cx="12192000" cy="5247132"/>
          </a:xfrm>
          <a:prstGeom prst="rect">
            <a:avLst/>
          </a:prstGeom>
        </p:spPr>
      </p:pic>
      <p:sp>
        <p:nvSpPr>
          <p:cNvPr id="11" name="Footer Placeholder 4">
            <a:extLst>
              <a:ext uri="{FF2B5EF4-FFF2-40B4-BE49-F238E27FC236}">
                <a16:creationId xmlns:a16="http://schemas.microsoft.com/office/drawing/2014/main" id="{E33622E4-CEE5-F34B-4F3F-C30CEBF6A7A0}"/>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June 2024</a:t>
            </a:r>
            <a:endParaRPr lang="en-GB"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01A01DBF-6845-8111-1CE3-3D349B5929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90283" y="1283344"/>
            <a:ext cx="1811434" cy="1800000"/>
          </a:xfrm>
          <a:prstGeom prst="rect">
            <a:avLst/>
          </a:prstGeom>
        </p:spPr>
      </p:pic>
      <p:pic>
        <p:nvPicPr>
          <p:cNvPr id="17" name="Picture 16" descr="A heart with a pulse line&#10;&#10;Description automatically generated with low confidence">
            <a:extLst>
              <a:ext uri="{FF2B5EF4-FFF2-40B4-BE49-F238E27FC236}">
                <a16:creationId xmlns:a16="http://schemas.microsoft.com/office/drawing/2014/main" id="{CBFB300C-2BB8-401C-5DD0-A1E1AA7DCF3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67945" y="1806627"/>
            <a:ext cx="1134190" cy="879365"/>
          </a:xfrm>
          <a:prstGeom prst="rect">
            <a:avLst/>
          </a:prstGeom>
        </p:spPr>
      </p:pic>
      <p:sp>
        <p:nvSpPr>
          <p:cNvPr id="2" name="Title 1">
            <a:extLst>
              <a:ext uri="{FF2B5EF4-FFF2-40B4-BE49-F238E27FC236}">
                <a16:creationId xmlns:a16="http://schemas.microsoft.com/office/drawing/2014/main" id="{1CC3DBCA-7C4D-8464-41A1-E5A6B97E9116}"/>
              </a:ext>
            </a:extLst>
          </p:cNvPr>
          <p:cNvSpPr>
            <a:spLocks noGrp="1"/>
          </p:cNvSpPr>
          <p:nvPr>
            <p:ph type="ctrTitle"/>
          </p:nvPr>
        </p:nvSpPr>
        <p:spPr>
          <a:xfrm>
            <a:off x="1524000" y="3835106"/>
            <a:ext cx="9144000" cy="875845"/>
          </a:xfrm>
        </p:spPr>
        <p:txBody>
          <a:bodyPr anchor="b" anchorCtr="0">
            <a:noAutofit/>
          </a:bodyPr>
          <a:lstStyle>
            <a:lvl1pPr algn="ctr">
              <a:defRPr sz="5200" b="1">
                <a:solidFill>
                  <a:srgbClr val="46631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321979FD-01AA-1067-1460-57F7EF5F9009}"/>
              </a:ext>
            </a:extLst>
          </p:cNvPr>
          <p:cNvSpPr>
            <a:spLocks noGrp="1"/>
          </p:cNvSpPr>
          <p:nvPr>
            <p:ph type="subTitle" idx="1"/>
          </p:nvPr>
        </p:nvSpPr>
        <p:spPr>
          <a:xfrm>
            <a:off x="1524000" y="4903189"/>
            <a:ext cx="9144000" cy="583211"/>
          </a:xfrm>
        </p:spPr>
        <p:txBody>
          <a:bodyPr>
            <a:noAutofit/>
          </a:bodyPr>
          <a:lstStyle>
            <a:lvl1pPr marL="0" indent="0" algn="ctr">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Text Placeholder 5">
            <a:extLst>
              <a:ext uri="{FF2B5EF4-FFF2-40B4-BE49-F238E27FC236}">
                <a16:creationId xmlns:a16="http://schemas.microsoft.com/office/drawing/2014/main" id="{921591CF-EA9C-66D4-29AD-8DBF21EEA28C}"/>
              </a:ext>
            </a:extLst>
          </p:cNvPr>
          <p:cNvSpPr>
            <a:spLocks noGrp="1"/>
          </p:cNvSpPr>
          <p:nvPr>
            <p:ph type="body" sz="quarter" idx="10"/>
          </p:nvPr>
        </p:nvSpPr>
        <p:spPr>
          <a:xfrm>
            <a:off x="6096000" y="2476724"/>
            <a:ext cx="5623668" cy="534189"/>
          </a:xfrm>
        </p:spPr>
        <p:txBody>
          <a:bodyPr>
            <a:noAutofit/>
          </a:bodyPr>
          <a:lstStyle>
            <a:lvl1pPr marL="0" indent="0" algn="r">
              <a:buNone/>
              <a:defRPr sz="2000" b="1" i="0" u="none">
                <a:solidFill>
                  <a:srgbClr val="466318"/>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Master text styles</a:t>
            </a:r>
          </a:p>
        </p:txBody>
      </p:sp>
      <p:sp>
        <p:nvSpPr>
          <p:cNvPr id="7" name="Text Placeholder 9">
            <a:extLst>
              <a:ext uri="{FF2B5EF4-FFF2-40B4-BE49-F238E27FC236}">
                <a16:creationId xmlns:a16="http://schemas.microsoft.com/office/drawing/2014/main" id="{E9CA186E-4A24-6614-1555-2BC031D1DF52}"/>
              </a:ext>
            </a:extLst>
          </p:cNvPr>
          <p:cNvSpPr>
            <a:spLocks noGrp="1"/>
          </p:cNvSpPr>
          <p:nvPr>
            <p:ph type="body" sz="quarter" idx="11"/>
          </p:nvPr>
        </p:nvSpPr>
        <p:spPr>
          <a:xfrm>
            <a:off x="1524000" y="5625863"/>
            <a:ext cx="9144000" cy="458004"/>
          </a:xfrm>
        </p:spPr>
        <p:txBody>
          <a:bodyPr>
            <a:noAutofit/>
          </a:bodyPr>
          <a:lstStyle>
            <a:lvl1pPr marL="0" indent="0" algn="ctr">
              <a:buNone/>
              <a:defRPr sz="2400">
                <a:solidFill>
                  <a:schemeClr val="tx1">
                    <a:lumMod val="85000"/>
                    <a:lumOff val="15000"/>
                  </a:schemeClr>
                </a:solidFill>
              </a:defRPr>
            </a:lvl1pPr>
          </a:lstStyle>
          <a:p>
            <a:pPr lvl="0"/>
            <a:r>
              <a:rPr lang="en-US" dirty="0"/>
              <a:t>Click to edit Master text styles</a:t>
            </a:r>
          </a:p>
        </p:txBody>
      </p:sp>
      <p:pic>
        <p:nvPicPr>
          <p:cNvPr id="13" name="Picture 12" descr="A picture containing screenshot, graphics, pattern, circle&#10;&#10;Description automatically generated">
            <a:extLst>
              <a:ext uri="{FF2B5EF4-FFF2-40B4-BE49-F238E27FC236}">
                <a16:creationId xmlns:a16="http://schemas.microsoft.com/office/drawing/2014/main" id="{A9378456-E134-818B-E1E2-317DDED15FA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03163" y="1861525"/>
            <a:ext cx="2049637" cy="860482"/>
          </a:xfrm>
          <a:prstGeom prst="rect">
            <a:avLst/>
          </a:prstGeom>
        </p:spPr>
      </p:pic>
    </p:spTree>
    <p:extLst>
      <p:ext uri="{BB962C8B-B14F-4D97-AF65-F5344CB8AC3E}">
        <p14:creationId xmlns:p14="http://schemas.microsoft.com/office/powerpoint/2010/main" val="340950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tivity_question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D8E80ED-875C-C9DC-352C-5F92FA6F5DC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61979"/>
          <a:stretch/>
        </p:blipFill>
        <p:spPr>
          <a:xfrm>
            <a:off x="7556311" y="1"/>
            <a:ext cx="4635689" cy="6857999"/>
          </a:xfrm>
          <a:prstGeom prst="rect">
            <a:avLst/>
          </a:prstGeom>
        </p:spPr>
      </p:pic>
      <p:sp>
        <p:nvSpPr>
          <p:cNvPr id="2" name="Title 1">
            <a:extLst>
              <a:ext uri="{FF2B5EF4-FFF2-40B4-BE49-F238E27FC236}">
                <a16:creationId xmlns:a16="http://schemas.microsoft.com/office/drawing/2014/main" id="{6F9BF35E-4FF2-56EA-FEEA-82EBBA1503F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F412059-CE26-DF3F-AEE5-9C0A0884B475}"/>
              </a:ext>
            </a:extLst>
          </p:cNvPr>
          <p:cNvSpPr>
            <a:spLocks noGrp="1"/>
          </p:cNvSpPr>
          <p:nvPr>
            <p:ph sz="half" idx="1"/>
          </p:nvPr>
        </p:nvSpPr>
        <p:spPr>
          <a:xfrm>
            <a:off x="838199" y="1825625"/>
            <a:ext cx="6400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5">
            <a:extLst>
              <a:ext uri="{FF2B5EF4-FFF2-40B4-BE49-F238E27FC236}">
                <a16:creationId xmlns:a16="http://schemas.microsoft.com/office/drawing/2014/main" id="{56F986DF-3D2A-678C-B7BA-42B8340E3DC4}"/>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5" name="Text Placeholder 12">
            <a:extLst>
              <a:ext uri="{FF2B5EF4-FFF2-40B4-BE49-F238E27FC236}">
                <a16:creationId xmlns:a16="http://schemas.microsoft.com/office/drawing/2014/main" id="{1F936F32-0F00-143C-23D0-72E9A6BD48BA}"/>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6" name="Footer Placeholder 4">
            <a:extLst>
              <a:ext uri="{FF2B5EF4-FFF2-40B4-BE49-F238E27FC236}">
                <a16:creationId xmlns:a16="http://schemas.microsoft.com/office/drawing/2014/main" id="{C934081B-4731-CD56-8383-7F89AB82EEC3}"/>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June 2024</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7574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tivity_answer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F0C2EF-6E16-9B82-6B63-442BD0C248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61979"/>
          <a:stretch/>
        </p:blipFill>
        <p:spPr>
          <a:xfrm>
            <a:off x="7556311" y="1"/>
            <a:ext cx="4635689" cy="6857999"/>
          </a:xfrm>
          <a:prstGeom prst="rect">
            <a:avLst/>
          </a:prstGeom>
        </p:spPr>
      </p:pic>
      <p:sp>
        <p:nvSpPr>
          <p:cNvPr id="2" name="Title 1">
            <a:extLst>
              <a:ext uri="{FF2B5EF4-FFF2-40B4-BE49-F238E27FC236}">
                <a16:creationId xmlns:a16="http://schemas.microsoft.com/office/drawing/2014/main" id="{6F9BF35E-4FF2-56EA-FEEA-82EBBA1503F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F412059-CE26-DF3F-AEE5-9C0A0884B475}"/>
              </a:ext>
            </a:extLst>
          </p:cNvPr>
          <p:cNvSpPr>
            <a:spLocks noGrp="1"/>
          </p:cNvSpPr>
          <p:nvPr>
            <p:ph sz="half" idx="1"/>
          </p:nvPr>
        </p:nvSpPr>
        <p:spPr>
          <a:xfrm>
            <a:off x="838199" y="1825625"/>
            <a:ext cx="6400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59635E-39ED-F784-26B0-6A6520D6ADE2}"/>
              </a:ext>
            </a:extLst>
          </p:cNvPr>
          <p:cNvSpPr>
            <a:spLocks noGrp="1"/>
          </p:cNvSpPr>
          <p:nvPr>
            <p:ph type="body" sz="quarter" idx="10"/>
          </p:nvPr>
        </p:nvSpPr>
        <p:spPr>
          <a:xfrm>
            <a:off x="8175008" y="2892829"/>
            <a:ext cx="3507474" cy="3284134"/>
          </a:xfrm>
        </p:spPr>
        <p:txBody>
          <a:bodyPr>
            <a:normAutofit/>
          </a:bodyPr>
          <a:lstStyle>
            <a:lvl1pPr marL="0" indent="0">
              <a:buNone/>
              <a:defRPr sz="2000">
                <a:solidFill>
                  <a:srgbClr val="10283A"/>
                </a:solidFill>
              </a:defRPr>
            </a:lvl1pPr>
            <a:lvl2pPr marL="457200" indent="0">
              <a:buNone/>
              <a:defRPr sz="2000">
                <a:solidFill>
                  <a:srgbClr val="10283A"/>
                </a:solidFill>
              </a:defRPr>
            </a:lvl2pPr>
            <a:lvl3pPr marL="914400" indent="0">
              <a:buNone/>
              <a:defRPr sz="2000">
                <a:solidFill>
                  <a:srgbClr val="10283A"/>
                </a:solidFill>
              </a:defRPr>
            </a:lvl3pPr>
            <a:lvl4pPr marL="1371600" indent="0">
              <a:buNone/>
              <a:defRPr sz="2000">
                <a:solidFill>
                  <a:srgbClr val="10283A"/>
                </a:solidFill>
              </a:defRPr>
            </a:lvl4pPr>
            <a:lvl5pPr marL="1828800" indent="0">
              <a:buNone/>
              <a:defRPr sz="2000">
                <a:solidFill>
                  <a:srgbClr val="10283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4">
            <a:extLst>
              <a:ext uri="{FF2B5EF4-FFF2-40B4-BE49-F238E27FC236}">
                <a16:creationId xmlns:a16="http://schemas.microsoft.com/office/drawing/2014/main" id="{EEAC885B-A4A4-DCB2-7EAC-A1F1A996CE75}"/>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June 2024</a:t>
            </a:r>
            <a:endParaRPr lang="en-GB" dirty="0">
              <a:latin typeface="Arial" panose="020B0604020202020204" pitchFamily="34" charset="0"/>
              <a:cs typeface="Arial" panose="020B0604020202020204" pitchFamily="34" charset="0"/>
            </a:endParaRPr>
          </a:p>
        </p:txBody>
      </p:sp>
      <p:sp>
        <p:nvSpPr>
          <p:cNvPr id="4" name="Text Placeholder 4">
            <a:extLst>
              <a:ext uri="{FF2B5EF4-FFF2-40B4-BE49-F238E27FC236}">
                <a16:creationId xmlns:a16="http://schemas.microsoft.com/office/drawing/2014/main" id="{614E3177-C0BC-55FC-4E39-B45CD33145B8}"/>
              </a:ext>
            </a:extLst>
          </p:cNvPr>
          <p:cNvSpPr>
            <a:spLocks noGrp="1"/>
          </p:cNvSpPr>
          <p:nvPr>
            <p:ph type="body" sz="quarter" idx="11"/>
          </p:nvPr>
        </p:nvSpPr>
        <p:spPr>
          <a:xfrm>
            <a:off x="8175008" y="2055812"/>
            <a:ext cx="2689727" cy="620511"/>
          </a:xfrm>
        </p:spPr>
        <p:txBody>
          <a:bodyPr>
            <a:normAutofit/>
          </a:bodyPr>
          <a:lstStyle>
            <a:lvl1pPr marL="0" indent="0">
              <a:buNone/>
              <a:defRPr sz="2800" b="1">
                <a:solidFill>
                  <a:srgbClr val="10283A"/>
                </a:solidFill>
              </a:defRPr>
            </a:lvl1pPr>
            <a:lvl2pPr marL="457200" indent="0">
              <a:buNone/>
              <a:defRPr sz="2000">
                <a:solidFill>
                  <a:srgbClr val="FF0000"/>
                </a:solidFill>
              </a:defRPr>
            </a:lvl2pPr>
            <a:lvl3pPr marL="914400" indent="0">
              <a:buNone/>
              <a:defRPr sz="2000">
                <a:solidFill>
                  <a:srgbClr val="FF0000"/>
                </a:solidFill>
              </a:defRPr>
            </a:lvl3pPr>
            <a:lvl4pPr marL="1371600" indent="0">
              <a:buNone/>
              <a:defRPr sz="2000">
                <a:solidFill>
                  <a:srgbClr val="FF0000"/>
                </a:solidFill>
              </a:defRPr>
            </a:lvl4pPr>
            <a:lvl5pPr marL="1828800" indent="0">
              <a:buNone/>
              <a:defRPr sz="2000">
                <a:solidFill>
                  <a:srgbClr val="FF0000"/>
                </a:solidFill>
              </a:defRPr>
            </a:lvl5pPr>
          </a:lstStyle>
          <a:p>
            <a:pPr lvl="0"/>
            <a:r>
              <a:rPr lang="en-US" dirty="0"/>
              <a:t>Click to edit Master text styles</a:t>
            </a:r>
          </a:p>
        </p:txBody>
      </p:sp>
      <p:sp>
        <p:nvSpPr>
          <p:cNvPr id="8" name="Text Placeholder 5">
            <a:extLst>
              <a:ext uri="{FF2B5EF4-FFF2-40B4-BE49-F238E27FC236}">
                <a16:creationId xmlns:a16="http://schemas.microsoft.com/office/drawing/2014/main" id="{E5E4C997-4AE7-5413-8EBD-5D3A204E8318}"/>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9" name="Text Placeholder 12">
            <a:extLst>
              <a:ext uri="{FF2B5EF4-FFF2-40B4-BE49-F238E27FC236}">
                <a16:creationId xmlns:a16="http://schemas.microsoft.com/office/drawing/2014/main" id="{38E42E70-E1D6-307E-10B0-2F5B246987F6}"/>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131458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tivity_text+image">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81CF4477-6D3D-2D7E-2E3D-CAC0483B27E4}"/>
              </a:ext>
            </a:extLst>
          </p:cNvPr>
          <p:cNvSpPr>
            <a:spLocks noGrp="1"/>
          </p:cNvSpPr>
          <p:nvPr>
            <p:ph sz="half" idx="10"/>
          </p:nvPr>
        </p:nvSpPr>
        <p:spPr>
          <a:xfrm>
            <a:off x="839788" y="1872343"/>
            <a:ext cx="3932238" cy="3988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42D7E2D6-6541-EB56-B25E-8362BF154465}"/>
              </a:ext>
            </a:extLst>
          </p:cNvPr>
          <p:cNvSpPr>
            <a:spLocks noGrp="1"/>
          </p:cNvSpPr>
          <p:nvPr>
            <p:ph type="title"/>
          </p:nvPr>
        </p:nvSpPr>
        <p:spPr>
          <a:xfrm>
            <a:off x="839788" y="457200"/>
            <a:ext cx="3932237" cy="1255486"/>
          </a:xfrm>
        </p:spPr>
        <p:txBody>
          <a:bodyPr anchor="b">
            <a:normAutofit/>
          </a:bodyPr>
          <a:lstStyle>
            <a:lvl1pPr>
              <a:defRPr sz="36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FB401A65-36E9-75E7-2C99-A3E54302453D}"/>
              </a:ext>
            </a:extLst>
          </p:cNvPr>
          <p:cNvSpPr>
            <a:spLocks noGrp="1"/>
          </p:cNvSpPr>
          <p:nvPr>
            <p:ph type="pic" idx="1"/>
          </p:nvPr>
        </p:nvSpPr>
        <p:spPr>
          <a:xfrm>
            <a:off x="5183188" y="1284514"/>
            <a:ext cx="5762398" cy="4576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0" name="Footer Placeholder 4">
            <a:extLst>
              <a:ext uri="{FF2B5EF4-FFF2-40B4-BE49-F238E27FC236}">
                <a16:creationId xmlns:a16="http://schemas.microsoft.com/office/drawing/2014/main" id="{42425175-C340-950A-69CF-C6171BA23D5C}"/>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June 2024</a:t>
            </a:r>
            <a:endParaRPr lang="en-GB" dirty="0">
              <a:latin typeface="Arial" panose="020B0604020202020204" pitchFamily="34" charset="0"/>
              <a:cs typeface="Arial" panose="020B0604020202020204" pitchFamily="34" charset="0"/>
            </a:endParaRPr>
          </a:p>
        </p:txBody>
      </p:sp>
      <p:sp>
        <p:nvSpPr>
          <p:cNvPr id="13" name="Text Placeholder 12">
            <a:extLst>
              <a:ext uri="{FF2B5EF4-FFF2-40B4-BE49-F238E27FC236}">
                <a16:creationId xmlns:a16="http://schemas.microsoft.com/office/drawing/2014/main" id="{4B12EA37-2B28-33A5-1D17-A7374800F6F7}"/>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4" name="Text Placeholder 5">
            <a:extLst>
              <a:ext uri="{FF2B5EF4-FFF2-40B4-BE49-F238E27FC236}">
                <a16:creationId xmlns:a16="http://schemas.microsoft.com/office/drawing/2014/main" id="{2B62C6E0-46EF-437B-CFEB-4B65E34ADC2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Tree>
    <p:extLst>
      <p:ext uri="{BB962C8B-B14F-4D97-AF65-F5344CB8AC3E}">
        <p14:creationId xmlns:p14="http://schemas.microsoft.com/office/powerpoint/2010/main" val="1346948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tivity_two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June 2024</a:t>
            </a:r>
            <a:endParaRPr lang="en-GB"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D15544B-F175-9EAE-3425-9D9811AB2A77}"/>
              </a:ext>
            </a:extLst>
          </p:cNvPr>
          <p:cNvSpPr>
            <a:spLocks noGrp="1"/>
          </p:cNvSpPr>
          <p:nvPr>
            <p:ph idx="10"/>
          </p:nvPr>
        </p:nvSpPr>
        <p:spPr>
          <a:xfrm>
            <a:off x="838200" y="1978025"/>
            <a:ext cx="5196840" cy="4351338"/>
          </a:xfrm>
          <a:noFill/>
          <a:ln w="28575">
            <a:solidFill>
              <a:srgbClr val="E2EEBE"/>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401330FB-8399-C74E-BF60-F600FDC5CC02}"/>
              </a:ext>
            </a:extLst>
          </p:cNvPr>
          <p:cNvSpPr>
            <a:spLocks noGrp="1"/>
          </p:cNvSpPr>
          <p:nvPr>
            <p:ph idx="11"/>
          </p:nvPr>
        </p:nvSpPr>
        <p:spPr>
          <a:xfrm>
            <a:off x="6168046" y="1978025"/>
            <a:ext cx="5196840" cy="4351338"/>
          </a:xfrm>
          <a:noFill/>
          <a:ln w="28575">
            <a:solidFill>
              <a:srgbClr val="E2EEBE"/>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2">
            <a:extLst>
              <a:ext uri="{FF2B5EF4-FFF2-40B4-BE49-F238E27FC236}">
                <a16:creationId xmlns:a16="http://schemas.microsoft.com/office/drawing/2014/main" id="{E5148E20-5D43-7AC1-2CBA-646804B0C41F}"/>
              </a:ext>
            </a:extLst>
          </p:cNvPr>
          <p:cNvSpPr>
            <a:spLocks noGrp="1"/>
          </p:cNvSpPr>
          <p:nvPr>
            <p:ph type="body" sz="quarter" idx="12"/>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3" name="Text Placeholder 5">
            <a:extLst>
              <a:ext uri="{FF2B5EF4-FFF2-40B4-BE49-F238E27FC236}">
                <a16:creationId xmlns:a16="http://schemas.microsoft.com/office/drawing/2014/main" id="{DE05CFA6-FB5A-1E49-1F0A-E11C421F4B8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Tree>
    <p:extLst>
      <p:ext uri="{BB962C8B-B14F-4D97-AF65-F5344CB8AC3E}">
        <p14:creationId xmlns:p14="http://schemas.microsoft.com/office/powerpoint/2010/main" val="34371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ctivity_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200" y="1825625"/>
            <a:ext cx="7083829" cy="4351338"/>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June 2024</a:t>
            </a:r>
            <a:endParaRPr lang="en-GB"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B5360CA8-9563-DFF9-85DA-504D23632949}"/>
              </a:ext>
            </a:extLst>
          </p:cNvPr>
          <p:cNvSpPr>
            <a:spLocks noGrp="1"/>
          </p:cNvSpPr>
          <p:nvPr>
            <p:ph idx="10"/>
          </p:nvPr>
        </p:nvSpPr>
        <p:spPr>
          <a:xfrm>
            <a:off x="8179724" y="1825625"/>
            <a:ext cx="3174076" cy="4351338"/>
          </a:xfrm>
          <a:custGeom>
            <a:avLst/>
            <a:gdLst>
              <a:gd name="connsiteX0" fmla="*/ 0 w 3174076"/>
              <a:gd name="connsiteY0" fmla="*/ 0 h 4351338"/>
              <a:gd name="connsiteX1" fmla="*/ 539593 w 3174076"/>
              <a:gd name="connsiteY1" fmla="*/ 0 h 4351338"/>
              <a:gd name="connsiteX2" fmla="*/ 1079186 w 3174076"/>
              <a:gd name="connsiteY2" fmla="*/ 0 h 4351338"/>
              <a:gd name="connsiteX3" fmla="*/ 1650520 w 3174076"/>
              <a:gd name="connsiteY3" fmla="*/ 0 h 4351338"/>
              <a:gd name="connsiteX4" fmla="*/ 2253594 w 3174076"/>
              <a:gd name="connsiteY4" fmla="*/ 0 h 4351338"/>
              <a:gd name="connsiteX5" fmla="*/ 3174076 w 3174076"/>
              <a:gd name="connsiteY5" fmla="*/ 0 h 4351338"/>
              <a:gd name="connsiteX6" fmla="*/ 3174076 w 3174076"/>
              <a:gd name="connsiteY6" fmla="*/ 708646 h 4351338"/>
              <a:gd name="connsiteX7" fmla="*/ 3174076 w 3174076"/>
              <a:gd name="connsiteY7" fmla="*/ 1199726 h 4351338"/>
              <a:gd name="connsiteX8" fmla="*/ 3174076 w 3174076"/>
              <a:gd name="connsiteY8" fmla="*/ 1734319 h 4351338"/>
              <a:gd name="connsiteX9" fmla="*/ 3174076 w 3174076"/>
              <a:gd name="connsiteY9" fmla="*/ 2312425 h 4351338"/>
              <a:gd name="connsiteX10" fmla="*/ 3174076 w 3174076"/>
              <a:gd name="connsiteY10" fmla="*/ 2890532 h 4351338"/>
              <a:gd name="connsiteX11" fmla="*/ 3174076 w 3174076"/>
              <a:gd name="connsiteY11" fmla="*/ 3425125 h 4351338"/>
              <a:gd name="connsiteX12" fmla="*/ 3174076 w 3174076"/>
              <a:gd name="connsiteY12" fmla="*/ 4351338 h 4351338"/>
              <a:gd name="connsiteX13" fmla="*/ 2475779 w 3174076"/>
              <a:gd name="connsiteY13" fmla="*/ 4351338 h 4351338"/>
              <a:gd name="connsiteX14" fmla="*/ 1809223 w 3174076"/>
              <a:gd name="connsiteY14" fmla="*/ 4351338 h 4351338"/>
              <a:gd name="connsiteX15" fmla="*/ 1206149 w 3174076"/>
              <a:gd name="connsiteY15" fmla="*/ 4351338 h 4351338"/>
              <a:gd name="connsiteX16" fmla="*/ 0 w 3174076"/>
              <a:gd name="connsiteY16" fmla="*/ 4351338 h 4351338"/>
              <a:gd name="connsiteX17" fmla="*/ 0 w 3174076"/>
              <a:gd name="connsiteY17" fmla="*/ 3642692 h 4351338"/>
              <a:gd name="connsiteX18" fmla="*/ 0 w 3174076"/>
              <a:gd name="connsiteY18" fmla="*/ 3151612 h 4351338"/>
              <a:gd name="connsiteX19" fmla="*/ 0 w 3174076"/>
              <a:gd name="connsiteY19" fmla="*/ 2486479 h 4351338"/>
              <a:gd name="connsiteX20" fmla="*/ 0 w 3174076"/>
              <a:gd name="connsiteY20" fmla="*/ 1995399 h 4351338"/>
              <a:gd name="connsiteX21" fmla="*/ 0 w 3174076"/>
              <a:gd name="connsiteY21" fmla="*/ 1286753 h 4351338"/>
              <a:gd name="connsiteX22" fmla="*/ 0 w 3174076"/>
              <a:gd name="connsiteY22" fmla="*/ 665133 h 4351338"/>
              <a:gd name="connsiteX23" fmla="*/ 0 w 3174076"/>
              <a:gd name="connsiteY23"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74076" h="4351338" fill="none" extrusionOk="0">
                <a:moveTo>
                  <a:pt x="0" y="0"/>
                </a:moveTo>
                <a:cubicBezTo>
                  <a:pt x="268416" y="-23827"/>
                  <a:pt x="352197" y="24648"/>
                  <a:pt x="539593" y="0"/>
                </a:cubicBezTo>
                <a:cubicBezTo>
                  <a:pt x="726989" y="-24648"/>
                  <a:pt x="971240" y="-20080"/>
                  <a:pt x="1079186" y="0"/>
                </a:cubicBezTo>
                <a:cubicBezTo>
                  <a:pt x="1187132" y="20080"/>
                  <a:pt x="1440798" y="-18762"/>
                  <a:pt x="1650520" y="0"/>
                </a:cubicBezTo>
                <a:cubicBezTo>
                  <a:pt x="1860242" y="18762"/>
                  <a:pt x="2083458" y="-8389"/>
                  <a:pt x="2253594" y="0"/>
                </a:cubicBezTo>
                <a:cubicBezTo>
                  <a:pt x="2423730" y="8389"/>
                  <a:pt x="2941083" y="-37671"/>
                  <a:pt x="3174076" y="0"/>
                </a:cubicBezTo>
                <a:cubicBezTo>
                  <a:pt x="3171503" y="328352"/>
                  <a:pt x="3162404" y="507417"/>
                  <a:pt x="3174076" y="708646"/>
                </a:cubicBezTo>
                <a:cubicBezTo>
                  <a:pt x="3185748" y="909875"/>
                  <a:pt x="3188485" y="1079887"/>
                  <a:pt x="3174076" y="1199726"/>
                </a:cubicBezTo>
                <a:cubicBezTo>
                  <a:pt x="3159667" y="1319565"/>
                  <a:pt x="3151895" y="1579508"/>
                  <a:pt x="3174076" y="1734319"/>
                </a:cubicBezTo>
                <a:cubicBezTo>
                  <a:pt x="3196257" y="1889130"/>
                  <a:pt x="3195829" y="2045705"/>
                  <a:pt x="3174076" y="2312425"/>
                </a:cubicBezTo>
                <a:cubicBezTo>
                  <a:pt x="3152323" y="2579145"/>
                  <a:pt x="3169865" y="2685824"/>
                  <a:pt x="3174076" y="2890532"/>
                </a:cubicBezTo>
                <a:cubicBezTo>
                  <a:pt x="3178287" y="3095240"/>
                  <a:pt x="3171104" y="3213803"/>
                  <a:pt x="3174076" y="3425125"/>
                </a:cubicBezTo>
                <a:cubicBezTo>
                  <a:pt x="3177048" y="3636447"/>
                  <a:pt x="3154403" y="4108609"/>
                  <a:pt x="3174076" y="4351338"/>
                </a:cubicBezTo>
                <a:cubicBezTo>
                  <a:pt x="3031832" y="4321705"/>
                  <a:pt x="2622579" y="4372546"/>
                  <a:pt x="2475779" y="4351338"/>
                </a:cubicBezTo>
                <a:cubicBezTo>
                  <a:pt x="2328979" y="4330130"/>
                  <a:pt x="2072231" y="4349691"/>
                  <a:pt x="1809223" y="4351338"/>
                </a:cubicBezTo>
                <a:cubicBezTo>
                  <a:pt x="1546215" y="4352985"/>
                  <a:pt x="1343102" y="4378518"/>
                  <a:pt x="1206149" y="4351338"/>
                </a:cubicBezTo>
                <a:cubicBezTo>
                  <a:pt x="1069196" y="4324158"/>
                  <a:pt x="376438" y="4330080"/>
                  <a:pt x="0" y="4351338"/>
                </a:cubicBezTo>
                <a:cubicBezTo>
                  <a:pt x="32564" y="4157387"/>
                  <a:pt x="11478" y="3815685"/>
                  <a:pt x="0" y="3642692"/>
                </a:cubicBezTo>
                <a:cubicBezTo>
                  <a:pt x="-11478" y="3469699"/>
                  <a:pt x="-17769" y="3356878"/>
                  <a:pt x="0" y="3151612"/>
                </a:cubicBezTo>
                <a:cubicBezTo>
                  <a:pt x="17769" y="2946346"/>
                  <a:pt x="12578" y="2797666"/>
                  <a:pt x="0" y="2486479"/>
                </a:cubicBezTo>
                <a:cubicBezTo>
                  <a:pt x="-12578" y="2175292"/>
                  <a:pt x="-9907" y="2104087"/>
                  <a:pt x="0" y="1995399"/>
                </a:cubicBezTo>
                <a:cubicBezTo>
                  <a:pt x="9907" y="1886711"/>
                  <a:pt x="11327" y="1512831"/>
                  <a:pt x="0" y="1286753"/>
                </a:cubicBezTo>
                <a:cubicBezTo>
                  <a:pt x="-11327" y="1060675"/>
                  <a:pt x="5859" y="832266"/>
                  <a:pt x="0" y="665133"/>
                </a:cubicBezTo>
                <a:cubicBezTo>
                  <a:pt x="-5859" y="498000"/>
                  <a:pt x="75" y="259686"/>
                  <a:pt x="0" y="0"/>
                </a:cubicBezTo>
                <a:close/>
              </a:path>
              <a:path w="3174076" h="4351338" stroke="0" extrusionOk="0">
                <a:moveTo>
                  <a:pt x="0" y="0"/>
                </a:moveTo>
                <a:cubicBezTo>
                  <a:pt x="238831" y="14723"/>
                  <a:pt x="480051" y="-10538"/>
                  <a:pt x="698297" y="0"/>
                </a:cubicBezTo>
                <a:cubicBezTo>
                  <a:pt x="916543" y="10538"/>
                  <a:pt x="1154726" y="13383"/>
                  <a:pt x="1301371" y="0"/>
                </a:cubicBezTo>
                <a:cubicBezTo>
                  <a:pt x="1448016" y="-13383"/>
                  <a:pt x="1807132" y="-30"/>
                  <a:pt x="1999668" y="0"/>
                </a:cubicBezTo>
                <a:cubicBezTo>
                  <a:pt x="2192204" y="30"/>
                  <a:pt x="2655866" y="13746"/>
                  <a:pt x="3174076" y="0"/>
                </a:cubicBezTo>
                <a:cubicBezTo>
                  <a:pt x="3154416" y="328479"/>
                  <a:pt x="3156727" y="507405"/>
                  <a:pt x="3174076" y="665133"/>
                </a:cubicBezTo>
                <a:cubicBezTo>
                  <a:pt x="3191425" y="822861"/>
                  <a:pt x="3193977" y="1042506"/>
                  <a:pt x="3174076" y="1199726"/>
                </a:cubicBezTo>
                <a:cubicBezTo>
                  <a:pt x="3154175" y="1356946"/>
                  <a:pt x="3183847" y="1517591"/>
                  <a:pt x="3174076" y="1821346"/>
                </a:cubicBezTo>
                <a:cubicBezTo>
                  <a:pt x="3164305" y="2125101"/>
                  <a:pt x="3194528" y="2073601"/>
                  <a:pt x="3174076" y="2312425"/>
                </a:cubicBezTo>
                <a:cubicBezTo>
                  <a:pt x="3153624" y="2551249"/>
                  <a:pt x="3185805" y="2772558"/>
                  <a:pt x="3174076" y="2934045"/>
                </a:cubicBezTo>
                <a:cubicBezTo>
                  <a:pt x="3162347" y="3095532"/>
                  <a:pt x="3155247" y="3369274"/>
                  <a:pt x="3174076" y="3599178"/>
                </a:cubicBezTo>
                <a:cubicBezTo>
                  <a:pt x="3192905" y="3829082"/>
                  <a:pt x="3154199" y="4122520"/>
                  <a:pt x="3174076" y="4351338"/>
                </a:cubicBezTo>
                <a:cubicBezTo>
                  <a:pt x="2875561" y="4332635"/>
                  <a:pt x="2778934" y="4334576"/>
                  <a:pt x="2571002" y="4351338"/>
                </a:cubicBezTo>
                <a:cubicBezTo>
                  <a:pt x="2363070" y="4368100"/>
                  <a:pt x="2267472" y="4359571"/>
                  <a:pt x="2031409" y="4351338"/>
                </a:cubicBezTo>
                <a:cubicBezTo>
                  <a:pt x="1795346" y="4343105"/>
                  <a:pt x="1673628" y="4348935"/>
                  <a:pt x="1396593" y="4351338"/>
                </a:cubicBezTo>
                <a:cubicBezTo>
                  <a:pt x="1119558" y="4353741"/>
                  <a:pt x="1036303" y="4351322"/>
                  <a:pt x="793519" y="4351338"/>
                </a:cubicBezTo>
                <a:cubicBezTo>
                  <a:pt x="550735" y="4351354"/>
                  <a:pt x="330547" y="4384738"/>
                  <a:pt x="0" y="4351338"/>
                </a:cubicBezTo>
                <a:cubicBezTo>
                  <a:pt x="12507" y="4129693"/>
                  <a:pt x="4998" y="4047075"/>
                  <a:pt x="0" y="3860258"/>
                </a:cubicBezTo>
                <a:cubicBezTo>
                  <a:pt x="-4998" y="3673441"/>
                  <a:pt x="3114" y="3407381"/>
                  <a:pt x="0" y="3151612"/>
                </a:cubicBezTo>
                <a:cubicBezTo>
                  <a:pt x="-3114" y="2895843"/>
                  <a:pt x="16768" y="2799560"/>
                  <a:pt x="0" y="2617019"/>
                </a:cubicBezTo>
                <a:cubicBezTo>
                  <a:pt x="-16768" y="2434478"/>
                  <a:pt x="-28652" y="2250010"/>
                  <a:pt x="0" y="1908373"/>
                </a:cubicBezTo>
                <a:cubicBezTo>
                  <a:pt x="28652" y="1566736"/>
                  <a:pt x="-2930" y="1442324"/>
                  <a:pt x="0" y="1199726"/>
                </a:cubicBezTo>
                <a:cubicBezTo>
                  <a:pt x="2930" y="957128"/>
                  <a:pt x="8576" y="401800"/>
                  <a:pt x="0" y="0"/>
                </a:cubicBezTo>
                <a:close/>
              </a:path>
            </a:pathLst>
          </a:custGeom>
          <a:solidFill>
            <a:srgbClr val="E2EEBE"/>
          </a:solidFill>
          <a:ln w="19050" cap="sq">
            <a:solidFill>
              <a:srgbClr val="466318"/>
            </a:solidFill>
            <a:extLst>
              <a:ext uri="{C807C97D-BFC1-408E-A445-0C87EB9F89A2}">
                <ask:lineSketchStyleProps xmlns:ask="http://schemas.microsoft.com/office/drawing/2018/sketchyshapes" sd="809461488">
                  <ask:type>
                    <ask:lineSketchFreehand/>
                  </ask:type>
                </ask:lineSketchStyleProps>
              </a:ext>
            </a:extLst>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12">
            <a:extLst>
              <a:ext uri="{FF2B5EF4-FFF2-40B4-BE49-F238E27FC236}">
                <a16:creationId xmlns:a16="http://schemas.microsoft.com/office/drawing/2014/main" id="{6EB070F2-6F26-BF10-67CE-69E180ABB023}"/>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8" name="Text Placeholder 5">
            <a:extLst>
              <a:ext uri="{FF2B5EF4-FFF2-40B4-BE49-F238E27FC236}">
                <a16:creationId xmlns:a16="http://schemas.microsoft.com/office/drawing/2014/main" id="{78F13B2F-E75D-A0E3-4CBA-ECA797356F77}"/>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Tree>
    <p:extLst>
      <p:ext uri="{BB962C8B-B14F-4D97-AF65-F5344CB8AC3E}">
        <p14:creationId xmlns:p14="http://schemas.microsoft.com/office/powerpoint/2010/main" val="2681580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solid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1825625"/>
            <a:ext cx="10515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a:extLst>
              <a:ext uri="{FF2B5EF4-FFF2-40B4-BE49-F238E27FC236}">
                <a16:creationId xmlns:a16="http://schemas.microsoft.com/office/drawing/2014/main" id="{DC2ED04E-677C-C92B-8D41-838378B5328C}"/>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June 2024</a:t>
            </a:r>
            <a:endParaRPr lang="en-GB" dirty="0">
              <a:latin typeface="Arial" panose="020B0604020202020204" pitchFamily="34" charset="0"/>
              <a:cs typeface="Arial" panose="020B0604020202020204" pitchFamily="34" charset="0"/>
            </a:endParaRPr>
          </a:p>
        </p:txBody>
      </p:sp>
      <p:sp>
        <p:nvSpPr>
          <p:cNvPr id="10" name="Text Placeholder 5">
            <a:extLst>
              <a:ext uri="{FF2B5EF4-FFF2-40B4-BE49-F238E27FC236}">
                <a16:creationId xmlns:a16="http://schemas.microsoft.com/office/drawing/2014/main" id="{FF5D3C5C-5B7F-CBEB-FEEC-39FE9832DEA5}"/>
              </a:ext>
            </a:extLst>
          </p:cNvPr>
          <p:cNvSpPr>
            <a:spLocks noGrp="1"/>
          </p:cNvSpPr>
          <p:nvPr>
            <p:ph type="body" sz="quarter" idx="14"/>
          </p:nvPr>
        </p:nvSpPr>
        <p:spPr>
          <a:xfrm>
            <a:off x="9973929" y="162686"/>
            <a:ext cx="2078545" cy="365125"/>
          </a:xfrm>
          <a:prstGeom prst="flowChartAlternateProcess">
            <a:avLst/>
          </a:prstGeom>
          <a:solidFill>
            <a:srgbClr val="8E53E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4" name="Text Placeholder 12">
            <a:extLst>
              <a:ext uri="{FF2B5EF4-FFF2-40B4-BE49-F238E27FC236}">
                <a16:creationId xmlns:a16="http://schemas.microsoft.com/office/drawing/2014/main" id="{EBB2B898-75E4-BA92-0EDE-F8F75E140AC5}"/>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152047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sson paus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0E12BB-9714-8016-5459-5843FDB8A246}"/>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7" name="Footer Placeholder 4">
            <a:extLst>
              <a:ext uri="{FF2B5EF4-FFF2-40B4-BE49-F238E27FC236}">
                <a16:creationId xmlns:a16="http://schemas.microsoft.com/office/drawing/2014/main" id="{1FE61FDA-5E2B-208F-5A20-01FC775E7B9F}"/>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June 2024</a:t>
            </a:r>
            <a:endParaRPr lang="en-GB"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0E32168-1B12-F447-BA77-F4CBD96EA591}"/>
              </a:ext>
            </a:extLst>
          </p:cNvPr>
          <p:cNvSpPr>
            <a:spLocks noGrp="1"/>
          </p:cNvSpPr>
          <p:nvPr>
            <p:ph type="ctrTitle"/>
          </p:nvPr>
        </p:nvSpPr>
        <p:spPr>
          <a:xfrm>
            <a:off x="1524000" y="3835106"/>
            <a:ext cx="9144000" cy="875845"/>
          </a:xfrm>
        </p:spPr>
        <p:txBody>
          <a:bodyPr anchor="b" anchorCtr="0">
            <a:noAutofit/>
          </a:bodyPr>
          <a:lstStyle>
            <a:lvl1pPr algn="ctr">
              <a:defRPr sz="5200" b="1">
                <a:solidFill>
                  <a:srgbClr val="46631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8" name="Subtitle 2">
            <a:extLst>
              <a:ext uri="{FF2B5EF4-FFF2-40B4-BE49-F238E27FC236}">
                <a16:creationId xmlns:a16="http://schemas.microsoft.com/office/drawing/2014/main" id="{C54409B6-E451-15C3-FEE3-B443953C5A88}"/>
              </a:ext>
            </a:extLst>
          </p:cNvPr>
          <p:cNvSpPr>
            <a:spLocks noGrp="1"/>
          </p:cNvSpPr>
          <p:nvPr>
            <p:ph type="subTitle" idx="1"/>
          </p:nvPr>
        </p:nvSpPr>
        <p:spPr>
          <a:xfrm>
            <a:off x="1524000" y="4903189"/>
            <a:ext cx="9144000" cy="1316636"/>
          </a:xfrm>
        </p:spPr>
        <p:txBody>
          <a:bodyPr>
            <a:noAutofit/>
          </a:bodyPr>
          <a:lstStyle>
            <a:lvl1pPr marL="0" indent="0" algn="ctr">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9" name="Group 8">
            <a:extLst>
              <a:ext uri="{FF2B5EF4-FFF2-40B4-BE49-F238E27FC236}">
                <a16:creationId xmlns:a16="http://schemas.microsoft.com/office/drawing/2014/main" id="{51C4DCCD-22C1-0BB1-9541-2BCEE8392769}"/>
              </a:ext>
            </a:extLst>
          </p:cNvPr>
          <p:cNvGrpSpPr/>
          <p:nvPr userDrawn="1"/>
        </p:nvGrpSpPr>
        <p:grpSpPr>
          <a:xfrm>
            <a:off x="7053943" y="457724"/>
            <a:ext cx="4607815" cy="981687"/>
            <a:chOff x="5473511" y="457724"/>
            <a:chExt cx="6024961" cy="1283607"/>
          </a:xfrm>
        </p:grpSpPr>
        <p:pic>
          <p:nvPicPr>
            <p:cNvPr id="10" name="Picture 9" descr="A picture containing screenshot, graphics, pattern, circle&#10;&#10;Description automatically generated">
              <a:extLst>
                <a:ext uri="{FF2B5EF4-FFF2-40B4-BE49-F238E27FC236}">
                  <a16:creationId xmlns:a16="http://schemas.microsoft.com/office/drawing/2014/main" id="{D7C10F6B-EE9A-7316-3756-6CF40BACB9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50224" y="501650"/>
              <a:ext cx="2848248" cy="1195756"/>
            </a:xfrm>
            <a:prstGeom prst="rect">
              <a:avLst/>
            </a:prstGeom>
          </p:spPr>
        </p:pic>
        <p:pic>
          <p:nvPicPr>
            <p:cNvPr id="11" name="Picture 10" descr="A picture containing dance&#10;&#10;Description automatically generated">
              <a:extLst>
                <a:ext uri="{FF2B5EF4-FFF2-40B4-BE49-F238E27FC236}">
                  <a16:creationId xmlns:a16="http://schemas.microsoft.com/office/drawing/2014/main" id="{53030C76-BE1C-E67E-DF54-B0AFEF56A9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473511" y="457724"/>
              <a:ext cx="2766975" cy="1283607"/>
            </a:xfrm>
            <a:prstGeom prst="rect">
              <a:avLst/>
            </a:prstGeom>
          </p:spPr>
        </p:pic>
      </p:grpSp>
    </p:spTree>
    <p:extLst>
      <p:ext uri="{BB962C8B-B14F-4D97-AF65-F5344CB8AC3E}">
        <p14:creationId xmlns:p14="http://schemas.microsoft.com/office/powerpoint/2010/main" val="4093470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200" y="1825625"/>
            <a:ext cx="6400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a:extLst>
              <a:ext uri="{FF2B5EF4-FFF2-40B4-BE49-F238E27FC236}">
                <a16:creationId xmlns:a16="http://schemas.microsoft.com/office/drawing/2014/main" id="{DC2ED04E-677C-C92B-8D41-838378B5328C}"/>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June 2024</a:t>
            </a:r>
            <a:endParaRPr lang="en-GB" dirty="0">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5DD11EB-73B6-9FA1-9358-3BB8241E05F7}"/>
              </a:ext>
            </a:extLst>
          </p:cNvPr>
          <p:cNvSpPr>
            <a:spLocks noGrp="1"/>
          </p:cNvSpPr>
          <p:nvPr>
            <p:ph type="body" sz="quarter" idx="10"/>
          </p:nvPr>
        </p:nvSpPr>
        <p:spPr>
          <a:xfrm>
            <a:off x="7530353" y="1825625"/>
            <a:ext cx="3823447" cy="4351338"/>
          </a:xfrm>
          <a:solidFill>
            <a:schemeClr val="bg1"/>
          </a:solidFill>
          <a:ln w="28575">
            <a:solidFill>
              <a:srgbClr val="88A2FF"/>
            </a:solidFill>
          </a:ln>
        </p:spPr>
        <p:txBody>
          <a:bodyPr lIns="180000" tIns="144000" rIns="180000" bIns="14400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p:txBody>
      </p:sp>
      <p:sp>
        <p:nvSpPr>
          <p:cNvPr id="10" name="Text Placeholder 5">
            <a:extLst>
              <a:ext uri="{FF2B5EF4-FFF2-40B4-BE49-F238E27FC236}">
                <a16:creationId xmlns:a16="http://schemas.microsoft.com/office/drawing/2014/main" id="{FF5D3C5C-5B7F-CBEB-FEEC-39FE9832DEA5}"/>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11" name="Text Placeholder 12">
            <a:extLst>
              <a:ext uri="{FF2B5EF4-FFF2-40B4-BE49-F238E27FC236}">
                <a16:creationId xmlns:a16="http://schemas.microsoft.com/office/drawing/2014/main" id="{35391365-8BD4-3948-009B-4610525006BF}"/>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294610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solidFill>
            <a:srgbClr val="E2EEBE"/>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June 2024</a:t>
            </a:r>
            <a:endParaRPr lang="en-GB"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Text Placeholder 12">
            <a:extLst>
              <a:ext uri="{FF2B5EF4-FFF2-40B4-BE49-F238E27FC236}">
                <a16:creationId xmlns:a16="http://schemas.microsoft.com/office/drawing/2014/main" id="{927FA953-FAA1-35E6-D6EB-E529BDA03F7B}"/>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1024470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1825625"/>
            <a:ext cx="5921829" cy="4351338"/>
          </a:xfrm>
          <a:solidFill>
            <a:srgbClr val="E2EEBE"/>
          </a:solidFill>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June 2024</a:t>
            </a:r>
            <a:endParaRPr lang="en-GB"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42D77770-603A-956D-71F8-59FAB1C35913}"/>
              </a:ext>
            </a:extLst>
          </p:cNvPr>
          <p:cNvSpPr>
            <a:spLocks noGrp="1"/>
          </p:cNvSpPr>
          <p:nvPr>
            <p:ph type="pic" sz="quarter" idx="15"/>
          </p:nvPr>
        </p:nvSpPr>
        <p:spPr>
          <a:xfrm>
            <a:off x="6989083" y="1825625"/>
            <a:ext cx="4364717" cy="4351338"/>
          </a:xfrm>
        </p:spPr>
        <p:txBody>
          <a:bodyPr/>
          <a:lstStyle/>
          <a:p>
            <a:endParaRPr lang="en-GB"/>
          </a:p>
        </p:txBody>
      </p:sp>
      <p:sp>
        <p:nvSpPr>
          <p:cNvPr id="8" name="Text Placeholder 12">
            <a:extLst>
              <a:ext uri="{FF2B5EF4-FFF2-40B4-BE49-F238E27FC236}">
                <a16:creationId xmlns:a16="http://schemas.microsoft.com/office/drawing/2014/main" id="{75581552-1077-6B8E-2257-50FA83522134}"/>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242187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ntro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2863621"/>
            <a:ext cx="5921829" cy="3313342"/>
          </a:xfrm>
          <a:solidFill>
            <a:srgbClr val="E2EEBE"/>
          </a:solidFill>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June 2024</a:t>
            </a:r>
            <a:endParaRPr lang="en-GB"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42D77770-603A-956D-71F8-59FAB1C35913}"/>
              </a:ext>
            </a:extLst>
          </p:cNvPr>
          <p:cNvSpPr>
            <a:spLocks noGrp="1"/>
          </p:cNvSpPr>
          <p:nvPr>
            <p:ph type="pic" sz="quarter" idx="15"/>
          </p:nvPr>
        </p:nvSpPr>
        <p:spPr>
          <a:xfrm>
            <a:off x="6989083" y="2863621"/>
            <a:ext cx="4364717" cy="3313342"/>
          </a:xfrm>
        </p:spPr>
        <p:txBody>
          <a:bodyPr/>
          <a:lstStyle/>
          <a:p>
            <a:endParaRPr lang="en-GB"/>
          </a:p>
        </p:txBody>
      </p:sp>
      <p:sp>
        <p:nvSpPr>
          <p:cNvPr id="8" name="Text Placeholder 12">
            <a:extLst>
              <a:ext uri="{FF2B5EF4-FFF2-40B4-BE49-F238E27FC236}">
                <a16:creationId xmlns:a16="http://schemas.microsoft.com/office/drawing/2014/main" id="{75581552-1077-6B8E-2257-50FA83522134}"/>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9" name="Text Placeholder 8">
            <a:extLst>
              <a:ext uri="{FF2B5EF4-FFF2-40B4-BE49-F238E27FC236}">
                <a16:creationId xmlns:a16="http://schemas.microsoft.com/office/drawing/2014/main" id="{49152C13-1DCA-F119-3398-0F74F8EBF020}"/>
              </a:ext>
            </a:extLst>
          </p:cNvPr>
          <p:cNvSpPr>
            <a:spLocks noGrp="1"/>
          </p:cNvSpPr>
          <p:nvPr>
            <p:ph type="body" sz="quarter" idx="16"/>
          </p:nvPr>
        </p:nvSpPr>
        <p:spPr>
          <a:xfrm>
            <a:off x="838199" y="1826305"/>
            <a:ext cx="10515600" cy="90238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64346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noFill/>
          <a:ln w="28575">
            <a:solidFill>
              <a:srgbClr val="E2EEBE"/>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June 2024</a:t>
            </a:r>
            <a:endParaRPr lang="en-GB"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6456402D-9FD0-4E90-15E7-18D5BE698653}"/>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Text Placeholder 12">
            <a:extLst>
              <a:ext uri="{FF2B5EF4-FFF2-40B4-BE49-F238E27FC236}">
                <a16:creationId xmlns:a16="http://schemas.microsoft.com/office/drawing/2014/main" id="{EB95CEFE-2254-582E-AA71-BEC4140C9FBA}"/>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4062100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tivity_video">
    <p:spTree>
      <p:nvGrpSpPr>
        <p:cNvPr id="1" name=""/>
        <p:cNvGrpSpPr/>
        <p:nvPr/>
      </p:nvGrpSpPr>
      <p:grpSpPr>
        <a:xfrm>
          <a:off x="0" y="0"/>
          <a:ext cx="0" cy="0"/>
          <a:chOff x="0" y="0"/>
          <a:chExt cx="0" cy="0"/>
        </a:xfrm>
      </p:grpSpPr>
      <p:pic>
        <p:nvPicPr>
          <p:cNvPr id="13" name="Picture 12" descr="A picture containing pattern, circle, screenshot, design&#10;&#10;Description automatically generated">
            <a:extLst>
              <a:ext uri="{FF2B5EF4-FFF2-40B4-BE49-F238E27FC236}">
                <a16:creationId xmlns:a16="http://schemas.microsoft.com/office/drawing/2014/main" id="{26D4B314-F49E-12B5-620F-16A35F5C2F52}"/>
              </a:ext>
            </a:extLst>
          </p:cNvPr>
          <p:cNvPicPr>
            <a:picLocks noChangeAspect="1"/>
          </p:cNvPicPr>
          <p:nvPr userDrawn="1"/>
        </p:nvPicPr>
        <p:blipFill>
          <a:blip r:embed="rId2">
            <a:alphaModFix amt="5000"/>
            <a:extLst>
              <a:ext uri="{28A0092B-C50C-407E-A947-70E740481C1C}">
                <a14:useLocalDpi xmlns:a14="http://schemas.microsoft.com/office/drawing/2010/main"/>
              </a:ext>
            </a:extLst>
          </a:blip>
          <a:stretch>
            <a:fillRect/>
          </a:stretch>
        </p:blipFill>
        <p:spPr>
          <a:xfrm>
            <a:off x="1797985" y="-232757"/>
            <a:ext cx="10869835" cy="10798134"/>
          </a:xfrm>
          <a:prstGeom prst="rect">
            <a:avLst/>
          </a:prstGeom>
        </p:spPr>
      </p:pic>
      <p:sp>
        <p:nvSpPr>
          <p:cNvPr id="6" name="Text Placeholder 5">
            <a:extLst>
              <a:ext uri="{FF2B5EF4-FFF2-40B4-BE49-F238E27FC236}">
                <a16:creationId xmlns:a16="http://schemas.microsoft.com/office/drawing/2014/main" id="{484CE04A-DDCC-591C-6176-D8C409627AF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14" name="Footer Placeholder 4">
            <a:extLst>
              <a:ext uri="{FF2B5EF4-FFF2-40B4-BE49-F238E27FC236}">
                <a16:creationId xmlns:a16="http://schemas.microsoft.com/office/drawing/2014/main" id="{42B8CCDF-DB6F-8C00-F908-1C017D9AF93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June 2024</a:t>
            </a:r>
            <a:endParaRPr lang="en-GB" dirty="0">
              <a:latin typeface="Arial" panose="020B0604020202020204" pitchFamily="34" charset="0"/>
              <a:cs typeface="Arial" panose="020B0604020202020204" pitchFamily="34" charset="0"/>
            </a:endParaRPr>
          </a:p>
        </p:txBody>
      </p:sp>
      <p:sp>
        <p:nvSpPr>
          <p:cNvPr id="7" name="Text Placeholder 12">
            <a:extLst>
              <a:ext uri="{FF2B5EF4-FFF2-40B4-BE49-F238E27FC236}">
                <a16:creationId xmlns:a16="http://schemas.microsoft.com/office/drawing/2014/main" id="{2528ACA5-1D17-0F9C-8E33-B422C18BAE2D}"/>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16" name="Media Placeholder 9">
            <a:extLst>
              <a:ext uri="{FF2B5EF4-FFF2-40B4-BE49-F238E27FC236}">
                <a16:creationId xmlns:a16="http://schemas.microsoft.com/office/drawing/2014/main" id="{1EDB8D67-0F9B-0964-2D1D-261F76159667}"/>
              </a:ext>
            </a:extLst>
          </p:cNvPr>
          <p:cNvSpPr>
            <a:spLocks noGrp="1"/>
          </p:cNvSpPr>
          <p:nvPr>
            <p:ph type="media" sz="quarter" idx="12"/>
          </p:nvPr>
        </p:nvSpPr>
        <p:spPr>
          <a:xfrm>
            <a:off x="1345277" y="1825625"/>
            <a:ext cx="2863468" cy="2014538"/>
          </a:xfrm>
        </p:spPr>
        <p:txBody>
          <a:bodyPr/>
          <a:lstStyle/>
          <a:p>
            <a:endParaRPr lang="en-GB"/>
          </a:p>
        </p:txBody>
      </p:sp>
      <p:sp>
        <p:nvSpPr>
          <p:cNvPr id="17" name="Media Placeholder 9">
            <a:extLst>
              <a:ext uri="{FF2B5EF4-FFF2-40B4-BE49-F238E27FC236}">
                <a16:creationId xmlns:a16="http://schemas.microsoft.com/office/drawing/2014/main" id="{EC2DE007-82A2-DA39-A035-AA97EA23E679}"/>
              </a:ext>
            </a:extLst>
          </p:cNvPr>
          <p:cNvSpPr>
            <a:spLocks noGrp="1"/>
          </p:cNvSpPr>
          <p:nvPr>
            <p:ph type="media" sz="quarter" idx="16"/>
          </p:nvPr>
        </p:nvSpPr>
        <p:spPr>
          <a:xfrm>
            <a:off x="4913252" y="1825625"/>
            <a:ext cx="2868020" cy="2014538"/>
          </a:xfrm>
        </p:spPr>
        <p:txBody>
          <a:bodyPr/>
          <a:lstStyle/>
          <a:p>
            <a:endParaRPr lang="en-GB" dirty="0"/>
          </a:p>
        </p:txBody>
      </p:sp>
      <p:sp>
        <p:nvSpPr>
          <p:cNvPr id="18" name="Media Placeholder 9">
            <a:extLst>
              <a:ext uri="{FF2B5EF4-FFF2-40B4-BE49-F238E27FC236}">
                <a16:creationId xmlns:a16="http://schemas.microsoft.com/office/drawing/2014/main" id="{E49DBEDE-2DF1-5383-A289-6C26D144A1D4}"/>
              </a:ext>
            </a:extLst>
          </p:cNvPr>
          <p:cNvSpPr>
            <a:spLocks noGrp="1"/>
          </p:cNvSpPr>
          <p:nvPr>
            <p:ph type="media" sz="quarter" idx="17"/>
          </p:nvPr>
        </p:nvSpPr>
        <p:spPr>
          <a:xfrm>
            <a:off x="8485779" y="1825625"/>
            <a:ext cx="2868020" cy="2014538"/>
          </a:xfrm>
        </p:spPr>
        <p:txBody>
          <a:bodyPr/>
          <a:lstStyle/>
          <a:p>
            <a:endParaRPr lang="en-GB"/>
          </a:p>
        </p:txBody>
      </p:sp>
      <p:sp>
        <p:nvSpPr>
          <p:cNvPr id="19" name="Media Placeholder 9">
            <a:extLst>
              <a:ext uri="{FF2B5EF4-FFF2-40B4-BE49-F238E27FC236}">
                <a16:creationId xmlns:a16="http://schemas.microsoft.com/office/drawing/2014/main" id="{3338D577-3641-2B4B-D703-E641B92AFFB0}"/>
              </a:ext>
            </a:extLst>
          </p:cNvPr>
          <p:cNvSpPr>
            <a:spLocks noGrp="1"/>
          </p:cNvSpPr>
          <p:nvPr>
            <p:ph type="media" sz="quarter" idx="18"/>
          </p:nvPr>
        </p:nvSpPr>
        <p:spPr>
          <a:xfrm>
            <a:off x="3128522" y="4046026"/>
            <a:ext cx="2869506" cy="2014538"/>
          </a:xfrm>
        </p:spPr>
        <p:txBody>
          <a:bodyPr/>
          <a:lstStyle/>
          <a:p>
            <a:endParaRPr lang="en-GB" dirty="0"/>
          </a:p>
        </p:txBody>
      </p:sp>
      <p:sp>
        <p:nvSpPr>
          <p:cNvPr id="20" name="Media Placeholder 9">
            <a:extLst>
              <a:ext uri="{FF2B5EF4-FFF2-40B4-BE49-F238E27FC236}">
                <a16:creationId xmlns:a16="http://schemas.microsoft.com/office/drawing/2014/main" id="{CE5BEEFA-5D3C-7478-7775-5D006CB5E12C}"/>
              </a:ext>
            </a:extLst>
          </p:cNvPr>
          <p:cNvSpPr>
            <a:spLocks noGrp="1"/>
          </p:cNvSpPr>
          <p:nvPr>
            <p:ph type="media" sz="quarter" idx="19"/>
          </p:nvPr>
        </p:nvSpPr>
        <p:spPr>
          <a:xfrm>
            <a:off x="6701049" y="4046026"/>
            <a:ext cx="2869506" cy="2014538"/>
          </a:xfrm>
        </p:spPr>
        <p:txBody>
          <a:bodyPr/>
          <a:lstStyle/>
          <a:p>
            <a:endParaRPr lang="en-GB"/>
          </a:p>
        </p:txBody>
      </p:sp>
      <p:sp>
        <p:nvSpPr>
          <p:cNvPr id="21" name="Oval 20">
            <a:extLst>
              <a:ext uri="{FF2B5EF4-FFF2-40B4-BE49-F238E27FC236}">
                <a16:creationId xmlns:a16="http://schemas.microsoft.com/office/drawing/2014/main" id="{8C52D8C0-5A50-6C0B-4481-A00E3FDF667A}"/>
              </a:ext>
            </a:extLst>
          </p:cNvPr>
          <p:cNvSpPr/>
          <p:nvPr userDrawn="1"/>
        </p:nvSpPr>
        <p:spPr>
          <a:xfrm>
            <a:off x="838200" y="1825625"/>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1</a:t>
            </a:r>
          </a:p>
        </p:txBody>
      </p:sp>
      <p:sp>
        <p:nvSpPr>
          <p:cNvPr id="22" name="Oval 21">
            <a:extLst>
              <a:ext uri="{FF2B5EF4-FFF2-40B4-BE49-F238E27FC236}">
                <a16:creationId xmlns:a16="http://schemas.microsoft.com/office/drawing/2014/main" id="{44D49C7F-3485-1CC4-D3D4-7DEF092D9F4F}"/>
              </a:ext>
            </a:extLst>
          </p:cNvPr>
          <p:cNvSpPr/>
          <p:nvPr userDrawn="1"/>
        </p:nvSpPr>
        <p:spPr>
          <a:xfrm>
            <a:off x="4406175" y="1825625"/>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2</a:t>
            </a:r>
          </a:p>
        </p:txBody>
      </p:sp>
      <p:sp>
        <p:nvSpPr>
          <p:cNvPr id="23" name="Oval 22">
            <a:extLst>
              <a:ext uri="{FF2B5EF4-FFF2-40B4-BE49-F238E27FC236}">
                <a16:creationId xmlns:a16="http://schemas.microsoft.com/office/drawing/2014/main" id="{6695CD53-5FA3-ADCF-C5D7-75F1C14CF8E9}"/>
              </a:ext>
            </a:extLst>
          </p:cNvPr>
          <p:cNvSpPr/>
          <p:nvPr userDrawn="1"/>
        </p:nvSpPr>
        <p:spPr>
          <a:xfrm>
            <a:off x="7983254" y="1825625"/>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3</a:t>
            </a:r>
          </a:p>
        </p:txBody>
      </p:sp>
      <p:sp>
        <p:nvSpPr>
          <p:cNvPr id="24" name="Oval 23">
            <a:extLst>
              <a:ext uri="{FF2B5EF4-FFF2-40B4-BE49-F238E27FC236}">
                <a16:creationId xmlns:a16="http://schemas.microsoft.com/office/drawing/2014/main" id="{AC7CEC8C-749A-A796-FCAC-26A74F67DEAA}"/>
              </a:ext>
            </a:extLst>
          </p:cNvPr>
          <p:cNvSpPr/>
          <p:nvPr userDrawn="1"/>
        </p:nvSpPr>
        <p:spPr>
          <a:xfrm>
            <a:off x="2621445" y="4046026"/>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4</a:t>
            </a:r>
          </a:p>
        </p:txBody>
      </p:sp>
      <p:sp>
        <p:nvSpPr>
          <p:cNvPr id="25" name="Oval 24">
            <a:extLst>
              <a:ext uri="{FF2B5EF4-FFF2-40B4-BE49-F238E27FC236}">
                <a16:creationId xmlns:a16="http://schemas.microsoft.com/office/drawing/2014/main" id="{9951D921-43FC-88B6-7B45-723BBF8B5ACF}"/>
              </a:ext>
            </a:extLst>
          </p:cNvPr>
          <p:cNvSpPr/>
          <p:nvPr userDrawn="1"/>
        </p:nvSpPr>
        <p:spPr>
          <a:xfrm>
            <a:off x="6193974" y="4046026"/>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1312256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ctivity_video+caption">
    <p:spTree>
      <p:nvGrpSpPr>
        <p:cNvPr id="1" name=""/>
        <p:cNvGrpSpPr/>
        <p:nvPr/>
      </p:nvGrpSpPr>
      <p:grpSpPr>
        <a:xfrm>
          <a:off x="0" y="0"/>
          <a:ext cx="0" cy="0"/>
          <a:chOff x="0" y="0"/>
          <a:chExt cx="0" cy="0"/>
        </a:xfrm>
      </p:grpSpPr>
      <p:pic>
        <p:nvPicPr>
          <p:cNvPr id="13" name="Picture 12" descr="A picture containing pattern, circle, screenshot, design&#10;&#10;Description automatically generated">
            <a:extLst>
              <a:ext uri="{FF2B5EF4-FFF2-40B4-BE49-F238E27FC236}">
                <a16:creationId xmlns:a16="http://schemas.microsoft.com/office/drawing/2014/main" id="{26D4B314-F49E-12B5-620F-16A35F5C2F52}"/>
              </a:ext>
            </a:extLst>
          </p:cNvPr>
          <p:cNvPicPr>
            <a:picLocks noChangeAspect="1"/>
          </p:cNvPicPr>
          <p:nvPr userDrawn="1"/>
        </p:nvPicPr>
        <p:blipFill>
          <a:blip r:embed="rId2">
            <a:alphaModFix amt="5000"/>
            <a:extLst>
              <a:ext uri="{28A0092B-C50C-407E-A947-70E740481C1C}">
                <a14:useLocalDpi xmlns:a14="http://schemas.microsoft.com/office/drawing/2010/main"/>
              </a:ext>
            </a:extLst>
          </a:blip>
          <a:stretch>
            <a:fillRect/>
          </a:stretch>
        </p:blipFill>
        <p:spPr>
          <a:xfrm>
            <a:off x="1797985" y="-232757"/>
            <a:ext cx="10869835" cy="10798134"/>
          </a:xfrm>
          <a:prstGeom prst="rect">
            <a:avLst/>
          </a:prstGeom>
        </p:spPr>
      </p:pic>
      <p:sp>
        <p:nvSpPr>
          <p:cNvPr id="6" name="Text Placeholder 5">
            <a:extLst>
              <a:ext uri="{FF2B5EF4-FFF2-40B4-BE49-F238E27FC236}">
                <a16:creationId xmlns:a16="http://schemas.microsoft.com/office/drawing/2014/main" id="{484CE04A-DDCC-591C-6176-D8C409627AF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14" name="Footer Placeholder 4">
            <a:extLst>
              <a:ext uri="{FF2B5EF4-FFF2-40B4-BE49-F238E27FC236}">
                <a16:creationId xmlns:a16="http://schemas.microsoft.com/office/drawing/2014/main" id="{42B8CCDF-DB6F-8C00-F908-1C017D9AF93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June 2024</a:t>
            </a:r>
            <a:endParaRPr lang="en-GB" dirty="0">
              <a:latin typeface="Arial" panose="020B0604020202020204" pitchFamily="34" charset="0"/>
              <a:cs typeface="Arial" panose="020B0604020202020204" pitchFamily="34" charset="0"/>
            </a:endParaRPr>
          </a:p>
        </p:txBody>
      </p:sp>
      <p:sp>
        <p:nvSpPr>
          <p:cNvPr id="7" name="Text Placeholder 12">
            <a:extLst>
              <a:ext uri="{FF2B5EF4-FFF2-40B4-BE49-F238E27FC236}">
                <a16:creationId xmlns:a16="http://schemas.microsoft.com/office/drawing/2014/main" id="{2528ACA5-1D17-0F9C-8E33-B422C18BAE2D}"/>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3" name="Media Placeholder 9">
            <a:extLst>
              <a:ext uri="{FF2B5EF4-FFF2-40B4-BE49-F238E27FC236}">
                <a16:creationId xmlns:a16="http://schemas.microsoft.com/office/drawing/2014/main" id="{092FE5E2-F98A-01C3-3E69-D46BAE20DA3D}"/>
              </a:ext>
            </a:extLst>
          </p:cNvPr>
          <p:cNvSpPr>
            <a:spLocks noGrp="1"/>
          </p:cNvSpPr>
          <p:nvPr>
            <p:ph type="media" sz="quarter" idx="12"/>
          </p:nvPr>
        </p:nvSpPr>
        <p:spPr>
          <a:xfrm>
            <a:off x="838200" y="1825625"/>
            <a:ext cx="10515600" cy="3714142"/>
          </a:xfrm>
        </p:spPr>
        <p:txBody>
          <a:bodyPr/>
          <a:lstStyle/>
          <a:p>
            <a:endParaRPr lang="en-GB"/>
          </a:p>
        </p:txBody>
      </p:sp>
      <p:sp>
        <p:nvSpPr>
          <p:cNvPr id="4" name="Content Placeholder 2">
            <a:extLst>
              <a:ext uri="{FF2B5EF4-FFF2-40B4-BE49-F238E27FC236}">
                <a16:creationId xmlns:a16="http://schemas.microsoft.com/office/drawing/2014/main" id="{670E205A-90C6-9B1A-EE2A-91B43E15ABE6}"/>
              </a:ext>
            </a:extLst>
          </p:cNvPr>
          <p:cNvSpPr>
            <a:spLocks noGrp="1"/>
          </p:cNvSpPr>
          <p:nvPr>
            <p:ph idx="1"/>
          </p:nvPr>
        </p:nvSpPr>
        <p:spPr>
          <a:xfrm>
            <a:off x="838199" y="5744095"/>
            <a:ext cx="10515599" cy="432867"/>
          </a:xfrm>
        </p:spPr>
        <p:txBody>
          <a:bodyPr>
            <a:normAutofit/>
          </a:bodyPr>
          <a:lstStyle>
            <a:lvl1pPr marL="0" indent="0">
              <a:buNone/>
              <a:defRPr sz="1800"/>
            </a:lvl1pPr>
          </a:lstStyle>
          <a:p>
            <a:pPr lvl="0"/>
            <a:r>
              <a:rPr lang="en-US" dirty="0"/>
              <a:t>Click to edit Master text styles</a:t>
            </a:r>
          </a:p>
        </p:txBody>
      </p:sp>
    </p:spTree>
    <p:extLst>
      <p:ext uri="{BB962C8B-B14F-4D97-AF65-F5344CB8AC3E}">
        <p14:creationId xmlns:p14="http://schemas.microsoft.com/office/powerpoint/2010/main" val="7771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72BFA8-2D39-244F-4F2A-031D91E2EE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DD84677-D669-F58E-69CC-70B9AE12C1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75293567"/>
      </p:ext>
    </p:extLst>
  </p:cSld>
  <p:clrMap bg1="lt1" tx1="dk1" bg2="lt2" tx2="dk2" accent1="accent1" accent2="accent2" accent3="accent3" accent4="accent4" accent5="accent5" accent6="accent6" hlink="hlink" folHlink="folHlink"/>
  <p:sldLayoutIdLst>
    <p:sldLayoutId id="2147483666" r:id="rId1"/>
    <p:sldLayoutId id="2147483660" r:id="rId2"/>
    <p:sldLayoutId id="2147483650" r:id="rId3"/>
    <p:sldLayoutId id="2147483661" r:id="rId4"/>
    <p:sldLayoutId id="2147483670" r:id="rId5"/>
    <p:sldLayoutId id="2147483672" r:id="rId6"/>
    <p:sldLayoutId id="2147483665" r:id="rId7"/>
    <p:sldLayoutId id="2147483662" r:id="rId8"/>
    <p:sldLayoutId id="2147483671" r:id="rId9"/>
    <p:sldLayoutId id="2147483652" r:id="rId10"/>
    <p:sldLayoutId id="2147483664" r:id="rId11"/>
    <p:sldLayoutId id="2147483657" r:id="rId12"/>
    <p:sldLayoutId id="2147483667" r:id="rId13"/>
    <p:sldLayoutId id="2147483668" r:id="rId14"/>
    <p:sldLayoutId id="2147483669" r:id="rId15"/>
  </p:sldLayoutIdLst>
  <p:txStyles>
    <p:titleStyle>
      <a:lvl1pPr algn="l" defTabSz="914400" rtl="0" eaLnBrk="1" latinLnBrk="0" hangingPunct="1">
        <a:lnSpc>
          <a:spcPct val="90000"/>
        </a:lnSpc>
        <a:spcBef>
          <a:spcPct val="0"/>
        </a:spcBef>
        <a:buNone/>
        <a:defRPr sz="4000" kern="1200">
          <a:solidFill>
            <a:schemeClr val="tx1">
              <a:lumMod val="85000"/>
              <a:lumOff val="1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8000"/>
        </a:lnSpc>
        <a:spcBef>
          <a:spcPts val="1000"/>
        </a:spcBef>
        <a:buClr>
          <a:srgbClr val="466318"/>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466318"/>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46631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https://www.youtube.com/embed/Zn2wyzOMqe0?feature=oembed" TargetMode="External"/><Relationship Id="rId1" Type="http://schemas.openxmlformats.org/officeDocument/2006/relationships/video" Target="https://www.youtube.com/embed/CfVmGIojfX4?feature=oembed" TargetMode="Externa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hyperlink" Target="https://www.clinicalguidelines.scot.nhs.uk/nhsggc-guidelines/nhsggc-guidelines/kidney-diseases/sop-manual-doppler-blood-pressur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2.jpeg"/><Relationship Id="rId4" Type="http://schemas.openxmlformats.org/officeDocument/2006/relationships/hyperlink" Target="https://www.pharmaguideline.com/2008/04/sop-for-autoclave.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dpt.nhs.uk/download/Nan5r7PK0Q"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4.jpeg"/><Relationship Id="rId5" Type="http://schemas.openxmlformats.org/officeDocument/2006/relationships/hyperlink" Target="https://www.widgetlibrary.knowledge.scot.nhs.uk/media/WidgetFiles/1010876/D0.05%20Lifts%20procedures.pdf" TargetMode="Externa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hyperlink" Target="https://www.sheffield.ac.uk/media/6291/download?attachment"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6.jpeg"/><Relationship Id="rId5" Type="http://schemas.openxmlformats.org/officeDocument/2006/relationships/hyperlink" Target="https://www.england.nhs.uk/mids-east/wp-content/uploads/sites/7/2018/04/spillage-of-cytotoxic-and-anti-cancer-drugs.pdf" TargetMode="Externa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hyperlink" Target="https://www.unicef.org.uk/babyfriendly/baby-friendly-resources/bottle-feeding-resources/guide-to-bottle-feeding/"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8.jpeg"/><Relationship Id="rId5" Type="http://schemas.openxmlformats.org/officeDocument/2006/relationships/hyperlink" Target="https://www.nursesclass.com/2021/04/bed-making.html" TargetMode="Externa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hyperlink" Target="https://www.england.nhs.uk/coronavirus/documents/uniforms-and-workwear-guidance-for-nhs-employers/"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0.jpeg"/><Relationship Id="rId5" Type="http://schemas.openxmlformats.org/officeDocument/2006/relationships/hyperlink" Target="http://www.bristol.ac.uk/media-library/sites/expsych/documents/targ/SOP%2001%20Use%20of%20oximeter%20and%20extraction%20of%20data.pdf" TargetMode="Externa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CE04C9-F46F-4224-A880-738B1633B564}"/>
              </a:ext>
            </a:extLst>
          </p:cNvPr>
          <p:cNvSpPr>
            <a:spLocks noGrp="1"/>
          </p:cNvSpPr>
          <p:nvPr>
            <p:ph type="ctrTitle"/>
          </p:nvPr>
        </p:nvSpPr>
        <p:spPr>
          <a:xfrm>
            <a:off x="1524000" y="3835106"/>
            <a:ext cx="9144000" cy="875845"/>
          </a:xfrm>
        </p:spPr>
        <p:txBody>
          <a:bodyPr>
            <a:normAutofit/>
          </a:bodyPr>
          <a:lstStyle/>
          <a:p>
            <a:r>
              <a:rPr lang="en-GB" dirty="0"/>
              <a:t>Health</a:t>
            </a:r>
          </a:p>
        </p:txBody>
      </p:sp>
      <p:sp>
        <p:nvSpPr>
          <p:cNvPr id="7" name="Subtitle 6">
            <a:extLst>
              <a:ext uri="{FF2B5EF4-FFF2-40B4-BE49-F238E27FC236}">
                <a16:creationId xmlns:a16="http://schemas.microsoft.com/office/drawing/2014/main" id="{1F5EADF3-A590-4AFE-1185-A6960C9D1B6A}"/>
              </a:ext>
            </a:extLst>
          </p:cNvPr>
          <p:cNvSpPr>
            <a:spLocks noGrp="1"/>
          </p:cNvSpPr>
          <p:nvPr>
            <p:ph type="subTitle" idx="1"/>
          </p:nvPr>
        </p:nvSpPr>
        <p:spPr>
          <a:xfrm>
            <a:off x="1524000" y="4903788"/>
            <a:ext cx="9144000" cy="582612"/>
          </a:xfrm>
        </p:spPr>
        <p:txBody>
          <a:bodyPr>
            <a:normAutofit/>
          </a:bodyPr>
          <a:lstStyle/>
          <a:p>
            <a:r>
              <a:rPr lang="en-US" dirty="0"/>
              <a:t>Topic: Good scientific and clinical practice</a:t>
            </a:r>
          </a:p>
        </p:txBody>
      </p:sp>
      <p:sp>
        <p:nvSpPr>
          <p:cNvPr id="4" name="Text Placeholder 3">
            <a:extLst>
              <a:ext uri="{FF2B5EF4-FFF2-40B4-BE49-F238E27FC236}">
                <a16:creationId xmlns:a16="http://schemas.microsoft.com/office/drawing/2014/main" id="{47867F5A-5A0F-C526-6E2A-AC6C470A9D34}"/>
              </a:ext>
            </a:extLst>
          </p:cNvPr>
          <p:cNvSpPr>
            <a:spLocks noGrp="1"/>
          </p:cNvSpPr>
          <p:nvPr>
            <p:ph type="body" sz="quarter" idx="10"/>
          </p:nvPr>
        </p:nvSpPr>
        <p:spPr>
          <a:xfrm>
            <a:off x="6096000" y="2476500"/>
            <a:ext cx="5622925" cy="534988"/>
          </a:xfrm>
        </p:spPr>
        <p:txBody>
          <a:bodyPr/>
          <a:lstStyle/>
          <a:p>
            <a:r>
              <a:rPr lang="en-GB" dirty="0"/>
              <a:t>Route: Health &amp; Science</a:t>
            </a:r>
          </a:p>
        </p:txBody>
      </p:sp>
      <p:sp>
        <p:nvSpPr>
          <p:cNvPr id="5" name="Text Placeholder 4">
            <a:extLst>
              <a:ext uri="{FF2B5EF4-FFF2-40B4-BE49-F238E27FC236}">
                <a16:creationId xmlns:a16="http://schemas.microsoft.com/office/drawing/2014/main" id="{47751806-CAEB-6B9E-B21F-4278168228FD}"/>
              </a:ext>
            </a:extLst>
          </p:cNvPr>
          <p:cNvSpPr>
            <a:spLocks noGrp="1"/>
          </p:cNvSpPr>
          <p:nvPr>
            <p:ph type="body" sz="quarter" idx="11"/>
          </p:nvPr>
        </p:nvSpPr>
        <p:spPr>
          <a:xfrm>
            <a:off x="1524000" y="5626100"/>
            <a:ext cx="9144000" cy="457200"/>
          </a:xfrm>
        </p:spPr>
        <p:txBody>
          <a:bodyPr/>
          <a:lstStyle/>
          <a:p>
            <a:r>
              <a:rPr lang="en-GB" dirty="0"/>
              <a:t>Lesson 1: What is a standard operating procedure (SOP)?</a:t>
            </a:r>
          </a:p>
        </p:txBody>
      </p:sp>
    </p:spTree>
    <p:extLst>
      <p:ext uri="{BB962C8B-B14F-4D97-AF65-F5344CB8AC3E}">
        <p14:creationId xmlns:p14="http://schemas.microsoft.com/office/powerpoint/2010/main" val="1924075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7AA9A1B-2313-40CD-9796-6D095972D44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722156" y="2580980"/>
            <a:ext cx="4902227" cy="32681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335CD0AC-1D1B-98CA-F7ED-6B447B3E3CA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6541277" y="2580979"/>
            <a:ext cx="4902227" cy="326815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Principles of good practice</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p:txBody>
          <a:bodyPr/>
          <a:lstStyle/>
          <a:p>
            <a:r>
              <a:rPr lang="en-GB" dirty="0"/>
              <a:t>Activity 2</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50"/>
            <a:ext cx="4210050" cy="365125"/>
          </a:xfrm>
        </p:spPr>
        <p:txBody>
          <a:bodyPr/>
          <a:lstStyle/>
          <a:p>
            <a:r>
              <a:rPr lang="en-GB" dirty="0"/>
              <a:t>Lesson 1: What is a standard operating procedure (SOP)?</a:t>
            </a:r>
          </a:p>
        </p:txBody>
      </p:sp>
      <p:sp>
        <p:nvSpPr>
          <p:cNvPr id="8" name="Action Button: Help 7">
            <a:hlinkClick r:id="" action="ppaction://noaction" highlightClick="1"/>
            <a:extLst>
              <a:ext uri="{FF2B5EF4-FFF2-40B4-BE49-F238E27FC236}">
                <a16:creationId xmlns:a16="http://schemas.microsoft.com/office/drawing/2014/main" id="{67DC92A0-C93D-0908-D58B-880444219D95}"/>
              </a:ext>
            </a:extLst>
          </p:cNvPr>
          <p:cNvSpPr/>
          <p:nvPr/>
        </p:nvSpPr>
        <p:spPr>
          <a:xfrm>
            <a:off x="5778366" y="1869966"/>
            <a:ext cx="635268" cy="567891"/>
          </a:xfrm>
          <a:prstGeom prst="actionButtonHelp">
            <a:avLst/>
          </a:prstGeom>
          <a:solidFill>
            <a:srgbClr val="E2EEBE"/>
          </a:solidFill>
          <a:ln>
            <a:solidFill>
              <a:srgbClr val="4663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0A4FDB7A-5486-8F0D-0840-8ECEB31E8C2C}"/>
              </a:ext>
            </a:extLst>
          </p:cNvPr>
          <p:cNvSpPr txBox="1"/>
          <p:nvPr/>
        </p:nvSpPr>
        <p:spPr>
          <a:xfrm>
            <a:off x="6720104" y="1923078"/>
            <a:ext cx="4706218" cy="461665"/>
          </a:xfrm>
          <a:prstGeom prst="rect">
            <a:avLst/>
          </a:prstGeom>
          <a:noFill/>
        </p:spPr>
        <p:txBody>
          <a:bodyPr wrap="square" rtlCol="0">
            <a:spAutoFit/>
          </a:bodyPr>
          <a:lstStyle/>
          <a:p>
            <a:r>
              <a:rPr lang="en-GB" sz="2400" b="1" dirty="0">
                <a:solidFill>
                  <a:schemeClr val="accent6">
                    <a:lumMod val="75000"/>
                  </a:schemeClr>
                </a:solidFill>
                <a:latin typeface="Arial" panose="020B0604020202020204" pitchFamily="34" charset="0"/>
                <a:cs typeface="Arial" panose="020B0604020202020204" pitchFamily="34" charset="0"/>
              </a:rPr>
              <a:t>Use PPE correctly</a:t>
            </a:r>
            <a:endParaRPr lang="en-US" sz="2400" b="1" dirty="0">
              <a:solidFill>
                <a:schemeClr val="accent6">
                  <a:lumMod val="75000"/>
                </a:schemeClr>
              </a:solidFill>
              <a:latin typeface="Arial" panose="020B0604020202020204" pitchFamily="34" charset="0"/>
              <a:cs typeface="Arial" panose="020B0604020202020204" pitchFamily="34" charset="0"/>
            </a:endParaRPr>
          </a:p>
        </p:txBody>
      </p:sp>
      <p:sp>
        <p:nvSpPr>
          <p:cNvPr id="7" name="Google Shape;110;p3" descr="Close">
            <a:extLst>
              <a:ext uri="{FF2B5EF4-FFF2-40B4-BE49-F238E27FC236}">
                <a16:creationId xmlns:a16="http://schemas.microsoft.com/office/drawing/2014/main" id="{249C8D3C-26A0-BC19-EFED-4E124ADC7BD0}"/>
              </a:ext>
            </a:extLst>
          </p:cNvPr>
          <p:cNvSpPr/>
          <p:nvPr/>
        </p:nvSpPr>
        <p:spPr>
          <a:xfrm>
            <a:off x="1270542" y="3000914"/>
            <a:ext cx="685800" cy="685800"/>
          </a:xfrm>
          <a:custGeom>
            <a:avLst/>
            <a:gdLst/>
            <a:ahLst/>
            <a:cxnLst/>
            <a:rect l="l" t="t" r="r" b="b"/>
            <a:pathLst>
              <a:path w="685800" h="685800" extrusionOk="0">
                <a:moveTo>
                  <a:pt x="681514" y="88106"/>
                </a:moveTo>
                <a:lnTo>
                  <a:pt x="600551" y="7144"/>
                </a:lnTo>
                <a:lnTo>
                  <a:pt x="344329" y="263366"/>
                </a:lnTo>
                <a:lnTo>
                  <a:pt x="88106" y="7144"/>
                </a:lnTo>
                <a:lnTo>
                  <a:pt x="7144" y="88106"/>
                </a:lnTo>
                <a:lnTo>
                  <a:pt x="263366" y="344329"/>
                </a:lnTo>
                <a:lnTo>
                  <a:pt x="7144" y="600551"/>
                </a:lnTo>
                <a:lnTo>
                  <a:pt x="88106" y="681514"/>
                </a:lnTo>
                <a:lnTo>
                  <a:pt x="344329" y="425291"/>
                </a:lnTo>
                <a:lnTo>
                  <a:pt x="600551" y="681514"/>
                </a:lnTo>
                <a:lnTo>
                  <a:pt x="681514" y="600551"/>
                </a:lnTo>
                <a:lnTo>
                  <a:pt x="425291" y="344329"/>
                </a:lnTo>
                <a:close/>
              </a:path>
            </a:pathLst>
          </a:cu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p:txBody>
      </p:sp>
      <p:sp>
        <p:nvSpPr>
          <p:cNvPr id="6" name="Google Shape;109;p3" descr="Checkmark">
            <a:extLst>
              <a:ext uri="{FF2B5EF4-FFF2-40B4-BE49-F238E27FC236}">
                <a16:creationId xmlns:a16="http://schemas.microsoft.com/office/drawing/2014/main" id="{1D1148D4-CF56-16F4-569A-649596BE7E58}"/>
              </a:ext>
            </a:extLst>
          </p:cNvPr>
          <p:cNvSpPr/>
          <p:nvPr/>
        </p:nvSpPr>
        <p:spPr>
          <a:xfrm>
            <a:off x="6832061" y="3114675"/>
            <a:ext cx="885825" cy="628650"/>
          </a:xfrm>
          <a:custGeom>
            <a:avLst/>
            <a:gdLst/>
            <a:ahLst/>
            <a:cxnLst/>
            <a:rect l="l" t="t" r="r" b="b"/>
            <a:pathLst>
              <a:path w="885825" h="628650" extrusionOk="0">
                <a:moveTo>
                  <a:pt x="810101" y="7144"/>
                </a:moveTo>
                <a:lnTo>
                  <a:pt x="322421" y="468154"/>
                </a:lnTo>
                <a:lnTo>
                  <a:pt x="88106" y="228124"/>
                </a:lnTo>
                <a:lnTo>
                  <a:pt x="7144" y="305276"/>
                </a:lnTo>
                <a:lnTo>
                  <a:pt x="318611" y="625316"/>
                </a:lnTo>
                <a:lnTo>
                  <a:pt x="400526" y="549116"/>
                </a:lnTo>
                <a:lnTo>
                  <a:pt x="887254" y="87154"/>
                </a:lnTo>
                <a:close/>
              </a:path>
            </a:pathLst>
          </a:custGeom>
          <a:solidFill>
            <a:srgbClr val="00B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B412756C-5512-9D2C-D64A-FDFBFC8A6CC4}"/>
              </a:ext>
            </a:extLst>
          </p:cNvPr>
          <p:cNvSpPr txBox="1"/>
          <p:nvPr/>
        </p:nvSpPr>
        <p:spPr>
          <a:xfrm>
            <a:off x="722156" y="1923080"/>
            <a:ext cx="4749740" cy="461665"/>
          </a:xfrm>
          <a:prstGeom prst="rect">
            <a:avLst/>
          </a:prstGeom>
          <a:noFill/>
        </p:spPr>
        <p:txBody>
          <a:bodyPr wrap="square" rtlCol="0">
            <a:spAutoFit/>
          </a:bodyPr>
          <a:lstStyle/>
          <a:p>
            <a:pPr marL="0" indent="0">
              <a:buNone/>
            </a:pPr>
            <a:r>
              <a:rPr lang="en-US" sz="2400" b="1" dirty="0">
                <a:latin typeface="Arial" panose="020B0604020202020204" pitchFamily="34" charset="0"/>
                <a:cs typeface="Arial" panose="020B0604020202020204" pitchFamily="34" charset="0"/>
              </a:rPr>
              <a:t>What principle is being shown?</a:t>
            </a:r>
          </a:p>
        </p:txBody>
      </p:sp>
    </p:spTree>
    <p:extLst>
      <p:ext uri="{BB962C8B-B14F-4D97-AF65-F5344CB8AC3E}">
        <p14:creationId xmlns:p14="http://schemas.microsoft.com/office/powerpoint/2010/main" val="24834954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8"/>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FD381070-ECF2-2C95-D6C0-16CC25EBAD8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567620" y="2580978"/>
            <a:ext cx="4875884" cy="32681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C784B5C-6706-3E2D-87F9-3C0E1C3978A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722155" y="2580979"/>
            <a:ext cx="4902227" cy="327033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Principles of good practice</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p:txBody>
          <a:bodyPr/>
          <a:lstStyle/>
          <a:p>
            <a:r>
              <a:rPr lang="en-GB" dirty="0"/>
              <a:t>Activity 2</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50"/>
            <a:ext cx="4210050" cy="365125"/>
          </a:xfrm>
        </p:spPr>
        <p:txBody>
          <a:bodyPr/>
          <a:lstStyle/>
          <a:p>
            <a:r>
              <a:rPr lang="en-GB" dirty="0"/>
              <a:t>Lesson 1: What is a standard operating procedure (SOP)?</a:t>
            </a:r>
          </a:p>
        </p:txBody>
      </p:sp>
      <p:sp>
        <p:nvSpPr>
          <p:cNvPr id="8" name="Action Button: Help 7">
            <a:hlinkClick r:id="" action="ppaction://noaction" highlightClick="1"/>
            <a:extLst>
              <a:ext uri="{FF2B5EF4-FFF2-40B4-BE49-F238E27FC236}">
                <a16:creationId xmlns:a16="http://schemas.microsoft.com/office/drawing/2014/main" id="{67DC92A0-C93D-0908-D58B-880444219D95}"/>
              </a:ext>
            </a:extLst>
          </p:cNvPr>
          <p:cNvSpPr/>
          <p:nvPr/>
        </p:nvSpPr>
        <p:spPr>
          <a:xfrm>
            <a:off x="5778366" y="1869966"/>
            <a:ext cx="635268" cy="567891"/>
          </a:xfrm>
          <a:prstGeom prst="actionButtonHelp">
            <a:avLst/>
          </a:prstGeom>
          <a:solidFill>
            <a:srgbClr val="E2EEBE"/>
          </a:solidFill>
          <a:ln>
            <a:solidFill>
              <a:srgbClr val="4663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A4FDB7A-5486-8F0D-0840-8ECEB31E8C2C}"/>
              </a:ext>
            </a:extLst>
          </p:cNvPr>
          <p:cNvSpPr txBox="1"/>
          <p:nvPr/>
        </p:nvSpPr>
        <p:spPr>
          <a:xfrm>
            <a:off x="6720104" y="1923080"/>
            <a:ext cx="4706218" cy="461665"/>
          </a:xfrm>
          <a:prstGeom prst="rect">
            <a:avLst/>
          </a:prstGeom>
          <a:noFill/>
        </p:spPr>
        <p:txBody>
          <a:bodyPr wrap="square" rtlCol="0">
            <a:spAutoFit/>
          </a:bodyPr>
          <a:lstStyle/>
          <a:p>
            <a:r>
              <a:rPr lang="en-GB" sz="2400" b="1" dirty="0">
                <a:solidFill>
                  <a:schemeClr val="accent6">
                    <a:lumMod val="75000"/>
                  </a:schemeClr>
                </a:solidFill>
                <a:latin typeface="Arial" panose="020B0604020202020204" pitchFamily="34" charset="0"/>
                <a:cs typeface="Arial" panose="020B0604020202020204" pitchFamily="34" charset="0"/>
              </a:rPr>
              <a:t>Store materials appropriately</a:t>
            </a:r>
            <a:endParaRPr lang="en-US" sz="2400" b="1" dirty="0">
              <a:solidFill>
                <a:schemeClr val="accent6">
                  <a:lumMod val="75000"/>
                </a:schemeClr>
              </a:solidFill>
              <a:latin typeface="Arial" panose="020B0604020202020204" pitchFamily="34" charset="0"/>
              <a:cs typeface="Arial" panose="020B0604020202020204" pitchFamily="34" charset="0"/>
            </a:endParaRPr>
          </a:p>
        </p:txBody>
      </p:sp>
      <p:sp>
        <p:nvSpPr>
          <p:cNvPr id="7" name="Google Shape;110;p3" descr="Close">
            <a:extLst>
              <a:ext uri="{FF2B5EF4-FFF2-40B4-BE49-F238E27FC236}">
                <a16:creationId xmlns:a16="http://schemas.microsoft.com/office/drawing/2014/main" id="{249C8D3C-26A0-BC19-EFED-4E124ADC7BD0}"/>
              </a:ext>
            </a:extLst>
          </p:cNvPr>
          <p:cNvSpPr/>
          <p:nvPr/>
        </p:nvSpPr>
        <p:spPr>
          <a:xfrm>
            <a:off x="1270542" y="3000914"/>
            <a:ext cx="685800" cy="685800"/>
          </a:xfrm>
          <a:custGeom>
            <a:avLst/>
            <a:gdLst/>
            <a:ahLst/>
            <a:cxnLst/>
            <a:rect l="l" t="t" r="r" b="b"/>
            <a:pathLst>
              <a:path w="685800" h="685800" extrusionOk="0">
                <a:moveTo>
                  <a:pt x="681514" y="88106"/>
                </a:moveTo>
                <a:lnTo>
                  <a:pt x="600551" y="7144"/>
                </a:lnTo>
                <a:lnTo>
                  <a:pt x="344329" y="263366"/>
                </a:lnTo>
                <a:lnTo>
                  <a:pt x="88106" y="7144"/>
                </a:lnTo>
                <a:lnTo>
                  <a:pt x="7144" y="88106"/>
                </a:lnTo>
                <a:lnTo>
                  <a:pt x="263366" y="344329"/>
                </a:lnTo>
                <a:lnTo>
                  <a:pt x="7144" y="600551"/>
                </a:lnTo>
                <a:lnTo>
                  <a:pt x="88106" y="681514"/>
                </a:lnTo>
                <a:lnTo>
                  <a:pt x="344329" y="425291"/>
                </a:lnTo>
                <a:lnTo>
                  <a:pt x="600551" y="681514"/>
                </a:lnTo>
                <a:lnTo>
                  <a:pt x="681514" y="600551"/>
                </a:lnTo>
                <a:lnTo>
                  <a:pt x="425291" y="344329"/>
                </a:lnTo>
                <a:close/>
              </a:path>
            </a:pathLst>
          </a:cu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p:txBody>
      </p:sp>
      <p:sp>
        <p:nvSpPr>
          <p:cNvPr id="6" name="Google Shape;109;p3" descr="Checkmark">
            <a:extLst>
              <a:ext uri="{FF2B5EF4-FFF2-40B4-BE49-F238E27FC236}">
                <a16:creationId xmlns:a16="http://schemas.microsoft.com/office/drawing/2014/main" id="{1D1148D4-CF56-16F4-569A-649596BE7E58}"/>
              </a:ext>
            </a:extLst>
          </p:cNvPr>
          <p:cNvSpPr/>
          <p:nvPr/>
        </p:nvSpPr>
        <p:spPr>
          <a:xfrm>
            <a:off x="6832061" y="3114675"/>
            <a:ext cx="885825" cy="628650"/>
          </a:xfrm>
          <a:custGeom>
            <a:avLst/>
            <a:gdLst/>
            <a:ahLst/>
            <a:cxnLst/>
            <a:rect l="l" t="t" r="r" b="b"/>
            <a:pathLst>
              <a:path w="885825" h="628650" extrusionOk="0">
                <a:moveTo>
                  <a:pt x="810101" y="7144"/>
                </a:moveTo>
                <a:lnTo>
                  <a:pt x="322421" y="468154"/>
                </a:lnTo>
                <a:lnTo>
                  <a:pt x="88106" y="228124"/>
                </a:lnTo>
                <a:lnTo>
                  <a:pt x="7144" y="305276"/>
                </a:lnTo>
                <a:lnTo>
                  <a:pt x="318611" y="625316"/>
                </a:lnTo>
                <a:lnTo>
                  <a:pt x="400526" y="549116"/>
                </a:lnTo>
                <a:lnTo>
                  <a:pt x="887254" y="87154"/>
                </a:lnTo>
                <a:close/>
              </a:path>
            </a:pathLst>
          </a:custGeom>
          <a:solidFill>
            <a:srgbClr val="00B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 name="TextBox 16">
            <a:extLst>
              <a:ext uri="{FF2B5EF4-FFF2-40B4-BE49-F238E27FC236}">
                <a16:creationId xmlns:a16="http://schemas.microsoft.com/office/drawing/2014/main" id="{4C8BCE07-4ED9-AF64-2AFA-4F5962943B77}"/>
              </a:ext>
            </a:extLst>
          </p:cNvPr>
          <p:cNvSpPr txBox="1"/>
          <p:nvPr/>
        </p:nvSpPr>
        <p:spPr>
          <a:xfrm>
            <a:off x="722156" y="1923080"/>
            <a:ext cx="4749740" cy="461665"/>
          </a:xfrm>
          <a:prstGeom prst="rect">
            <a:avLst/>
          </a:prstGeom>
          <a:noFill/>
        </p:spPr>
        <p:txBody>
          <a:bodyPr wrap="square" rtlCol="0">
            <a:spAutoFit/>
          </a:bodyPr>
          <a:lstStyle/>
          <a:p>
            <a:pPr marL="0" indent="0">
              <a:buNone/>
            </a:pPr>
            <a:r>
              <a:rPr lang="en-US" sz="2400" b="1" dirty="0">
                <a:latin typeface="Arial" panose="020B0604020202020204" pitchFamily="34" charset="0"/>
                <a:cs typeface="Arial" panose="020B0604020202020204" pitchFamily="34" charset="0"/>
              </a:rPr>
              <a:t>What principle is being shown?</a:t>
            </a:r>
          </a:p>
        </p:txBody>
      </p:sp>
    </p:spTree>
    <p:extLst>
      <p:ext uri="{BB962C8B-B14F-4D97-AF65-F5344CB8AC3E}">
        <p14:creationId xmlns:p14="http://schemas.microsoft.com/office/powerpoint/2010/main" val="32713911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8"/>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a:extLst>
              <a:ext uri="{FF2B5EF4-FFF2-40B4-BE49-F238E27FC236}">
                <a16:creationId xmlns:a16="http://schemas.microsoft.com/office/drawing/2014/main" id="{F914982E-0D89-B34A-4E7D-2A7D3BF47A6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8276" t="-1" r="-38343"/>
          <a:stretch/>
        </p:blipFill>
        <p:spPr bwMode="auto">
          <a:xfrm>
            <a:off x="6567620" y="2580978"/>
            <a:ext cx="4875884" cy="32681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968F6E89-1A3E-66B3-EA2A-5A18A0E9856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1766731" y="2580979"/>
            <a:ext cx="2813074" cy="327033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1A16ACAF-0E98-6DB6-5F93-1294329CD991}"/>
              </a:ext>
            </a:extLst>
          </p:cNvPr>
          <p:cNvSpPr txBox="1"/>
          <p:nvPr/>
        </p:nvSpPr>
        <p:spPr>
          <a:xfrm>
            <a:off x="722156" y="1923080"/>
            <a:ext cx="4749740" cy="461665"/>
          </a:xfrm>
          <a:prstGeom prst="rect">
            <a:avLst/>
          </a:prstGeom>
          <a:noFill/>
        </p:spPr>
        <p:txBody>
          <a:bodyPr wrap="square" rtlCol="0">
            <a:spAutoFit/>
          </a:bodyPr>
          <a:lstStyle/>
          <a:p>
            <a:pPr marL="0" indent="0">
              <a:buNone/>
            </a:pPr>
            <a:r>
              <a:rPr lang="en-US" sz="2400" b="1" dirty="0">
                <a:latin typeface="Arial" panose="020B0604020202020204" pitchFamily="34" charset="0"/>
                <a:cs typeface="Arial" panose="020B0604020202020204" pitchFamily="34" charset="0"/>
              </a:rPr>
              <a:t>What principle is being shown?</a:t>
            </a:r>
          </a:p>
        </p:txBody>
      </p:sp>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Principles of good practice</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p:txBody>
          <a:bodyPr/>
          <a:lstStyle/>
          <a:p>
            <a:r>
              <a:rPr lang="en-GB" dirty="0"/>
              <a:t>Activity 2</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50"/>
            <a:ext cx="4210050" cy="365125"/>
          </a:xfrm>
        </p:spPr>
        <p:txBody>
          <a:bodyPr/>
          <a:lstStyle/>
          <a:p>
            <a:r>
              <a:rPr lang="en-GB" dirty="0"/>
              <a:t>Lesson 1: What is a standard operating procedure (SOP)?</a:t>
            </a:r>
          </a:p>
        </p:txBody>
      </p:sp>
      <p:sp>
        <p:nvSpPr>
          <p:cNvPr id="8" name="Action Button: Help 7">
            <a:hlinkClick r:id="" action="ppaction://noaction" highlightClick="1"/>
            <a:extLst>
              <a:ext uri="{FF2B5EF4-FFF2-40B4-BE49-F238E27FC236}">
                <a16:creationId xmlns:a16="http://schemas.microsoft.com/office/drawing/2014/main" id="{67DC92A0-C93D-0908-D58B-880444219D95}"/>
              </a:ext>
            </a:extLst>
          </p:cNvPr>
          <p:cNvSpPr/>
          <p:nvPr/>
        </p:nvSpPr>
        <p:spPr>
          <a:xfrm>
            <a:off x="5778366" y="1869966"/>
            <a:ext cx="635268" cy="567891"/>
          </a:xfrm>
          <a:prstGeom prst="actionButtonHelp">
            <a:avLst/>
          </a:prstGeom>
          <a:solidFill>
            <a:srgbClr val="E2EEBE"/>
          </a:solidFill>
          <a:ln>
            <a:solidFill>
              <a:srgbClr val="4663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A4FDB7A-5486-8F0D-0840-8ECEB31E8C2C}"/>
              </a:ext>
            </a:extLst>
          </p:cNvPr>
          <p:cNvSpPr txBox="1"/>
          <p:nvPr/>
        </p:nvSpPr>
        <p:spPr>
          <a:xfrm>
            <a:off x="6720104" y="1923080"/>
            <a:ext cx="5135198" cy="461665"/>
          </a:xfrm>
          <a:prstGeom prst="rect">
            <a:avLst/>
          </a:prstGeom>
          <a:noFill/>
        </p:spPr>
        <p:txBody>
          <a:bodyPr wrap="square" rtlCol="0">
            <a:spAutoFit/>
          </a:bodyPr>
          <a:lstStyle/>
          <a:p>
            <a:r>
              <a:rPr lang="en-GB" sz="2400" b="1" dirty="0">
                <a:solidFill>
                  <a:schemeClr val="accent6">
                    <a:lumMod val="75000"/>
                  </a:schemeClr>
                </a:solidFill>
                <a:latin typeface="Arial" panose="020B0604020202020204" pitchFamily="34" charset="0"/>
                <a:cs typeface="Arial" panose="020B0604020202020204" pitchFamily="34" charset="0"/>
              </a:rPr>
              <a:t>Calibrate and maintain equipment</a:t>
            </a:r>
            <a:endParaRPr lang="en-US" sz="2400" b="1" dirty="0">
              <a:solidFill>
                <a:schemeClr val="accent6">
                  <a:lumMod val="75000"/>
                </a:schemeClr>
              </a:solidFill>
              <a:latin typeface="Arial" panose="020B0604020202020204" pitchFamily="34" charset="0"/>
              <a:cs typeface="Arial" panose="020B0604020202020204" pitchFamily="34" charset="0"/>
            </a:endParaRPr>
          </a:p>
        </p:txBody>
      </p:sp>
      <p:sp>
        <p:nvSpPr>
          <p:cNvPr id="6" name="Google Shape;109;p3" descr="Checkmark">
            <a:extLst>
              <a:ext uri="{FF2B5EF4-FFF2-40B4-BE49-F238E27FC236}">
                <a16:creationId xmlns:a16="http://schemas.microsoft.com/office/drawing/2014/main" id="{1D1148D4-CF56-16F4-569A-649596BE7E58}"/>
              </a:ext>
            </a:extLst>
          </p:cNvPr>
          <p:cNvSpPr/>
          <p:nvPr/>
        </p:nvSpPr>
        <p:spPr>
          <a:xfrm>
            <a:off x="6832061" y="3114675"/>
            <a:ext cx="885825" cy="628650"/>
          </a:xfrm>
          <a:custGeom>
            <a:avLst/>
            <a:gdLst/>
            <a:ahLst/>
            <a:cxnLst/>
            <a:rect l="l" t="t" r="r" b="b"/>
            <a:pathLst>
              <a:path w="885825" h="628650" extrusionOk="0">
                <a:moveTo>
                  <a:pt x="810101" y="7144"/>
                </a:moveTo>
                <a:lnTo>
                  <a:pt x="322421" y="468154"/>
                </a:lnTo>
                <a:lnTo>
                  <a:pt x="88106" y="228124"/>
                </a:lnTo>
                <a:lnTo>
                  <a:pt x="7144" y="305276"/>
                </a:lnTo>
                <a:lnTo>
                  <a:pt x="318611" y="625316"/>
                </a:lnTo>
                <a:lnTo>
                  <a:pt x="400526" y="549116"/>
                </a:lnTo>
                <a:lnTo>
                  <a:pt x="887254" y="87154"/>
                </a:lnTo>
                <a:close/>
              </a:path>
            </a:pathLst>
          </a:custGeom>
          <a:solidFill>
            <a:srgbClr val="00B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 name="Google Shape;110;p3" descr="Close">
            <a:extLst>
              <a:ext uri="{FF2B5EF4-FFF2-40B4-BE49-F238E27FC236}">
                <a16:creationId xmlns:a16="http://schemas.microsoft.com/office/drawing/2014/main" id="{249C8D3C-26A0-BC19-EFED-4E124ADC7BD0}"/>
              </a:ext>
            </a:extLst>
          </p:cNvPr>
          <p:cNvSpPr/>
          <p:nvPr/>
        </p:nvSpPr>
        <p:spPr>
          <a:xfrm>
            <a:off x="1270542" y="3000914"/>
            <a:ext cx="685800" cy="685800"/>
          </a:xfrm>
          <a:custGeom>
            <a:avLst/>
            <a:gdLst/>
            <a:ahLst/>
            <a:cxnLst/>
            <a:rect l="l" t="t" r="r" b="b"/>
            <a:pathLst>
              <a:path w="685800" h="685800" extrusionOk="0">
                <a:moveTo>
                  <a:pt x="681514" y="88106"/>
                </a:moveTo>
                <a:lnTo>
                  <a:pt x="600551" y="7144"/>
                </a:lnTo>
                <a:lnTo>
                  <a:pt x="344329" y="263366"/>
                </a:lnTo>
                <a:lnTo>
                  <a:pt x="88106" y="7144"/>
                </a:lnTo>
                <a:lnTo>
                  <a:pt x="7144" y="88106"/>
                </a:lnTo>
                <a:lnTo>
                  <a:pt x="263366" y="344329"/>
                </a:lnTo>
                <a:lnTo>
                  <a:pt x="7144" y="600551"/>
                </a:lnTo>
                <a:lnTo>
                  <a:pt x="88106" y="681514"/>
                </a:lnTo>
                <a:lnTo>
                  <a:pt x="344329" y="425291"/>
                </a:lnTo>
                <a:lnTo>
                  <a:pt x="600551" y="681514"/>
                </a:lnTo>
                <a:lnTo>
                  <a:pt x="681514" y="600551"/>
                </a:lnTo>
                <a:lnTo>
                  <a:pt x="425291" y="344329"/>
                </a:lnTo>
                <a:close/>
              </a:path>
            </a:pathLst>
          </a:cu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8240679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8"/>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FB5299CB-CF42-D4C6-441D-6FF2B2F4614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6567620" y="2580978"/>
            <a:ext cx="4875884" cy="32681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F85510B0-07BC-DB66-725A-11183BAFA28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730615" y="2580979"/>
            <a:ext cx="4885307" cy="327033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6E822B3F-2E07-1759-EC0B-E1EF47A1FDC0}"/>
              </a:ext>
            </a:extLst>
          </p:cNvPr>
          <p:cNvSpPr txBox="1"/>
          <p:nvPr/>
        </p:nvSpPr>
        <p:spPr>
          <a:xfrm>
            <a:off x="722156" y="1923080"/>
            <a:ext cx="4749740" cy="461665"/>
          </a:xfrm>
          <a:prstGeom prst="rect">
            <a:avLst/>
          </a:prstGeom>
          <a:noFill/>
        </p:spPr>
        <p:txBody>
          <a:bodyPr wrap="square" rtlCol="0">
            <a:spAutoFit/>
          </a:bodyPr>
          <a:lstStyle/>
          <a:p>
            <a:pPr marL="0" indent="0">
              <a:buNone/>
            </a:pPr>
            <a:r>
              <a:rPr lang="en-US" sz="2400" b="1" dirty="0">
                <a:latin typeface="Arial" panose="020B0604020202020204" pitchFamily="34" charset="0"/>
                <a:cs typeface="Arial" panose="020B0604020202020204" pitchFamily="34" charset="0"/>
              </a:rPr>
              <a:t>What principle is being shown?</a:t>
            </a:r>
          </a:p>
        </p:txBody>
      </p:sp>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Principles of good practice</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p:txBody>
          <a:bodyPr/>
          <a:lstStyle/>
          <a:p>
            <a:r>
              <a:rPr lang="en-GB" dirty="0"/>
              <a:t>Activity 2</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50"/>
            <a:ext cx="4210050" cy="365125"/>
          </a:xfrm>
        </p:spPr>
        <p:txBody>
          <a:bodyPr/>
          <a:lstStyle/>
          <a:p>
            <a:r>
              <a:rPr lang="en-GB" dirty="0"/>
              <a:t>Lesson 1: What is a standard operating procedure (SOP)?</a:t>
            </a:r>
          </a:p>
        </p:txBody>
      </p:sp>
      <p:sp>
        <p:nvSpPr>
          <p:cNvPr id="8" name="Action Button: Help 7">
            <a:hlinkClick r:id="" action="ppaction://noaction" highlightClick="1"/>
            <a:extLst>
              <a:ext uri="{FF2B5EF4-FFF2-40B4-BE49-F238E27FC236}">
                <a16:creationId xmlns:a16="http://schemas.microsoft.com/office/drawing/2014/main" id="{67DC92A0-C93D-0908-D58B-880444219D95}"/>
              </a:ext>
            </a:extLst>
          </p:cNvPr>
          <p:cNvSpPr/>
          <p:nvPr/>
        </p:nvSpPr>
        <p:spPr>
          <a:xfrm>
            <a:off x="5778366" y="1869965"/>
            <a:ext cx="635268" cy="567891"/>
          </a:xfrm>
          <a:prstGeom prst="actionButtonHelp">
            <a:avLst/>
          </a:prstGeom>
          <a:solidFill>
            <a:srgbClr val="E2EEBE"/>
          </a:solidFill>
          <a:ln>
            <a:solidFill>
              <a:srgbClr val="4663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A4FDB7A-5486-8F0D-0840-8ECEB31E8C2C}"/>
              </a:ext>
            </a:extLst>
          </p:cNvPr>
          <p:cNvSpPr txBox="1"/>
          <p:nvPr/>
        </p:nvSpPr>
        <p:spPr>
          <a:xfrm>
            <a:off x="6720104" y="1923079"/>
            <a:ext cx="5135198" cy="461665"/>
          </a:xfrm>
          <a:prstGeom prst="rect">
            <a:avLst/>
          </a:prstGeom>
          <a:noFill/>
        </p:spPr>
        <p:txBody>
          <a:bodyPr wrap="square" rtlCol="0">
            <a:spAutoFit/>
          </a:bodyPr>
          <a:lstStyle/>
          <a:p>
            <a:r>
              <a:rPr lang="en-GB" sz="2400" b="1" dirty="0">
                <a:solidFill>
                  <a:schemeClr val="accent6">
                    <a:lumMod val="75000"/>
                  </a:schemeClr>
                </a:solidFill>
                <a:latin typeface="Arial" panose="020B0604020202020204" pitchFamily="34" charset="0"/>
                <a:cs typeface="Arial" panose="020B0604020202020204" pitchFamily="34" charset="0"/>
              </a:rPr>
              <a:t>Maintain work areas</a:t>
            </a:r>
            <a:endParaRPr lang="en-US" sz="2400" b="1" dirty="0">
              <a:solidFill>
                <a:schemeClr val="accent6">
                  <a:lumMod val="75000"/>
                </a:schemeClr>
              </a:solidFill>
              <a:latin typeface="Arial" panose="020B0604020202020204" pitchFamily="34" charset="0"/>
              <a:cs typeface="Arial" panose="020B0604020202020204" pitchFamily="34" charset="0"/>
            </a:endParaRPr>
          </a:p>
        </p:txBody>
      </p:sp>
      <p:sp>
        <p:nvSpPr>
          <p:cNvPr id="6" name="Google Shape;109;p3" descr="Checkmark">
            <a:extLst>
              <a:ext uri="{FF2B5EF4-FFF2-40B4-BE49-F238E27FC236}">
                <a16:creationId xmlns:a16="http://schemas.microsoft.com/office/drawing/2014/main" id="{1D1148D4-CF56-16F4-569A-649596BE7E58}"/>
              </a:ext>
            </a:extLst>
          </p:cNvPr>
          <p:cNvSpPr/>
          <p:nvPr/>
        </p:nvSpPr>
        <p:spPr>
          <a:xfrm>
            <a:off x="6832061" y="3114675"/>
            <a:ext cx="885825" cy="628650"/>
          </a:xfrm>
          <a:custGeom>
            <a:avLst/>
            <a:gdLst/>
            <a:ahLst/>
            <a:cxnLst/>
            <a:rect l="l" t="t" r="r" b="b"/>
            <a:pathLst>
              <a:path w="885825" h="628650" extrusionOk="0">
                <a:moveTo>
                  <a:pt x="810101" y="7144"/>
                </a:moveTo>
                <a:lnTo>
                  <a:pt x="322421" y="468154"/>
                </a:lnTo>
                <a:lnTo>
                  <a:pt x="88106" y="228124"/>
                </a:lnTo>
                <a:lnTo>
                  <a:pt x="7144" y="305276"/>
                </a:lnTo>
                <a:lnTo>
                  <a:pt x="318611" y="625316"/>
                </a:lnTo>
                <a:lnTo>
                  <a:pt x="400526" y="549116"/>
                </a:lnTo>
                <a:lnTo>
                  <a:pt x="887254" y="87154"/>
                </a:lnTo>
                <a:close/>
              </a:path>
            </a:pathLst>
          </a:custGeom>
          <a:solidFill>
            <a:srgbClr val="00B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 name="Google Shape;110;p3" descr="Close">
            <a:extLst>
              <a:ext uri="{FF2B5EF4-FFF2-40B4-BE49-F238E27FC236}">
                <a16:creationId xmlns:a16="http://schemas.microsoft.com/office/drawing/2014/main" id="{249C8D3C-26A0-BC19-EFED-4E124ADC7BD0}"/>
              </a:ext>
            </a:extLst>
          </p:cNvPr>
          <p:cNvSpPr/>
          <p:nvPr/>
        </p:nvSpPr>
        <p:spPr>
          <a:xfrm>
            <a:off x="1270542" y="3000914"/>
            <a:ext cx="685800" cy="685800"/>
          </a:xfrm>
          <a:custGeom>
            <a:avLst/>
            <a:gdLst/>
            <a:ahLst/>
            <a:cxnLst/>
            <a:rect l="l" t="t" r="r" b="b"/>
            <a:pathLst>
              <a:path w="685800" h="685800" extrusionOk="0">
                <a:moveTo>
                  <a:pt x="681514" y="88106"/>
                </a:moveTo>
                <a:lnTo>
                  <a:pt x="600551" y="7144"/>
                </a:lnTo>
                <a:lnTo>
                  <a:pt x="344329" y="263366"/>
                </a:lnTo>
                <a:lnTo>
                  <a:pt x="88106" y="7144"/>
                </a:lnTo>
                <a:lnTo>
                  <a:pt x="7144" y="88106"/>
                </a:lnTo>
                <a:lnTo>
                  <a:pt x="263366" y="344329"/>
                </a:lnTo>
                <a:lnTo>
                  <a:pt x="7144" y="600551"/>
                </a:lnTo>
                <a:lnTo>
                  <a:pt x="88106" y="681514"/>
                </a:lnTo>
                <a:lnTo>
                  <a:pt x="344329" y="425291"/>
                </a:lnTo>
                <a:lnTo>
                  <a:pt x="600551" y="681514"/>
                </a:lnTo>
                <a:lnTo>
                  <a:pt x="681514" y="600551"/>
                </a:lnTo>
                <a:lnTo>
                  <a:pt x="425291" y="344329"/>
                </a:lnTo>
                <a:close/>
              </a:path>
            </a:pathLst>
          </a:cu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9826794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8"/>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a:extLst>
              <a:ext uri="{FF2B5EF4-FFF2-40B4-BE49-F238E27FC236}">
                <a16:creationId xmlns:a16="http://schemas.microsoft.com/office/drawing/2014/main" id="{68FB888F-B0EE-FA67-ACDF-851247D9BA4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6567620" y="2580978"/>
            <a:ext cx="4875884" cy="326815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ED4518AA-4B2F-1C2B-68A4-2A74D4DF0E6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22155" y="2582231"/>
            <a:ext cx="4902227" cy="32678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Principles of good practice</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p:txBody>
          <a:bodyPr/>
          <a:lstStyle/>
          <a:p>
            <a:r>
              <a:rPr lang="en-GB" dirty="0"/>
              <a:t>Activity 2</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50"/>
            <a:ext cx="4210050" cy="365125"/>
          </a:xfrm>
        </p:spPr>
        <p:txBody>
          <a:bodyPr/>
          <a:lstStyle/>
          <a:p>
            <a:r>
              <a:rPr lang="en-GB" dirty="0"/>
              <a:t>Lesson 1: What is a standard operating procedure (SOP)?</a:t>
            </a:r>
          </a:p>
        </p:txBody>
      </p:sp>
      <p:sp>
        <p:nvSpPr>
          <p:cNvPr id="8" name="Action Button: Help 7">
            <a:hlinkClick r:id="" action="ppaction://noaction" highlightClick="1"/>
            <a:extLst>
              <a:ext uri="{FF2B5EF4-FFF2-40B4-BE49-F238E27FC236}">
                <a16:creationId xmlns:a16="http://schemas.microsoft.com/office/drawing/2014/main" id="{67DC92A0-C93D-0908-D58B-880444219D95}"/>
              </a:ext>
            </a:extLst>
          </p:cNvPr>
          <p:cNvSpPr/>
          <p:nvPr/>
        </p:nvSpPr>
        <p:spPr>
          <a:xfrm>
            <a:off x="5778366" y="1874461"/>
            <a:ext cx="635268" cy="567891"/>
          </a:xfrm>
          <a:prstGeom prst="actionButtonHelp">
            <a:avLst/>
          </a:prstGeom>
          <a:solidFill>
            <a:srgbClr val="E2EEBE"/>
          </a:solidFill>
          <a:ln>
            <a:solidFill>
              <a:srgbClr val="4663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A4FDB7A-5486-8F0D-0840-8ECEB31E8C2C}"/>
              </a:ext>
            </a:extLst>
          </p:cNvPr>
          <p:cNvSpPr txBox="1"/>
          <p:nvPr/>
        </p:nvSpPr>
        <p:spPr>
          <a:xfrm>
            <a:off x="6720104" y="1933724"/>
            <a:ext cx="5135198" cy="461665"/>
          </a:xfrm>
          <a:prstGeom prst="rect">
            <a:avLst/>
          </a:prstGeom>
          <a:noFill/>
        </p:spPr>
        <p:txBody>
          <a:bodyPr wrap="square" rtlCol="0">
            <a:spAutoFit/>
          </a:bodyPr>
          <a:lstStyle/>
          <a:p>
            <a:r>
              <a:rPr lang="en-GB" sz="2400" b="1" dirty="0">
                <a:solidFill>
                  <a:schemeClr val="accent6">
                    <a:lumMod val="75000"/>
                  </a:schemeClr>
                </a:solidFill>
                <a:latin typeface="Arial" panose="020B0604020202020204" pitchFamily="34" charset="0"/>
                <a:cs typeface="Arial" panose="020B0604020202020204" pitchFamily="34" charset="0"/>
              </a:rPr>
              <a:t>Effectively manage stock levels</a:t>
            </a:r>
            <a:endParaRPr lang="en-US" sz="2400" b="1" dirty="0">
              <a:solidFill>
                <a:schemeClr val="accent6">
                  <a:lumMod val="75000"/>
                </a:schemeClr>
              </a:solidFill>
              <a:latin typeface="Arial" panose="020B0604020202020204" pitchFamily="34" charset="0"/>
              <a:cs typeface="Arial" panose="020B0604020202020204" pitchFamily="34" charset="0"/>
            </a:endParaRPr>
          </a:p>
        </p:txBody>
      </p:sp>
      <p:sp>
        <p:nvSpPr>
          <p:cNvPr id="6" name="Google Shape;109;p3" descr="Checkmark">
            <a:extLst>
              <a:ext uri="{FF2B5EF4-FFF2-40B4-BE49-F238E27FC236}">
                <a16:creationId xmlns:a16="http://schemas.microsoft.com/office/drawing/2014/main" id="{1D1148D4-CF56-16F4-569A-649596BE7E58}"/>
              </a:ext>
            </a:extLst>
          </p:cNvPr>
          <p:cNvSpPr/>
          <p:nvPr/>
        </p:nvSpPr>
        <p:spPr>
          <a:xfrm>
            <a:off x="6832060" y="3114675"/>
            <a:ext cx="885825" cy="628650"/>
          </a:xfrm>
          <a:custGeom>
            <a:avLst/>
            <a:gdLst/>
            <a:ahLst/>
            <a:cxnLst/>
            <a:rect l="l" t="t" r="r" b="b"/>
            <a:pathLst>
              <a:path w="885825" h="628650" extrusionOk="0">
                <a:moveTo>
                  <a:pt x="810101" y="7144"/>
                </a:moveTo>
                <a:lnTo>
                  <a:pt x="322421" y="468154"/>
                </a:lnTo>
                <a:lnTo>
                  <a:pt x="88106" y="228124"/>
                </a:lnTo>
                <a:lnTo>
                  <a:pt x="7144" y="305276"/>
                </a:lnTo>
                <a:lnTo>
                  <a:pt x="318611" y="625316"/>
                </a:lnTo>
                <a:lnTo>
                  <a:pt x="400526" y="549116"/>
                </a:lnTo>
                <a:lnTo>
                  <a:pt x="887254" y="87154"/>
                </a:lnTo>
                <a:close/>
              </a:path>
            </a:pathLst>
          </a:custGeom>
          <a:solidFill>
            <a:srgbClr val="00B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 name="Google Shape;110;p3" descr="Close">
            <a:extLst>
              <a:ext uri="{FF2B5EF4-FFF2-40B4-BE49-F238E27FC236}">
                <a16:creationId xmlns:a16="http://schemas.microsoft.com/office/drawing/2014/main" id="{249C8D3C-26A0-BC19-EFED-4E124ADC7BD0}"/>
              </a:ext>
            </a:extLst>
          </p:cNvPr>
          <p:cNvSpPr/>
          <p:nvPr/>
        </p:nvSpPr>
        <p:spPr>
          <a:xfrm>
            <a:off x="1270542" y="3000914"/>
            <a:ext cx="685800" cy="685800"/>
          </a:xfrm>
          <a:custGeom>
            <a:avLst/>
            <a:gdLst/>
            <a:ahLst/>
            <a:cxnLst/>
            <a:rect l="l" t="t" r="r" b="b"/>
            <a:pathLst>
              <a:path w="685800" h="685800" extrusionOk="0">
                <a:moveTo>
                  <a:pt x="681514" y="88106"/>
                </a:moveTo>
                <a:lnTo>
                  <a:pt x="600551" y="7144"/>
                </a:lnTo>
                <a:lnTo>
                  <a:pt x="344329" y="263366"/>
                </a:lnTo>
                <a:lnTo>
                  <a:pt x="88106" y="7144"/>
                </a:lnTo>
                <a:lnTo>
                  <a:pt x="7144" y="88106"/>
                </a:lnTo>
                <a:lnTo>
                  <a:pt x="263366" y="344329"/>
                </a:lnTo>
                <a:lnTo>
                  <a:pt x="7144" y="600551"/>
                </a:lnTo>
                <a:lnTo>
                  <a:pt x="88106" y="681514"/>
                </a:lnTo>
                <a:lnTo>
                  <a:pt x="344329" y="425291"/>
                </a:lnTo>
                <a:lnTo>
                  <a:pt x="600551" y="681514"/>
                </a:lnTo>
                <a:lnTo>
                  <a:pt x="681514" y="600551"/>
                </a:lnTo>
                <a:lnTo>
                  <a:pt x="425291" y="344329"/>
                </a:lnTo>
                <a:close/>
              </a:path>
            </a:pathLst>
          </a:cu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p:txBody>
      </p:sp>
      <p:sp>
        <p:nvSpPr>
          <p:cNvPr id="16" name="TextBox 15">
            <a:extLst>
              <a:ext uri="{FF2B5EF4-FFF2-40B4-BE49-F238E27FC236}">
                <a16:creationId xmlns:a16="http://schemas.microsoft.com/office/drawing/2014/main" id="{2D91F168-6EA3-E4B7-D499-AAE1759CD05C}"/>
              </a:ext>
            </a:extLst>
          </p:cNvPr>
          <p:cNvSpPr txBox="1"/>
          <p:nvPr/>
        </p:nvSpPr>
        <p:spPr>
          <a:xfrm>
            <a:off x="722156" y="1923080"/>
            <a:ext cx="4749740" cy="461665"/>
          </a:xfrm>
          <a:prstGeom prst="rect">
            <a:avLst/>
          </a:prstGeom>
          <a:noFill/>
        </p:spPr>
        <p:txBody>
          <a:bodyPr wrap="square" rtlCol="0">
            <a:spAutoFit/>
          </a:bodyPr>
          <a:lstStyle/>
          <a:p>
            <a:pPr marL="0" indent="0">
              <a:buNone/>
            </a:pPr>
            <a:r>
              <a:rPr lang="en-US" sz="2400" b="1" dirty="0">
                <a:latin typeface="Arial" panose="020B0604020202020204" pitchFamily="34" charset="0"/>
                <a:cs typeface="Arial" panose="020B0604020202020204" pitchFamily="34" charset="0"/>
              </a:rPr>
              <a:t>What principle is being shown?</a:t>
            </a:r>
          </a:p>
        </p:txBody>
      </p:sp>
    </p:spTree>
    <p:extLst>
      <p:ext uri="{BB962C8B-B14F-4D97-AF65-F5344CB8AC3E}">
        <p14:creationId xmlns:p14="http://schemas.microsoft.com/office/powerpoint/2010/main" val="40498688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8"/>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AA77790C-54B6-3D73-96CC-6A3E018D176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567620" y="2580978"/>
            <a:ext cx="4875884" cy="32681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F91C0AC0-DE19-6BF4-6847-1456A50E8A2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722155" y="2582231"/>
            <a:ext cx="4902227" cy="326782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36981B36-1255-D1CA-F9EF-8A3548A31CAD}"/>
              </a:ext>
            </a:extLst>
          </p:cNvPr>
          <p:cNvSpPr txBox="1"/>
          <p:nvPr/>
        </p:nvSpPr>
        <p:spPr>
          <a:xfrm>
            <a:off x="722156" y="1923080"/>
            <a:ext cx="4749740" cy="461665"/>
          </a:xfrm>
          <a:prstGeom prst="rect">
            <a:avLst/>
          </a:prstGeom>
          <a:noFill/>
        </p:spPr>
        <p:txBody>
          <a:bodyPr wrap="square" rtlCol="0">
            <a:spAutoFit/>
          </a:bodyPr>
          <a:lstStyle/>
          <a:p>
            <a:pPr marL="0" indent="0">
              <a:buNone/>
            </a:pPr>
            <a:r>
              <a:rPr lang="en-US" sz="2400" b="1" dirty="0">
                <a:latin typeface="Arial" panose="020B0604020202020204" pitchFamily="34" charset="0"/>
                <a:cs typeface="Arial" panose="020B0604020202020204" pitchFamily="34" charset="0"/>
              </a:rPr>
              <a:t>What principle is being shown?</a:t>
            </a:r>
          </a:p>
        </p:txBody>
      </p:sp>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Principles of good practice</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p:txBody>
          <a:bodyPr/>
          <a:lstStyle/>
          <a:p>
            <a:r>
              <a:rPr lang="en-GB" dirty="0"/>
              <a:t>Activity 2</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50"/>
            <a:ext cx="4210050" cy="365125"/>
          </a:xfrm>
        </p:spPr>
        <p:txBody>
          <a:bodyPr/>
          <a:lstStyle/>
          <a:p>
            <a:r>
              <a:rPr lang="en-GB" dirty="0"/>
              <a:t>Lesson 1: What is a standard operating procedure (SOP)?</a:t>
            </a:r>
          </a:p>
        </p:txBody>
      </p:sp>
      <p:sp>
        <p:nvSpPr>
          <p:cNvPr id="8" name="Action Button: Help 7">
            <a:hlinkClick r:id="" action="ppaction://noaction" highlightClick="1"/>
            <a:extLst>
              <a:ext uri="{FF2B5EF4-FFF2-40B4-BE49-F238E27FC236}">
                <a16:creationId xmlns:a16="http://schemas.microsoft.com/office/drawing/2014/main" id="{67DC92A0-C93D-0908-D58B-880444219D95}"/>
              </a:ext>
            </a:extLst>
          </p:cNvPr>
          <p:cNvSpPr/>
          <p:nvPr/>
        </p:nvSpPr>
        <p:spPr>
          <a:xfrm>
            <a:off x="5778366" y="1873782"/>
            <a:ext cx="635268" cy="567891"/>
          </a:xfrm>
          <a:prstGeom prst="actionButtonHelp">
            <a:avLst/>
          </a:prstGeom>
          <a:solidFill>
            <a:srgbClr val="E2EEBE"/>
          </a:solidFill>
          <a:ln>
            <a:solidFill>
              <a:srgbClr val="4663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A4FDB7A-5486-8F0D-0840-8ECEB31E8C2C}"/>
              </a:ext>
            </a:extLst>
          </p:cNvPr>
          <p:cNvSpPr txBox="1"/>
          <p:nvPr/>
        </p:nvSpPr>
        <p:spPr>
          <a:xfrm>
            <a:off x="6567620" y="1953857"/>
            <a:ext cx="5688091" cy="400110"/>
          </a:xfrm>
          <a:prstGeom prst="rect">
            <a:avLst/>
          </a:prstGeom>
          <a:noFill/>
        </p:spPr>
        <p:txBody>
          <a:bodyPr wrap="square" rtlCol="0">
            <a:spAutoFit/>
          </a:bodyPr>
          <a:lstStyle/>
          <a:p>
            <a:r>
              <a:rPr lang="en-GB" sz="2000" b="1" dirty="0">
                <a:solidFill>
                  <a:schemeClr val="accent6">
                    <a:lumMod val="75000"/>
                  </a:schemeClr>
                </a:solidFill>
                <a:latin typeface="Arial" panose="020B0604020202020204" pitchFamily="34" charset="0"/>
                <a:cs typeface="Arial" panose="020B0604020202020204" pitchFamily="34" charset="0"/>
              </a:rPr>
              <a:t>Use standard operating procedures (SOPs)</a:t>
            </a:r>
            <a:endParaRPr lang="en-US" sz="2000" b="1" dirty="0">
              <a:solidFill>
                <a:schemeClr val="accent6">
                  <a:lumMod val="75000"/>
                </a:schemeClr>
              </a:solidFill>
              <a:latin typeface="Arial" panose="020B0604020202020204" pitchFamily="34" charset="0"/>
              <a:cs typeface="Arial" panose="020B0604020202020204" pitchFamily="34" charset="0"/>
            </a:endParaRPr>
          </a:p>
        </p:txBody>
      </p:sp>
      <p:sp>
        <p:nvSpPr>
          <p:cNvPr id="6" name="Google Shape;109;p3" descr="Checkmark">
            <a:extLst>
              <a:ext uri="{FF2B5EF4-FFF2-40B4-BE49-F238E27FC236}">
                <a16:creationId xmlns:a16="http://schemas.microsoft.com/office/drawing/2014/main" id="{1D1148D4-CF56-16F4-569A-649596BE7E58}"/>
              </a:ext>
            </a:extLst>
          </p:cNvPr>
          <p:cNvSpPr/>
          <p:nvPr/>
        </p:nvSpPr>
        <p:spPr>
          <a:xfrm>
            <a:off x="6832059" y="3114675"/>
            <a:ext cx="885825" cy="628650"/>
          </a:xfrm>
          <a:custGeom>
            <a:avLst/>
            <a:gdLst/>
            <a:ahLst/>
            <a:cxnLst/>
            <a:rect l="l" t="t" r="r" b="b"/>
            <a:pathLst>
              <a:path w="885825" h="628650" extrusionOk="0">
                <a:moveTo>
                  <a:pt x="810101" y="7144"/>
                </a:moveTo>
                <a:lnTo>
                  <a:pt x="322421" y="468154"/>
                </a:lnTo>
                <a:lnTo>
                  <a:pt x="88106" y="228124"/>
                </a:lnTo>
                <a:lnTo>
                  <a:pt x="7144" y="305276"/>
                </a:lnTo>
                <a:lnTo>
                  <a:pt x="318611" y="625316"/>
                </a:lnTo>
                <a:lnTo>
                  <a:pt x="400526" y="549116"/>
                </a:lnTo>
                <a:lnTo>
                  <a:pt x="887254" y="87154"/>
                </a:lnTo>
                <a:close/>
              </a:path>
            </a:pathLst>
          </a:custGeom>
          <a:solidFill>
            <a:srgbClr val="00B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 name="Google Shape;110;p3" descr="Close">
            <a:extLst>
              <a:ext uri="{FF2B5EF4-FFF2-40B4-BE49-F238E27FC236}">
                <a16:creationId xmlns:a16="http://schemas.microsoft.com/office/drawing/2014/main" id="{249C8D3C-26A0-BC19-EFED-4E124ADC7BD0}"/>
              </a:ext>
            </a:extLst>
          </p:cNvPr>
          <p:cNvSpPr/>
          <p:nvPr/>
        </p:nvSpPr>
        <p:spPr>
          <a:xfrm>
            <a:off x="1270542" y="3000914"/>
            <a:ext cx="685800" cy="685800"/>
          </a:xfrm>
          <a:custGeom>
            <a:avLst/>
            <a:gdLst/>
            <a:ahLst/>
            <a:cxnLst/>
            <a:rect l="l" t="t" r="r" b="b"/>
            <a:pathLst>
              <a:path w="685800" h="685800" extrusionOk="0">
                <a:moveTo>
                  <a:pt x="681514" y="88106"/>
                </a:moveTo>
                <a:lnTo>
                  <a:pt x="600551" y="7144"/>
                </a:lnTo>
                <a:lnTo>
                  <a:pt x="344329" y="263366"/>
                </a:lnTo>
                <a:lnTo>
                  <a:pt x="88106" y="7144"/>
                </a:lnTo>
                <a:lnTo>
                  <a:pt x="7144" y="88106"/>
                </a:lnTo>
                <a:lnTo>
                  <a:pt x="263366" y="344329"/>
                </a:lnTo>
                <a:lnTo>
                  <a:pt x="7144" y="600551"/>
                </a:lnTo>
                <a:lnTo>
                  <a:pt x="88106" y="681514"/>
                </a:lnTo>
                <a:lnTo>
                  <a:pt x="344329" y="425291"/>
                </a:lnTo>
                <a:lnTo>
                  <a:pt x="600551" y="681514"/>
                </a:lnTo>
                <a:lnTo>
                  <a:pt x="681514" y="600551"/>
                </a:lnTo>
                <a:lnTo>
                  <a:pt x="425291" y="344329"/>
                </a:lnTo>
                <a:close/>
              </a:path>
            </a:pathLst>
          </a:cu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968425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8"/>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7DB0B-F6E8-FA3C-0355-BAE29D8DF695}"/>
              </a:ext>
            </a:extLst>
          </p:cNvPr>
          <p:cNvSpPr>
            <a:spLocks noGrp="1"/>
          </p:cNvSpPr>
          <p:nvPr>
            <p:ph type="title"/>
          </p:nvPr>
        </p:nvSpPr>
        <p:spPr>
          <a:xfrm>
            <a:off x="838200" y="365125"/>
            <a:ext cx="10515600" cy="1325563"/>
          </a:xfrm>
        </p:spPr>
        <p:txBody>
          <a:bodyPr/>
          <a:lstStyle/>
          <a:p>
            <a:r>
              <a:rPr lang="en-GB" dirty="0"/>
              <a:t>Five key principles of good practice</a:t>
            </a:r>
          </a:p>
        </p:txBody>
      </p:sp>
      <p:sp>
        <p:nvSpPr>
          <p:cNvPr id="13" name="Content Placeholder 12">
            <a:extLst>
              <a:ext uri="{FF2B5EF4-FFF2-40B4-BE49-F238E27FC236}">
                <a16:creationId xmlns:a16="http://schemas.microsoft.com/office/drawing/2014/main" id="{D06302B8-71CA-AA25-1E12-BFEE7C7D34FA}"/>
              </a:ext>
            </a:extLst>
          </p:cNvPr>
          <p:cNvSpPr>
            <a:spLocks noGrp="1"/>
          </p:cNvSpPr>
          <p:nvPr>
            <p:ph idx="1"/>
          </p:nvPr>
        </p:nvSpPr>
        <p:spPr/>
        <p:txBody>
          <a:bodyPr/>
          <a:lstStyle/>
          <a:p>
            <a:endParaRPr lang="en-GB"/>
          </a:p>
        </p:txBody>
      </p:sp>
      <p:sp>
        <p:nvSpPr>
          <p:cNvPr id="10" name="Text Placeholder 8">
            <a:extLst>
              <a:ext uri="{FF2B5EF4-FFF2-40B4-BE49-F238E27FC236}">
                <a16:creationId xmlns:a16="http://schemas.microsoft.com/office/drawing/2014/main" id="{6A4E101E-08CF-5C5E-B6B8-25E31A7FB6B2}"/>
              </a:ext>
            </a:extLst>
          </p:cNvPr>
          <p:cNvSpPr>
            <a:spLocks noGrp="1"/>
          </p:cNvSpPr>
          <p:nvPr>
            <p:ph type="body" sz="quarter" idx="14"/>
          </p:nvPr>
        </p:nvSpPr>
        <p:spPr>
          <a:xfrm>
            <a:off x="9973929" y="162686"/>
            <a:ext cx="2078545" cy="365125"/>
          </a:xfrm>
          <a:solidFill>
            <a:schemeClr val="accent2"/>
          </a:solidFill>
        </p:spPr>
        <p:txBody>
          <a:bodyPr/>
          <a:lstStyle/>
          <a:p>
            <a:r>
              <a:rPr lang="en-GB" dirty="0"/>
              <a:t>Activity 2</a:t>
            </a:r>
          </a:p>
        </p:txBody>
      </p:sp>
      <p:sp>
        <p:nvSpPr>
          <p:cNvPr id="11" name="Text Placeholder 12">
            <a:extLst>
              <a:ext uri="{FF2B5EF4-FFF2-40B4-BE49-F238E27FC236}">
                <a16:creationId xmlns:a16="http://schemas.microsoft.com/office/drawing/2014/main" id="{20E540AA-BE8D-8F6E-A7CA-DB9E144EE877}"/>
              </a:ext>
            </a:extLst>
          </p:cNvPr>
          <p:cNvSpPr>
            <a:spLocks noGrp="1"/>
          </p:cNvSpPr>
          <p:nvPr>
            <p:ph type="body" sz="quarter" idx="11"/>
          </p:nvPr>
        </p:nvSpPr>
        <p:spPr>
          <a:xfrm>
            <a:off x="838200" y="6356349"/>
            <a:ext cx="4210050" cy="365125"/>
          </a:xfrm>
        </p:spPr>
        <p:txBody>
          <a:bodyPr/>
          <a:lstStyle/>
          <a:p>
            <a:r>
              <a:rPr lang="en-GB" dirty="0"/>
              <a:t>Lesson 1: What is a standard operating procedure (SOP)?</a:t>
            </a:r>
          </a:p>
        </p:txBody>
      </p:sp>
      <p:sp>
        <p:nvSpPr>
          <p:cNvPr id="6" name="Content Placeholder 4">
            <a:extLst>
              <a:ext uri="{FF2B5EF4-FFF2-40B4-BE49-F238E27FC236}">
                <a16:creationId xmlns:a16="http://schemas.microsoft.com/office/drawing/2014/main" id="{C1AC29D6-33C6-E7A5-473C-545F483A3919}"/>
              </a:ext>
            </a:extLst>
          </p:cNvPr>
          <p:cNvSpPr txBox="1">
            <a:spLocks/>
          </p:cNvSpPr>
          <p:nvPr/>
        </p:nvSpPr>
        <p:spPr>
          <a:xfrm>
            <a:off x="838200" y="1825625"/>
            <a:ext cx="10515600" cy="4351338"/>
          </a:xfrm>
          <a:prstGeom prst="rect">
            <a:avLst/>
          </a:prstGeom>
          <a:solidFill>
            <a:srgbClr val="E2EEBE"/>
          </a:solidFill>
        </p:spPr>
        <p:txBody>
          <a:bodyPr vert="horz" lIns="180000" tIns="180000" rIns="180000" bIns="180000" rtlCol="0">
            <a:normAutofit/>
          </a:bodyPr>
          <a:lstStyle>
            <a:lvl1pPr marL="228600" indent="-228600" algn="l" defTabSz="914400" rtl="0" eaLnBrk="1" latinLnBrk="0" hangingPunct="1">
              <a:lnSpc>
                <a:spcPct val="108000"/>
              </a:lnSpc>
              <a:spcBef>
                <a:spcPts val="1000"/>
              </a:spcBef>
              <a:buClr>
                <a:srgbClr val="466318"/>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466318"/>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46631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Store materials and chemicals appropriately</a:t>
            </a:r>
          </a:p>
          <a:p>
            <a:r>
              <a:rPr lang="en-US" dirty="0"/>
              <a:t>Calibrate and maintain equipment</a:t>
            </a:r>
          </a:p>
          <a:p>
            <a:r>
              <a:rPr lang="en-US" dirty="0"/>
              <a:t>Maintain work areas</a:t>
            </a:r>
          </a:p>
          <a:p>
            <a:r>
              <a:rPr lang="en-US" dirty="0"/>
              <a:t>Effectively manage stock levels</a:t>
            </a:r>
          </a:p>
          <a:p>
            <a:r>
              <a:rPr lang="en-US" dirty="0"/>
              <a:t>Use standard operating procedures (SOPs)</a:t>
            </a:r>
          </a:p>
          <a:p>
            <a:endParaRPr lang="pt-BR" dirty="0"/>
          </a:p>
        </p:txBody>
      </p:sp>
      <p:grpSp>
        <p:nvGrpSpPr>
          <p:cNvPr id="7" name="Group 6">
            <a:extLst>
              <a:ext uri="{FF2B5EF4-FFF2-40B4-BE49-F238E27FC236}">
                <a16:creationId xmlns:a16="http://schemas.microsoft.com/office/drawing/2014/main" id="{656B6B08-98A0-AB57-BB86-A64E514776D2}"/>
              </a:ext>
            </a:extLst>
          </p:cNvPr>
          <p:cNvGrpSpPr/>
          <p:nvPr/>
        </p:nvGrpSpPr>
        <p:grpSpPr>
          <a:xfrm>
            <a:off x="7647709" y="2425735"/>
            <a:ext cx="3151118" cy="3151118"/>
            <a:chOff x="7647709" y="2425735"/>
            <a:chExt cx="3151118" cy="3151118"/>
          </a:xfrm>
        </p:grpSpPr>
        <p:sp>
          <p:nvSpPr>
            <p:cNvPr id="8" name="Oval 7">
              <a:extLst>
                <a:ext uri="{FF2B5EF4-FFF2-40B4-BE49-F238E27FC236}">
                  <a16:creationId xmlns:a16="http://schemas.microsoft.com/office/drawing/2014/main" id="{B90ED979-B3E5-4404-0A4E-A0FCABCF3226}"/>
                </a:ext>
              </a:extLst>
            </p:cNvPr>
            <p:cNvSpPr/>
            <p:nvPr/>
          </p:nvSpPr>
          <p:spPr>
            <a:xfrm>
              <a:off x="7647709" y="2425735"/>
              <a:ext cx="3151118" cy="3151118"/>
            </a:xfrm>
            <a:prstGeom prst="ellipse">
              <a:avLst/>
            </a:prstGeom>
            <a:solidFill>
              <a:schemeClr val="bg1"/>
            </a:solidFill>
            <a:ln w="38100">
              <a:solidFill>
                <a:srgbClr val="E2EE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heart with a pulse line&#10;&#10;Description automatically generated with low confidence">
              <a:extLst>
                <a:ext uri="{FF2B5EF4-FFF2-40B4-BE49-F238E27FC236}">
                  <a16:creationId xmlns:a16="http://schemas.microsoft.com/office/drawing/2014/main" id="{207F02C6-F335-F72C-1456-8910F5927D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19754" y="3268024"/>
              <a:ext cx="2141011" cy="1659977"/>
            </a:xfrm>
            <a:prstGeom prst="rect">
              <a:avLst/>
            </a:prstGeom>
          </p:spPr>
        </p:pic>
      </p:grpSp>
    </p:spTree>
    <p:extLst>
      <p:ext uri="{BB962C8B-B14F-4D97-AF65-F5344CB8AC3E}">
        <p14:creationId xmlns:p14="http://schemas.microsoft.com/office/powerpoint/2010/main" val="4198886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Principles of good practice</a:t>
            </a:r>
          </a:p>
        </p:txBody>
      </p:sp>
      <p:sp>
        <p:nvSpPr>
          <p:cNvPr id="13" name="Content Placeholder 12">
            <a:extLst>
              <a:ext uri="{FF2B5EF4-FFF2-40B4-BE49-F238E27FC236}">
                <a16:creationId xmlns:a16="http://schemas.microsoft.com/office/drawing/2014/main" id="{A472E3A1-8F2F-B3B0-FFDB-D62DB61336BD}"/>
              </a:ext>
            </a:extLst>
          </p:cNvPr>
          <p:cNvSpPr>
            <a:spLocks noGrp="1"/>
          </p:cNvSpPr>
          <p:nvPr>
            <p:ph idx="1"/>
          </p:nvPr>
        </p:nvSpPr>
        <p:spPr>
          <a:xfrm>
            <a:off x="838200" y="1825625"/>
            <a:ext cx="10718880" cy="1128032"/>
          </a:xfrm>
        </p:spPr>
        <p:txBody>
          <a:bodyPr>
            <a:normAutofit lnSpcReduction="10000"/>
          </a:bodyPr>
          <a:lstStyle/>
          <a:p>
            <a:pPr marL="0" indent="0">
              <a:buNone/>
            </a:pPr>
            <a:r>
              <a:rPr lang="en-US" sz="2400" dirty="0"/>
              <a:t>Watch these case studies and identify the principles of good practice shown in each one</a:t>
            </a:r>
            <a:r>
              <a:rPr lang="en-US" dirty="0"/>
              <a:t>.</a:t>
            </a:r>
          </a:p>
          <a:p>
            <a:endParaRPr lang="en-GB" dirty="0"/>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dirty="0"/>
              <a:t>Lesson 1: What is a standard operating procedure (SOP)?</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p:spPr>
        <p:txBody>
          <a:bodyPr/>
          <a:lstStyle/>
          <a:p>
            <a:r>
              <a:rPr lang="en-GB" dirty="0"/>
              <a:t>Activity 2</a:t>
            </a:r>
          </a:p>
        </p:txBody>
      </p:sp>
      <p:sp>
        <p:nvSpPr>
          <p:cNvPr id="2" name="Content Placeholder 10">
            <a:extLst>
              <a:ext uri="{FF2B5EF4-FFF2-40B4-BE49-F238E27FC236}">
                <a16:creationId xmlns:a16="http://schemas.microsoft.com/office/drawing/2014/main" id="{5C723BB7-4193-A79D-AF75-0036DD9553D6}"/>
              </a:ext>
            </a:extLst>
          </p:cNvPr>
          <p:cNvSpPr txBox="1">
            <a:spLocks/>
          </p:cNvSpPr>
          <p:nvPr/>
        </p:nvSpPr>
        <p:spPr>
          <a:xfrm>
            <a:off x="1100109" y="5775926"/>
            <a:ext cx="4447423" cy="440903"/>
          </a:xfrm>
          <a:prstGeom prst="rect">
            <a:avLst/>
          </a:prstGeom>
        </p:spPr>
        <p:txBody>
          <a:bodyPr vert="horz" lIns="91440" tIns="45720" rIns="91440" bIns="45720" rtlCol="0">
            <a:norm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600" i="1" dirty="0"/>
              <a:t>Case study 1: A day in the life of an NHS nurse</a:t>
            </a:r>
          </a:p>
        </p:txBody>
      </p:sp>
      <p:pic>
        <p:nvPicPr>
          <p:cNvPr id="3" name="Online Media 2" title="A Day in a life of a GP Nurse UK | NHS Nurse">
            <a:hlinkClick r:id="" action="ppaction://media"/>
            <a:extLst>
              <a:ext uri="{FF2B5EF4-FFF2-40B4-BE49-F238E27FC236}">
                <a16:creationId xmlns:a16="http://schemas.microsoft.com/office/drawing/2014/main" id="{2C000A4D-60CF-FED1-679B-5B472E363953}"/>
              </a:ext>
            </a:extLst>
          </p:cNvPr>
          <p:cNvPicPr>
            <a:picLocks noRot="1" noChangeAspect="1"/>
          </p:cNvPicPr>
          <p:nvPr>
            <a:videoFile r:link="rId1"/>
          </p:nvPr>
        </p:nvPicPr>
        <p:blipFill>
          <a:blip r:embed="rId5"/>
          <a:stretch>
            <a:fillRect/>
          </a:stretch>
        </p:blipFill>
        <p:spPr>
          <a:xfrm>
            <a:off x="918028" y="2925818"/>
            <a:ext cx="4811587" cy="2718547"/>
          </a:xfrm>
          <a:prstGeom prst="rect">
            <a:avLst/>
          </a:prstGeom>
          <a:ln>
            <a:solidFill>
              <a:schemeClr val="bg2"/>
            </a:solidFill>
          </a:ln>
        </p:spPr>
      </p:pic>
      <p:sp>
        <p:nvSpPr>
          <p:cNvPr id="6" name="Content Placeholder 10">
            <a:extLst>
              <a:ext uri="{FF2B5EF4-FFF2-40B4-BE49-F238E27FC236}">
                <a16:creationId xmlns:a16="http://schemas.microsoft.com/office/drawing/2014/main" id="{A26811E9-FE6B-FE41-C0D0-6C5EA0B64BA6}"/>
              </a:ext>
            </a:extLst>
          </p:cNvPr>
          <p:cNvSpPr txBox="1">
            <a:spLocks/>
          </p:cNvSpPr>
          <p:nvPr/>
        </p:nvSpPr>
        <p:spPr>
          <a:xfrm>
            <a:off x="6199245" y="5775926"/>
            <a:ext cx="5175751" cy="580424"/>
          </a:xfrm>
          <a:prstGeom prst="rect">
            <a:avLst/>
          </a:prstGeom>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600" i="1" dirty="0"/>
              <a:t>Case study 2: A day in the life of an ambulance crew</a:t>
            </a:r>
          </a:p>
        </p:txBody>
      </p:sp>
      <p:pic>
        <p:nvPicPr>
          <p:cNvPr id="7" name="Online Media 6" title="A Day in the Life of an ambulance crew">
            <a:hlinkClick r:id="" action="ppaction://media"/>
            <a:extLst>
              <a:ext uri="{FF2B5EF4-FFF2-40B4-BE49-F238E27FC236}">
                <a16:creationId xmlns:a16="http://schemas.microsoft.com/office/drawing/2014/main" id="{3C232549-9F4D-7658-C698-DA0511ABF148}"/>
              </a:ext>
            </a:extLst>
          </p:cNvPr>
          <p:cNvPicPr>
            <a:picLocks noRot="1" noChangeAspect="1"/>
          </p:cNvPicPr>
          <p:nvPr>
            <a:videoFile r:link="rId2"/>
          </p:nvPr>
        </p:nvPicPr>
        <p:blipFill>
          <a:blip r:embed="rId6"/>
          <a:stretch>
            <a:fillRect/>
          </a:stretch>
        </p:blipFill>
        <p:spPr>
          <a:xfrm>
            <a:off x="6381328" y="2925818"/>
            <a:ext cx="4811587" cy="2718547"/>
          </a:xfrm>
          <a:prstGeom prst="rect">
            <a:avLst/>
          </a:prstGeom>
          <a:ln>
            <a:solidFill>
              <a:schemeClr val="bg2"/>
            </a:solidFill>
          </a:ln>
        </p:spPr>
      </p:pic>
    </p:spTree>
    <p:extLst>
      <p:ext uri="{BB962C8B-B14F-4D97-AF65-F5344CB8AC3E}">
        <p14:creationId xmlns:p14="http://schemas.microsoft.com/office/powerpoint/2010/main" val="177758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
                </p:tgtEl>
              </p:cMediaNode>
            </p:vide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vol="80000">
                <p:cTn id="17" fill="hold" display="0">
                  <p:stCondLst>
                    <p:cond delay="indefinite"/>
                  </p:stCondLst>
                </p:cTn>
                <p:tgtEl>
                  <p:spTgt spid="7"/>
                </p:tgtEl>
              </p:cMediaNode>
            </p:video>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What could go wrong?</a:t>
            </a:r>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10515600" cy="4351338"/>
          </a:xfrm>
        </p:spPr>
        <p:txBody>
          <a:bodyPr>
            <a:normAutofit/>
          </a:bodyPr>
          <a:lstStyle/>
          <a:p>
            <a:r>
              <a:rPr lang="en-US" dirty="0"/>
              <a:t>The following slides show a number of different scenarios where good practice has not been followed. </a:t>
            </a:r>
          </a:p>
          <a:p>
            <a:r>
              <a:rPr lang="en-US" dirty="0"/>
              <a:t>For each scenario, consider what could go wrong and how you could rectify the situation/prevent it having occurred. </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a:solidFill>
            <a:srgbClr val="F1995D"/>
          </a:solidFill>
        </p:spPr>
        <p:txBody>
          <a:bodyPr/>
          <a:lstStyle/>
          <a:p>
            <a:r>
              <a:rPr lang="en-GB" dirty="0"/>
              <a:t>Activity 3</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dirty="0"/>
              <a:t>Lesson 1: What is a standard operating procedure (SOP)?</a:t>
            </a:r>
          </a:p>
        </p:txBody>
      </p:sp>
    </p:spTree>
    <p:extLst>
      <p:ext uri="{BB962C8B-B14F-4D97-AF65-F5344CB8AC3E}">
        <p14:creationId xmlns:p14="http://schemas.microsoft.com/office/powerpoint/2010/main" val="631199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Scenario 1</a:t>
            </a:r>
            <a:endParaRPr lang="en-GB" dirty="0"/>
          </a:p>
        </p:txBody>
      </p:sp>
      <p:sp>
        <p:nvSpPr>
          <p:cNvPr id="6" name="Content Placeholder 5">
            <a:extLst>
              <a:ext uri="{FF2B5EF4-FFF2-40B4-BE49-F238E27FC236}">
                <a16:creationId xmlns:a16="http://schemas.microsoft.com/office/drawing/2014/main" id="{0C9C7027-2CAB-F608-5D2E-B547D47D8B4F}"/>
              </a:ext>
            </a:extLst>
          </p:cNvPr>
          <p:cNvSpPr>
            <a:spLocks noGrp="1"/>
          </p:cNvSpPr>
          <p:nvPr>
            <p:ph idx="1"/>
          </p:nvPr>
        </p:nvSpPr>
        <p:spPr>
          <a:xfrm>
            <a:off x="838199" y="2514372"/>
            <a:ext cx="5921829" cy="3662591"/>
          </a:xfrm>
        </p:spPr>
        <p:txBody>
          <a:bodyPr>
            <a:normAutofit fontScale="92500" lnSpcReduction="10000"/>
          </a:bodyPr>
          <a:lstStyle/>
          <a:p>
            <a:r>
              <a:rPr lang="en-US"/>
              <a:t>What could go wrong?</a:t>
            </a:r>
          </a:p>
          <a:p>
            <a:r>
              <a:rPr lang="en-US"/>
              <a:t>How could the situation be rectified or prevented from happening?</a:t>
            </a:r>
          </a:p>
          <a:p>
            <a:endParaRPr lang="en-US"/>
          </a:p>
          <a:p>
            <a:pPr marL="0" indent="0">
              <a:buNone/>
            </a:pPr>
            <a:r>
              <a:rPr lang="en-US"/>
              <a:t>Other questions to consider:</a:t>
            </a:r>
          </a:p>
          <a:p>
            <a:r>
              <a:rPr lang="en-US"/>
              <a:t>What should you do?</a:t>
            </a:r>
          </a:p>
          <a:p>
            <a:r>
              <a:rPr lang="en-US"/>
              <a:t>What are the consequences of not reporting it straight away?</a:t>
            </a:r>
            <a:endParaRPr lang="en-US" dirty="0"/>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a:solidFill>
            <a:srgbClr val="F1995D"/>
          </a:solidFill>
        </p:spPr>
        <p:txBody>
          <a:bodyPr/>
          <a:lstStyle/>
          <a:p>
            <a:r>
              <a:rPr lang="en-GB"/>
              <a:t>Activity 3</a:t>
            </a:r>
            <a:endParaRPr lang="en-GB" dirty="0"/>
          </a:p>
        </p:txBody>
      </p:sp>
      <p:pic>
        <p:nvPicPr>
          <p:cNvPr id="16" name="Picture Placeholder 15" descr="A white cabinet with a green cross on the door&#10;&#10;Description automatically generated">
            <a:extLst>
              <a:ext uri="{FF2B5EF4-FFF2-40B4-BE49-F238E27FC236}">
                <a16:creationId xmlns:a16="http://schemas.microsoft.com/office/drawing/2014/main" id="{7D07F63F-F5F4-287E-C932-AD85F4A9815C}"/>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6989763" y="2514600"/>
            <a:ext cx="4364037" cy="3662363"/>
          </a:xfrm>
        </p:spPr>
      </p:pic>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endParaRPr lang="en-GB" dirty="0"/>
          </a:p>
        </p:txBody>
      </p:sp>
      <p:sp>
        <p:nvSpPr>
          <p:cNvPr id="14" name="Text Placeholder 13">
            <a:extLst>
              <a:ext uri="{FF2B5EF4-FFF2-40B4-BE49-F238E27FC236}">
                <a16:creationId xmlns:a16="http://schemas.microsoft.com/office/drawing/2014/main" id="{86F88E05-0272-D798-0004-406BF09BBC2C}"/>
              </a:ext>
            </a:extLst>
          </p:cNvPr>
          <p:cNvSpPr>
            <a:spLocks noGrp="1"/>
          </p:cNvSpPr>
          <p:nvPr>
            <p:ph type="body" sz="quarter" idx="16"/>
          </p:nvPr>
        </p:nvSpPr>
        <p:spPr>
          <a:xfrm>
            <a:off x="838199" y="1826305"/>
            <a:ext cx="10515600" cy="552450"/>
          </a:xfrm>
        </p:spPr>
        <p:txBody>
          <a:bodyPr/>
          <a:lstStyle/>
          <a:p>
            <a:r>
              <a:rPr lang="en-GB"/>
              <a:t>You have lost the keys to a medicine cabinet.</a:t>
            </a:r>
            <a:endParaRPr lang="en-US" dirty="0"/>
          </a:p>
        </p:txBody>
      </p:sp>
    </p:spTree>
    <p:extLst>
      <p:ext uri="{BB962C8B-B14F-4D97-AF65-F5344CB8AC3E}">
        <p14:creationId xmlns:p14="http://schemas.microsoft.com/office/powerpoint/2010/main" val="2658267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57BC3-A920-1744-4378-77EA2C9D1914}"/>
              </a:ext>
            </a:extLst>
          </p:cNvPr>
          <p:cNvSpPr>
            <a:spLocks noGrp="1"/>
          </p:cNvSpPr>
          <p:nvPr>
            <p:ph type="title"/>
          </p:nvPr>
        </p:nvSpPr>
        <p:spPr>
          <a:xfrm>
            <a:off x="838200" y="365125"/>
            <a:ext cx="10515600" cy="1325563"/>
          </a:xfrm>
        </p:spPr>
        <p:txBody>
          <a:bodyPr/>
          <a:lstStyle/>
          <a:p>
            <a:r>
              <a:rPr lang="en-US" dirty="0"/>
              <a:t>In this lesson, we will:</a:t>
            </a:r>
            <a:endParaRPr lang="en-GB" dirty="0"/>
          </a:p>
        </p:txBody>
      </p:sp>
      <p:sp>
        <p:nvSpPr>
          <p:cNvPr id="5" name="Content Placeholder 4">
            <a:extLst>
              <a:ext uri="{FF2B5EF4-FFF2-40B4-BE49-F238E27FC236}">
                <a16:creationId xmlns:a16="http://schemas.microsoft.com/office/drawing/2014/main" id="{82C64786-921D-E434-0361-3595FFD918F4}"/>
              </a:ext>
            </a:extLst>
          </p:cNvPr>
          <p:cNvSpPr>
            <a:spLocks noGrp="1"/>
          </p:cNvSpPr>
          <p:nvPr>
            <p:ph idx="1"/>
          </p:nvPr>
        </p:nvSpPr>
        <p:spPr>
          <a:xfrm>
            <a:off x="838200" y="1825625"/>
            <a:ext cx="6400800" cy="4351338"/>
          </a:xfrm>
        </p:spPr>
        <p:txBody>
          <a:bodyPr vert="horz" lIns="91440" tIns="45720" rIns="91440" bIns="45720" rtlCol="0" anchor="t">
            <a:normAutofit/>
          </a:bodyPr>
          <a:lstStyle/>
          <a:p>
            <a:r>
              <a:rPr lang="en-US" dirty="0"/>
              <a:t>Describe what a standard operating procedure (SOP) is and why their use is essential.</a:t>
            </a:r>
          </a:p>
          <a:p>
            <a:r>
              <a:rPr lang="en-US" dirty="0"/>
              <a:t>State the key principles of good practice in scientific and clinical settings.</a:t>
            </a:r>
          </a:p>
          <a:p>
            <a:r>
              <a:rPr lang="en-US" dirty="0">
                <a:latin typeface="Arial"/>
                <a:cs typeface="Arial"/>
              </a:rPr>
              <a:t>Discuss potential consequences of not following good practice in scientific and clinical settings.</a:t>
            </a:r>
          </a:p>
        </p:txBody>
      </p:sp>
      <p:sp>
        <p:nvSpPr>
          <p:cNvPr id="6" name="Text Placeholder 5">
            <a:extLst>
              <a:ext uri="{FF2B5EF4-FFF2-40B4-BE49-F238E27FC236}">
                <a16:creationId xmlns:a16="http://schemas.microsoft.com/office/drawing/2014/main" id="{BC0336A8-8E9F-6750-02CB-278E8B016EC4}"/>
              </a:ext>
            </a:extLst>
          </p:cNvPr>
          <p:cNvSpPr>
            <a:spLocks noGrp="1"/>
          </p:cNvSpPr>
          <p:nvPr>
            <p:ph type="body" sz="quarter" idx="10"/>
          </p:nvPr>
        </p:nvSpPr>
        <p:spPr>
          <a:xfrm>
            <a:off x="7530353" y="1825625"/>
            <a:ext cx="3823447" cy="4351338"/>
          </a:xfrm>
        </p:spPr>
        <p:txBody>
          <a:bodyPr>
            <a:normAutofit lnSpcReduction="10000"/>
          </a:bodyPr>
          <a:lstStyle/>
          <a:p>
            <a:r>
              <a:rPr lang="en-US" b="1" dirty="0"/>
              <a:t>Skills:</a:t>
            </a:r>
          </a:p>
          <a:p>
            <a:r>
              <a:rPr lang="en-US" b="1" dirty="0"/>
              <a:t>CS3.2</a:t>
            </a:r>
            <a:r>
              <a:rPr lang="en-US" dirty="0"/>
              <a:t> </a:t>
            </a:r>
            <a:r>
              <a:rPr lang="en-GB" sz="1800" dirty="0">
                <a:solidFill>
                  <a:srgbClr val="0D0D0D"/>
                </a:solidFill>
                <a:effectLst/>
                <a:latin typeface="Arial" panose="020B0604020202020204" pitchFamily="34" charset="0"/>
                <a:ea typeface="Arial" panose="020B0604020202020204" pitchFamily="34" charset="0"/>
              </a:rPr>
              <a:t>Undertake collaborative work demonstrating an ability to follow standard operating procedure specific to the environment they are working in.</a:t>
            </a:r>
            <a:r>
              <a:rPr lang="en-GB" dirty="0">
                <a:effectLst/>
              </a:rPr>
              <a:t> </a:t>
            </a:r>
            <a:endParaRPr lang="en-US" dirty="0"/>
          </a:p>
          <a:p>
            <a:r>
              <a:rPr lang="en-US" b="1" dirty="0"/>
              <a:t>General competencies:</a:t>
            </a:r>
          </a:p>
          <a:p>
            <a:pPr>
              <a:lnSpc>
                <a:spcPct val="115000"/>
              </a:lnSpc>
              <a:spcBef>
                <a:spcPts val="600"/>
              </a:spcBef>
              <a:spcAft>
                <a:spcPts val="600"/>
              </a:spcAft>
            </a:pPr>
            <a:r>
              <a:rPr lang="en-GB" sz="1800" dirty="0">
                <a:solidFill>
                  <a:srgbClr val="0D0D0D"/>
                </a:solidFill>
                <a:effectLst/>
                <a:latin typeface="Arial" panose="020B0604020202020204" pitchFamily="34" charset="0"/>
                <a:ea typeface="Arial" panose="020B0604020202020204" pitchFamily="34" charset="0"/>
              </a:rPr>
              <a:t>English:</a:t>
            </a:r>
          </a:p>
          <a:p>
            <a:pPr>
              <a:lnSpc>
                <a:spcPct val="115000"/>
              </a:lnSpc>
              <a:spcBef>
                <a:spcPts val="600"/>
              </a:spcBef>
              <a:spcAft>
                <a:spcPts val="600"/>
              </a:spcAft>
            </a:pPr>
            <a:r>
              <a:rPr lang="en-GB" sz="1800" b="1" dirty="0">
                <a:solidFill>
                  <a:srgbClr val="0D0D0D"/>
                </a:solidFill>
                <a:effectLst/>
                <a:latin typeface="Arial" panose="020B0604020202020204" pitchFamily="34" charset="0"/>
                <a:ea typeface="Arial" panose="020B0604020202020204" pitchFamily="34" charset="0"/>
              </a:rPr>
              <a:t>GEC4</a:t>
            </a:r>
            <a:r>
              <a:rPr lang="en-GB" sz="1800" dirty="0">
                <a:solidFill>
                  <a:srgbClr val="0D0D0D"/>
                </a:solidFill>
                <a:effectLst/>
                <a:latin typeface="Arial" panose="020B0604020202020204" pitchFamily="34" charset="0"/>
                <a:ea typeface="Arial" panose="020B0604020202020204" pitchFamily="34" charset="0"/>
              </a:rPr>
              <a:t> Summarise information/ideas</a:t>
            </a:r>
          </a:p>
          <a:p>
            <a:r>
              <a:rPr lang="en-GB" sz="1800" b="1" dirty="0">
                <a:solidFill>
                  <a:srgbClr val="0D0D0D"/>
                </a:solidFill>
                <a:effectLst/>
                <a:latin typeface="Arial" panose="020B0604020202020204" pitchFamily="34" charset="0"/>
                <a:ea typeface="Arial" panose="020B0604020202020204" pitchFamily="34" charset="0"/>
              </a:rPr>
              <a:t>GEC6</a:t>
            </a:r>
            <a:r>
              <a:rPr lang="en-GB" sz="1800" dirty="0">
                <a:solidFill>
                  <a:srgbClr val="0D0D0D"/>
                </a:solidFill>
                <a:effectLst/>
                <a:latin typeface="Arial" panose="020B0604020202020204" pitchFamily="34" charset="0"/>
                <a:ea typeface="Arial" panose="020B0604020202020204" pitchFamily="34" charset="0"/>
              </a:rPr>
              <a:t> Take part in/lead discussions</a:t>
            </a:r>
            <a:endParaRPr lang="en-US" dirty="0"/>
          </a:p>
        </p:txBody>
      </p:sp>
      <p:sp>
        <p:nvSpPr>
          <p:cNvPr id="10" name="Text Placeholder 9">
            <a:extLst>
              <a:ext uri="{FF2B5EF4-FFF2-40B4-BE49-F238E27FC236}">
                <a16:creationId xmlns:a16="http://schemas.microsoft.com/office/drawing/2014/main" id="{E471921A-207F-0E70-E097-13DD6D1CCA72}"/>
              </a:ext>
            </a:extLst>
          </p:cNvPr>
          <p:cNvSpPr>
            <a:spLocks noGrp="1"/>
          </p:cNvSpPr>
          <p:nvPr>
            <p:ph type="body" sz="quarter" idx="14"/>
          </p:nvPr>
        </p:nvSpPr>
        <p:spPr>
          <a:xfrm>
            <a:off x="9973929" y="162686"/>
            <a:ext cx="2078545" cy="365125"/>
          </a:xfrm>
        </p:spPr>
        <p:txBody>
          <a:bodyPr/>
          <a:lstStyle/>
          <a:p>
            <a:r>
              <a:rPr lang="en-GB" dirty="0"/>
              <a:t>Introduction</a:t>
            </a:r>
          </a:p>
        </p:txBody>
      </p:sp>
      <p:sp>
        <p:nvSpPr>
          <p:cNvPr id="15" name="Text Placeholder 14">
            <a:extLst>
              <a:ext uri="{FF2B5EF4-FFF2-40B4-BE49-F238E27FC236}">
                <a16:creationId xmlns:a16="http://schemas.microsoft.com/office/drawing/2014/main" id="{3B0FA94E-7B0F-E8B2-17F4-EC94C02C2DE3}"/>
              </a:ext>
            </a:extLst>
          </p:cNvPr>
          <p:cNvSpPr>
            <a:spLocks noGrp="1"/>
          </p:cNvSpPr>
          <p:nvPr>
            <p:ph type="body" sz="quarter" idx="11"/>
          </p:nvPr>
        </p:nvSpPr>
        <p:spPr/>
        <p:txBody>
          <a:bodyPr/>
          <a:lstStyle/>
          <a:p>
            <a:r>
              <a:rPr lang="en-GB" dirty="0"/>
              <a:t>Lesson 1: What is a standard operating procedure (SOP)?</a:t>
            </a:r>
          </a:p>
        </p:txBody>
      </p:sp>
    </p:spTree>
    <p:extLst>
      <p:ext uri="{BB962C8B-B14F-4D97-AF65-F5344CB8AC3E}">
        <p14:creationId xmlns:p14="http://schemas.microsoft.com/office/powerpoint/2010/main" val="2994206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16FDEF8-D45C-419B-A19E-353B620BD8A8}"/>
              </a:ext>
            </a:extLst>
          </p:cNvPr>
          <p:cNvSpPr>
            <a:spLocks noGrp="1"/>
          </p:cNvSpPr>
          <p:nvPr>
            <p:ph type="title"/>
          </p:nvPr>
        </p:nvSpPr>
        <p:spPr>
          <a:xfrm>
            <a:off x="838200" y="365125"/>
            <a:ext cx="10515600" cy="1325563"/>
          </a:xfrm>
        </p:spPr>
        <p:txBody>
          <a:bodyPr/>
          <a:lstStyle/>
          <a:p>
            <a:r>
              <a:rPr lang="en-GB" dirty="0"/>
              <a:t>Scenario 2</a:t>
            </a:r>
          </a:p>
        </p:txBody>
      </p:sp>
      <p:sp>
        <p:nvSpPr>
          <p:cNvPr id="10" name="Content Placeholder 5">
            <a:extLst>
              <a:ext uri="{FF2B5EF4-FFF2-40B4-BE49-F238E27FC236}">
                <a16:creationId xmlns:a16="http://schemas.microsoft.com/office/drawing/2014/main" id="{4F72D14D-C9F9-B3DA-B194-1DD6C48CA16D}"/>
              </a:ext>
            </a:extLst>
          </p:cNvPr>
          <p:cNvSpPr>
            <a:spLocks noGrp="1"/>
          </p:cNvSpPr>
          <p:nvPr>
            <p:ph idx="1"/>
          </p:nvPr>
        </p:nvSpPr>
        <p:spPr>
          <a:xfrm>
            <a:off x="838199" y="2863621"/>
            <a:ext cx="5921829" cy="3313342"/>
          </a:xfrm>
          <a:solidFill>
            <a:srgbClr val="E2EEBE"/>
          </a:solidFill>
        </p:spPr>
        <p:txBody>
          <a:bodyPr>
            <a:normAutofit fontScale="92500" lnSpcReduction="10000"/>
          </a:bodyPr>
          <a:lstStyle/>
          <a:p>
            <a:r>
              <a:rPr lang="en-US" dirty="0"/>
              <a:t>What could go wrong?</a:t>
            </a:r>
          </a:p>
          <a:p>
            <a:r>
              <a:rPr lang="en-US" dirty="0"/>
              <a:t>How could the situation be rectified or prevented from happening?</a:t>
            </a:r>
          </a:p>
          <a:p>
            <a:endParaRPr lang="en-US" dirty="0"/>
          </a:p>
          <a:p>
            <a:pPr marL="0" indent="0">
              <a:buNone/>
            </a:pPr>
            <a:r>
              <a:rPr lang="en-US" dirty="0"/>
              <a:t>Other questions to consider:</a:t>
            </a:r>
          </a:p>
          <a:p>
            <a:r>
              <a:rPr lang="en-US" dirty="0"/>
              <a:t>Is this acceptable?</a:t>
            </a:r>
          </a:p>
          <a:p>
            <a:r>
              <a:rPr lang="en-US" dirty="0"/>
              <a:t>What might the consequences be?</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a:solidFill>
            <a:srgbClr val="F1995D"/>
          </a:solidFill>
        </p:spPr>
        <p:txBody>
          <a:bodyPr/>
          <a:lstStyle/>
          <a:p>
            <a:r>
              <a:rPr lang="en-GB" dirty="0"/>
              <a:t>Activity 3</a:t>
            </a:r>
          </a:p>
        </p:txBody>
      </p:sp>
      <p:pic>
        <p:nvPicPr>
          <p:cNvPr id="15" name="Picture Placeholder 14" descr="A person in scrubs opening a refrigerator&#10;&#10;Description automatically generated">
            <a:extLst>
              <a:ext uri="{FF2B5EF4-FFF2-40B4-BE49-F238E27FC236}">
                <a16:creationId xmlns:a16="http://schemas.microsoft.com/office/drawing/2014/main" id="{16FA3739-0357-B5BC-AB27-953E2EA15C88}"/>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p:blipFill>
        <p:spPr>
          <a:xfrm>
            <a:off x="6989083" y="2863621"/>
            <a:ext cx="4364717" cy="3313342"/>
          </a:xfrm>
        </p:spPr>
      </p:pic>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dirty="0"/>
              <a:t>Lesson 1: What is a standard operating procedure (SOP)?</a:t>
            </a:r>
          </a:p>
        </p:txBody>
      </p:sp>
      <p:sp>
        <p:nvSpPr>
          <p:cNvPr id="11" name="Text Placeholder 10">
            <a:extLst>
              <a:ext uri="{FF2B5EF4-FFF2-40B4-BE49-F238E27FC236}">
                <a16:creationId xmlns:a16="http://schemas.microsoft.com/office/drawing/2014/main" id="{DB56A489-6DF3-2895-6731-242990AF4B80}"/>
              </a:ext>
            </a:extLst>
          </p:cNvPr>
          <p:cNvSpPr>
            <a:spLocks noGrp="1"/>
          </p:cNvSpPr>
          <p:nvPr>
            <p:ph type="body" sz="quarter" idx="16"/>
          </p:nvPr>
        </p:nvSpPr>
        <p:spPr>
          <a:xfrm>
            <a:off x="838199" y="1826305"/>
            <a:ext cx="10515600" cy="902380"/>
          </a:xfrm>
        </p:spPr>
        <p:txBody>
          <a:bodyPr>
            <a:normAutofit/>
          </a:bodyPr>
          <a:lstStyle/>
          <a:p>
            <a:r>
              <a:rPr lang="en-GB" dirty="0"/>
              <a:t>The staff fridge is full, so you put your packed lunch into the medicine refrigerator for a short time.</a:t>
            </a:r>
          </a:p>
        </p:txBody>
      </p:sp>
    </p:spTree>
    <p:extLst>
      <p:ext uri="{BB962C8B-B14F-4D97-AF65-F5344CB8AC3E}">
        <p14:creationId xmlns:p14="http://schemas.microsoft.com/office/powerpoint/2010/main" val="3209153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6357E369-F1FA-6C02-130E-27306DC4C719}"/>
              </a:ext>
            </a:extLst>
          </p:cNvPr>
          <p:cNvSpPr>
            <a:spLocks noGrp="1"/>
          </p:cNvSpPr>
          <p:nvPr>
            <p:ph type="title"/>
          </p:nvPr>
        </p:nvSpPr>
        <p:spPr/>
        <p:txBody>
          <a:bodyPr/>
          <a:lstStyle/>
          <a:p>
            <a:r>
              <a:rPr lang="en-GB" dirty="0"/>
              <a:t>Scenario 3</a:t>
            </a:r>
          </a:p>
        </p:txBody>
      </p:sp>
      <p:sp>
        <p:nvSpPr>
          <p:cNvPr id="10" name="Content Placeholder 5">
            <a:extLst>
              <a:ext uri="{FF2B5EF4-FFF2-40B4-BE49-F238E27FC236}">
                <a16:creationId xmlns:a16="http://schemas.microsoft.com/office/drawing/2014/main" id="{5E827896-46CB-4023-68EC-B38765FE966B}"/>
              </a:ext>
            </a:extLst>
          </p:cNvPr>
          <p:cNvSpPr>
            <a:spLocks noGrp="1"/>
          </p:cNvSpPr>
          <p:nvPr>
            <p:ph idx="1"/>
          </p:nvPr>
        </p:nvSpPr>
        <p:spPr>
          <a:xfrm>
            <a:off x="838199" y="2863621"/>
            <a:ext cx="5921829" cy="3313342"/>
          </a:xfrm>
          <a:solidFill>
            <a:srgbClr val="E2EEBE"/>
          </a:solidFill>
        </p:spPr>
        <p:txBody>
          <a:bodyPr>
            <a:normAutofit fontScale="85000" lnSpcReduction="20000"/>
          </a:bodyPr>
          <a:lstStyle/>
          <a:p>
            <a:r>
              <a:rPr lang="en-US" dirty="0"/>
              <a:t>What could go wrong?</a:t>
            </a:r>
          </a:p>
          <a:p>
            <a:r>
              <a:rPr lang="en-US" dirty="0"/>
              <a:t>How could the situation be rectified or prevented from happening?</a:t>
            </a:r>
          </a:p>
          <a:p>
            <a:endParaRPr lang="en-US" dirty="0"/>
          </a:p>
          <a:p>
            <a:pPr marL="0" indent="0">
              <a:buNone/>
            </a:pPr>
            <a:r>
              <a:rPr lang="en-US" dirty="0"/>
              <a:t>Other questions to consider:</a:t>
            </a:r>
          </a:p>
          <a:p>
            <a:r>
              <a:rPr lang="en-US" dirty="0"/>
              <a:t>Should you just turn it on again?</a:t>
            </a:r>
          </a:p>
          <a:p>
            <a:r>
              <a:rPr lang="en-US" dirty="0"/>
              <a:t>What are the possible consequences if you do not report it immediately?</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a:solidFill>
            <a:srgbClr val="F1995D"/>
          </a:solidFill>
        </p:spPr>
        <p:txBody>
          <a:bodyPr/>
          <a:lstStyle/>
          <a:p>
            <a:r>
              <a:rPr lang="en-GB" dirty="0"/>
              <a:t>Activity 3</a:t>
            </a:r>
          </a:p>
        </p:txBody>
      </p:sp>
      <p:pic>
        <p:nvPicPr>
          <p:cNvPr id="19" name="Picture Placeholder 18" descr="A close-up of a plug and outlet&#10;&#10;Description automatically generated">
            <a:extLst>
              <a:ext uri="{FF2B5EF4-FFF2-40B4-BE49-F238E27FC236}">
                <a16:creationId xmlns:a16="http://schemas.microsoft.com/office/drawing/2014/main" id="{8FD33DE4-E3FC-AD14-698F-77A663C58A27}"/>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6989083" y="2863621"/>
            <a:ext cx="4364717" cy="3313342"/>
          </a:xfrm>
        </p:spPr>
      </p:pic>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dirty="0"/>
              <a:t>Lesson 1: What is a standard operating procedure (SOP)?</a:t>
            </a:r>
          </a:p>
        </p:txBody>
      </p:sp>
      <p:sp>
        <p:nvSpPr>
          <p:cNvPr id="7" name="Text Placeholder 6">
            <a:extLst>
              <a:ext uri="{FF2B5EF4-FFF2-40B4-BE49-F238E27FC236}">
                <a16:creationId xmlns:a16="http://schemas.microsoft.com/office/drawing/2014/main" id="{51BD1E1F-8AEF-1EDE-8AAC-8DFBC639445C}"/>
              </a:ext>
            </a:extLst>
          </p:cNvPr>
          <p:cNvSpPr>
            <a:spLocks noGrp="1"/>
          </p:cNvSpPr>
          <p:nvPr>
            <p:ph type="body" sz="quarter" idx="16"/>
          </p:nvPr>
        </p:nvSpPr>
        <p:spPr>
          <a:xfrm>
            <a:off x="838199" y="1826305"/>
            <a:ext cx="10515600" cy="902380"/>
          </a:xfrm>
        </p:spPr>
        <p:txBody>
          <a:bodyPr>
            <a:normAutofit/>
          </a:bodyPr>
          <a:lstStyle/>
          <a:p>
            <a:r>
              <a:rPr lang="en-GB" dirty="0"/>
              <a:t>You notice that the medicine refrigerator has been turned off. It still feels cold inside, so it probably hasn’t been switched off for long.</a:t>
            </a:r>
          </a:p>
        </p:txBody>
      </p:sp>
    </p:spTree>
    <p:extLst>
      <p:ext uri="{BB962C8B-B14F-4D97-AF65-F5344CB8AC3E}">
        <p14:creationId xmlns:p14="http://schemas.microsoft.com/office/powerpoint/2010/main" val="396312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52DA313-EB79-C714-AA01-C3A53636F0CC}"/>
              </a:ext>
            </a:extLst>
          </p:cNvPr>
          <p:cNvSpPr>
            <a:spLocks noGrp="1"/>
          </p:cNvSpPr>
          <p:nvPr>
            <p:ph type="title"/>
          </p:nvPr>
        </p:nvSpPr>
        <p:spPr>
          <a:xfrm>
            <a:off x="838200" y="365125"/>
            <a:ext cx="10515600" cy="1325563"/>
          </a:xfrm>
        </p:spPr>
        <p:txBody>
          <a:bodyPr/>
          <a:lstStyle/>
          <a:p>
            <a:r>
              <a:rPr lang="en-GB" dirty="0"/>
              <a:t>Scenario 4</a:t>
            </a:r>
          </a:p>
        </p:txBody>
      </p:sp>
      <p:sp>
        <p:nvSpPr>
          <p:cNvPr id="7" name="Content Placeholder 5">
            <a:extLst>
              <a:ext uri="{FF2B5EF4-FFF2-40B4-BE49-F238E27FC236}">
                <a16:creationId xmlns:a16="http://schemas.microsoft.com/office/drawing/2014/main" id="{B887F79A-29A5-BC2B-C8F9-D26A6E59D1B4}"/>
              </a:ext>
            </a:extLst>
          </p:cNvPr>
          <p:cNvSpPr>
            <a:spLocks noGrp="1"/>
          </p:cNvSpPr>
          <p:nvPr>
            <p:ph idx="1"/>
          </p:nvPr>
        </p:nvSpPr>
        <p:spPr>
          <a:xfrm>
            <a:off x="838199" y="2863621"/>
            <a:ext cx="5921829" cy="3313342"/>
          </a:xfrm>
          <a:solidFill>
            <a:srgbClr val="E2EEBE"/>
          </a:solidFill>
        </p:spPr>
        <p:txBody>
          <a:bodyPr>
            <a:normAutofit fontScale="92500" lnSpcReduction="10000"/>
          </a:bodyPr>
          <a:lstStyle/>
          <a:p>
            <a:r>
              <a:rPr lang="en-US" dirty="0"/>
              <a:t>What could go wrong?</a:t>
            </a:r>
          </a:p>
          <a:p>
            <a:r>
              <a:rPr lang="en-US" dirty="0"/>
              <a:t>How could the situation be rectified or prevented from happening?</a:t>
            </a:r>
          </a:p>
          <a:p>
            <a:endParaRPr lang="en-US" dirty="0"/>
          </a:p>
          <a:p>
            <a:pPr marL="0" indent="0">
              <a:buNone/>
            </a:pPr>
            <a:r>
              <a:rPr lang="en-US" dirty="0"/>
              <a:t>Other questions to consider:</a:t>
            </a:r>
          </a:p>
          <a:p>
            <a:r>
              <a:rPr lang="en-US" dirty="0"/>
              <a:t>What should you do? </a:t>
            </a:r>
          </a:p>
          <a:p>
            <a:r>
              <a:rPr lang="en-US" dirty="0"/>
              <a:t>Should you challenge them?</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a:solidFill>
            <a:srgbClr val="F1995D"/>
          </a:solidFill>
        </p:spPr>
        <p:txBody>
          <a:bodyPr/>
          <a:lstStyle/>
          <a:p>
            <a:r>
              <a:rPr lang="en-GB" dirty="0"/>
              <a:t>Activity 3</a:t>
            </a:r>
          </a:p>
        </p:txBody>
      </p:sp>
      <p:pic>
        <p:nvPicPr>
          <p:cNvPr id="19" name="Picture Placeholder 18" descr="A close-up of a pack of pills&#10;&#10;Description automatically generated">
            <a:extLst>
              <a:ext uri="{FF2B5EF4-FFF2-40B4-BE49-F238E27FC236}">
                <a16:creationId xmlns:a16="http://schemas.microsoft.com/office/drawing/2014/main" id="{E7BCE575-345B-E9A1-67F7-1CBA458A6CB3}"/>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6989083" y="2863621"/>
            <a:ext cx="4364717" cy="3313342"/>
          </a:xfrm>
        </p:spPr>
      </p:pic>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dirty="0"/>
              <a:t>Lesson 1: What is a standard operating procedure (SOP)?</a:t>
            </a:r>
          </a:p>
        </p:txBody>
      </p:sp>
      <p:sp>
        <p:nvSpPr>
          <p:cNvPr id="3" name="Text Placeholder 2">
            <a:extLst>
              <a:ext uri="{FF2B5EF4-FFF2-40B4-BE49-F238E27FC236}">
                <a16:creationId xmlns:a16="http://schemas.microsoft.com/office/drawing/2014/main" id="{8E6B6DBC-451B-5FE4-033F-632706B4DF4B}"/>
              </a:ext>
            </a:extLst>
          </p:cNvPr>
          <p:cNvSpPr>
            <a:spLocks noGrp="1"/>
          </p:cNvSpPr>
          <p:nvPr>
            <p:ph type="body" sz="quarter" idx="16"/>
          </p:nvPr>
        </p:nvSpPr>
        <p:spPr>
          <a:xfrm>
            <a:off x="838199" y="1826305"/>
            <a:ext cx="10515600" cy="902380"/>
          </a:xfrm>
        </p:spPr>
        <p:txBody>
          <a:bodyPr>
            <a:normAutofit fontScale="85000" lnSpcReduction="10000"/>
          </a:bodyPr>
          <a:lstStyle/>
          <a:p>
            <a:r>
              <a:rPr lang="en-GB" dirty="0"/>
              <a:t>Some drugs have gone missing from the cabinet. There are some incomplete packets. </a:t>
            </a:r>
            <a:br>
              <a:rPr lang="en-GB" dirty="0"/>
            </a:br>
            <a:r>
              <a:rPr lang="en-GB" dirty="0"/>
              <a:t>You saw a senior colleague go into the drugs cabinet just before you checked.</a:t>
            </a:r>
          </a:p>
        </p:txBody>
      </p:sp>
    </p:spTree>
    <p:extLst>
      <p:ext uri="{BB962C8B-B14F-4D97-AF65-F5344CB8AC3E}">
        <p14:creationId xmlns:p14="http://schemas.microsoft.com/office/powerpoint/2010/main" val="2193226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F9BC992-7116-146E-4AD1-5C4859F59D44}"/>
              </a:ext>
            </a:extLst>
          </p:cNvPr>
          <p:cNvSpPr>
            <a:spLocks noGrp="1"/>
          </p:cNvSpPr>
          <p:nvPr>
            <p:ph type="title"/>
          </p:nvPr>
        </p:nvSpPr>
        <p:spPr>
          <a:xfrm>
            <a:off x="838200" y="365125"/>
            <a:ext cx="10515600" cy="1325563"/>
          </a:xfrm>
        </p:spPr>
        <p:txBody>
          <a:bodyPr/>
          <a:lstStyle/>
          <a:p>
            <a:r>
              <a:rPr lang="en-GB" dirty="0"/>
              <a:t>Scenario 5</a:t>
            </a:r>
          </a:p>
        </p:txBody>
      </p:sp>
      <p:sp>
        <p:nvSpPr>
          <p:cNvPr id="11" name="Content Placeholder 5">
            <a:extLst>
              <a:ext uri="{FF2B5EF4-FFF2-40B4-BE49-F238E27FC236}">
                <a16:creationId xmlns:a16="http://schemas.microsoft.com/office/drawing/2014/main" id="{DDCDE9BA-960A-3223-1F61-D930EB1C21C3}"/>
              </a:ext>
            </a:extLst>
          </p:cNvPr>
          <p:cNvSpPr>
            <a:spLocks noGrp="1"/>
          </p:cNvSpPr>
          <p:nvPr>
            <p:ph idx="1"/>
          </p:nvPr>
        </p:nvSpPr>
        <p:spPr>
          <a:xfrm>
            <a:off x="838199" y="2863621"/>
            <a:ext cx="5921829" cy="3313342"/>
          </a:xfrm>
          <a:solidFill>
            <a:srgbClr val="E2EEBE"/>
          </a:solidFill>
        </p:spPr>
        <p:txBody>
          <a:bodyPr>
            <a:normAutofit fontScale="92500" lnSpcReduction="10000"/>
          </a:bodyPr>
          <a:lstStyle/>
          <a:p>
            <a:r>
              <a:rPr lang="en-US" dirty="0"/>
              <a:t>What could go wrong?</a:t>
            </a:r>
          </a:p>
          <a:p>
            <a:r>
              <a:rPr lang="en-US" dirty="0"/>
              <a:t>How could the situation be rectified or prevented from happening?</a:t>
            </a:r>
          </a:p>
          <a:p>
            <a:endParaRPr lang="en-US" dirty="0"/>
          </a:p>
          <a:p>
            <a:pPr marL="0" indent="0">
              <a:buNone/>
            </a:pPr>
            <a:r>
              <a:rPr lang="en-US" dirty="0"/>
              <a:t>Other questions to consider:</a:t>
            </a:r>
          </a:p>
          <a:p>
            <a:r>
              <a:rPr lang="en-US" dirty="0"/>
              <a:t>What should you do? </a:t>
            </a:r>
          </a:p>
          <a:p>
            <a:r>
              <a:rPr lang="en-US" dirty="0"/>
              <a:t>What could be the consequences?</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a:solidFill>
            <a:srgbClr val="F1995D"/>
          </a:solidFill>
        </p:spPr>
        <p:txBody>
          <a:bodyPr/>
          <a:lstStyle/>
          <a:p>
            <a:r>
              <a:rPr lang="en-GB" dirty="0"/>
              <a:t>Activity 3</a:t>
            </a:r>
          </a:p>
        </p:txBody>
      </p:sp>
      <p:pic>
        <p:nvPicPr>
          <p:cNvPr id="19" name="Picture Placeholder 18" descr="A close-up of a prescription&#10;&#10;Description automatically generated">
            <a:extLst>
              <a:ext uri="{FF2B5EF4-FFF2-40B4-BE49-F238E27FC236}">
                <a16:creationId xmlns:a16="http://schemas.microsoft.com/office/drawing/2014/main" id="{EFAC4ADA-486A-76F3-CD19-E7B09BC3F96F}"/>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23545" b="-23536"/>
          <a:stretch/>
        </p:blipFill>
        <p:spPr>
          <a:xfrm>
            <a:off x="6989083" y="2863621"/>
            <a:ext cx="4364717" cy="3313342"/>
          </a:xfrm>
        </p:spPr>
      </p:pic>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dirty="0"/>
              <a:t>Lesson 1: What is a standard operating procedure (SOP)?</a:t>
            </a:r>
          </a:p>
        </p:txBody>
      </p:sp>
      <p:sp>
        <p:nvSpPr>
          <p:cNvPr id="7" name="Text Placeholder 6">
            <a:extLst>
              <a:ext uri="{FF2B5EF4-FFF2-40B4-BE49-F238E27FC236}">
                <a16:creationId xmlns:a16="http://schemas.microsoft.com/office/drawing/2014/main" id="{74682871-E825-1EF1-30FA-2F30D496B2D6}"/>
              </a:ext>
            </a:extLst>
          </p:cNvPr>
          <p:cNvSpPr>
            <a:spLocks noGrp="1"/>
          </p:cNvSpPr>
          <p:nvPr>
            <p:ph type="body" sz="quarter" idx="16"/>
          </p:nvPr>
        </p:nvSpPr>
        <p:spPr>
          <a:xfrm>
            <a:off x="838199" y="1826305"/>
            <a:ext cx="10515600" cy="902380"/>
          </a:xfrm>
        </p:spPr>
        <p:txBody>
          <a:bodyPr>
            <a:normAutofit fontScale="85000" lnSpcReduction="10000"/>
          </a:bodyPr>
          <a:lstStyle/>
          <a:p>
            <a:r>
              <a:rPr lang="en-GB" dirty="0"/>
              <a:t>A prescription has been altered by someone writing on it. You have been told to give the drugs to the patient whose name has been written on the prescription by hand.</a:t>
            </a:r>
          </a:p>
        </p:txBody>
      </p:sp>
    </p:spTree>
    <p:extLst>
      <p:ext uri="{BB962C8B-B14F-4D97-AF65-F5344CB8AC3E}">
        <p14:creationId xmlns:p14="http://schemas.microsoft.com/office/powerpoint/2010/main" val="3953837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2884400-827C-5782-0A09-F450B1C15834}"/>
              </a:ext>
            </a:extLst>
          </p:cNvPr>
          <p:cNvSpPr>
            <a:spLocks noGrp="1"/>
          </p:cNvSpPr>
          <p:nvPr>
            <p:ph type="title"/>
          </p:nvPr>
        </p:nvSpPr>
        <p:spPr>
          <a:xfrm>
            <a:off x="838200" y="365125"/>
            <a:ext cx="10515600" cy="1325563"/>
          </a:xfrm>
        </p:spPr>
        <p:txBody>
          <a:bodyPr/>
          <a:lstStyle/>
          <a:p>
            <a:r>
              <a:rPr lang="en-GB" dirty="0"/>
              <a:t>Scenario 6</a:t>
            </a:r>
          </a:p>
        </p:txBody>
      </p:sp>
      <p:sp>
        <p:nvSpPr>
          <p:cNvPr id="3" name="Content Placeholder 5">
            <a:extLst>
              <a:ext uri="{FF2B5EF4-FFF2-40B4-BE49-F238E27FC236}">
                <a16:creationId xmlns:a16="http://schemas.microsoft.com/office/drawing/2014/main" id="{471CE0FA-73C3-8DC1-7165-382CC51DEE60}"/>
              </a:ext>
            </a:extLst>
          </p:cNvPr>
          <p:cNvSpPr>
            <a:spLocks noGrp="1"/>
          </p:cNvSpPr>
          <p:nvPr>
            <p:ph idx="1"/>
          </p:nvPr>
        </p:nvSpPr>
        <p:spPr>
          <a:xfrm>
            <a:off x="838199" y="2863621"/>
            <a:ext cx="5921829" cy="3313342"/>
          </a:xfrm>
          <a:solidFill>
            <a:srgbClr val="E2EEBE"/>
          </a:solidFill>
        </p:spPr>
        <p:txBody>
          <a:bodyPr>
            <a:normAutofit/>
          </a:bodyPr>
          <a:lstStyle/>
          <a:p>
            <a:r>
              <a:rPr lang="en-US" dirty="0"/>
              <a:t>What could go wrong?</a:t>
            </a:r>
          </a:p>
          <a:p>
            <a:r>
              <a:rPr lang="en-US" dirty="0"/>
              <a:t>How could the situation be rectified or prevented from happening?</a:t>
            </a:r>
          </a:p>
          <a:p>
            <a:endParaRPr lang="en-US" dirty="0"/>
          </a:p>
          <a:p>
            <a:pPr marL="0" indent="0">
              <a:buNone/>
            </a:pPr>
            <a:r>
              <a:rPr lang="en-US" dirty="0"/>
              <a:t>Other questions to consider:</a:t>
            </a:r>
          </a:p>
          <a:p>
            <a:r>
              <a:rPr lang="en-US" dirty="0"/>
              <a:t>What should you do? </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a:solidFill>
            <a:srgbClr val="F1995D"/>
          </a:solidFill>
        </p:spPr>
        <p:txBody>
          <a:bodyPr/>
          <a:lstStyle/>
          <a:p>
            <a:r>
              <a:rPr lang="en-GB" dirty="0"/>
              <a:t>Activity 3</a:t>
            </a:r>
          </a:p>
        </p:txBody>
      </p:sp>
      <p:pic>
        <p:nvPicPr>
          <p:cNvPr id="19" name="Picture Placeholder 18" descr="A medical sterilizer with a round door&#10;&#10;Description automatically generated with medium confidence">
            <a:extLst>
              <a:ext uri="{FF2B5EF4-FFF2-40B4-BE49-F238E27FC236}">
                <a16:creationId xmlns:a16="http://schemas.microsoft.com/office/drawing/2014/main" id="{A70BD1B5-CFC9-1D2D-2240-6FD9526CD561}"/>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dirty="0"/>
              <a:t>Lesson 1: What is a standard operating procedure (SOP)?</a:t>
            </a:r>
          </a:p>
        </p:txBody>
      </p:sp>
      <p:sp>
        <p:nvSpPr>
          <p:cNvPr id="7" name="Text Placeholder 6">
            <a:extLst>
              <a:ext uri="{FF2B5EF4-FFF2-40B4-BE49-F238E27FC236}">
                <a16:creationId xmlns:a16="http://schemas.microsoft.com/office/drawing/2014/main" id="{F32CC969-0A3A-51DB-FAF2-F9CE020FFA23}"/>
              </a:ext>
            </a:extLst>
          </p:cNvPr>
          <p:cNvSpPr>
            <a:spLocks noGrp="1"/>
          </p:cNvSpPr>
          <p:nvPr>
            <p:ph type="body" sz="quarter" idx="16"/>
          </p:nvPr>
        </p:nvSpPr>
        <p:spPr>
          <a:xfrm>
            <a:off x="838199" y="1826305"/>
            <a:ext cx="10515600" cy="902380"/>
          </a:xfrm>
        </p:spPr>
        <p:txBody>
          <a:bodyPr>
            <a:normAutofit fontScale="85000" lnSpcReduction="10000"/>
          </a:bodyPr>
          <a:lstStyle/>
          <a:p>
            <a:r>
              <a:rPr lang="en-GB" dirty="0"/>
              <a:t>A senior colleague has told you how to use the autoclave to sterilise a microbiology plate. They tell you that you do not need to use the SOP as they have done it loads of times.</a:t>
            </a:r>
          </a:p>
        </p:txBody>
      </p:sp>
    </p:spTree>
    <p:extLst>
      <p:ext uri="{BB962C8B-B14F-4D97-AF65-F5344CB8AC3E}">
        <p14:creationId xmlns:p14="http://schemas.microsoft.com/office/powerpoint/2010/main" val="2913102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8F67762-28A3-D371-F2C4-7023D07765A5}"/>
              </a:ext>
            </a:extLst>
          </p:cNvPr>
          <p:cNvSpPr>
            <a:spLocks noGrp="1"/>
          </p:cNvSpPr>
          <p:nvPr>
            <p:ph type="title"/>
          </p:nvPr>
        </p:nvSpPr>
        <p:spPr>
          <a:xfrm>
            <a:off x="838200" y="365125"/>
            <a:ext cx="10515600" cy="1325563"/>
          </a:xfrm>
        </p:spPr>
        <p:txBody>
          <a:bodyPr/>
          <a:lstStyle/>
          <a:p>
            <a:r>
              <a:rPr lang="en-GB" dirty="0"/>
              <a:t>Scenario 7</a:t>
            </a:r>
          </a:p>
        </p:txBody>
      </p:sp>
      <p:sp>
        <p:nvSpPr>
          <p:cNvPr id="10" name="Content Placeholder 5">
            <a:extLst>
              <a:ext uri="{FF2B5EF4-FFF2-40B4-BE49-F238E27FC236}">
                <a16:creationId xmlns:a16="http://schemas.microsoft.com/office/drawing/2014/main" id="{77F2B60F-60FE-7C2E-4A27-B94F804482E1}"/>
              </a:ext>
            </a:extLst>
          </p:cNvPr>
          <p:cNvSpPr>
            <a:spLocks noGrp="1"/>
          </p:cNvSpPr>
          <p:nvPr>
            <p:ph idx="1"/>
          </p:nvPr>
        </p:nvSpPr>
        <p:spPr>
          <a:xfrm>
            <a:off x="838199" y="2863621"/>
            <a:ext cx="5921829" cy="3313342"/>
          </a:xfrm>
          <a:solidFill>
            <a:srgbClr val="E2EEBE"/>
          </a:solidFill>
        </p:spPr>
        <p:txBody>
          <a:bodyPr>
            <a:normAutofit fontScale="92500" lnSpcReduction="10000"/>
          </a:bodyPr>
          <a:lstStyle/>
          <a:p>
            <a:r>
              <a:rPr lang="en-US" dirty="0"/>
              <a:t>What could go wrong?</a:t>
            </a:r>
          </a:p>
          <a:p>
            <a:r>
              <a:rPr lang="en-US" dirty="0"/>
              <a:t>How could the situation be rectified or prevented from happening?</a:t>
            </a:r>
          </a:p>
          <a:p>
            <a:endParaRPr lang="en-US" dirty="0"/>
          </a:p>
          <a:p>
            <a:pPr marL="0" indent="0">
              <a:buNone/>
            </a:pPr>
            <a:r>
              <a:rPr lang="en-US" dirty="0"/>
              <a:t>Other questions to consider:</a:t>
            </a:r>
          </a:p>
          <a:p>
            <a:r>
              <a:rPr lang="en-US" dirty="0"/>
              <a:t>Should you assume it is water?</a:t>
            </a:r>
          </a:p>
          <a:p>
            <a:r>
              <a:rPr lang="en-US" dirty="0"/>
              <a:t>What should you do?</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a:solidFill>
            <a:srgbClr val="F1995D"/>
          </a:solidFill>
        </p:spPr>
        <p:txBody>
          <a:bodyPr/>
          <a:lstStyle/>
          <a:p>
            <a:r>
              <a:rPr lang="en-GB" dirty="0"/>
              <a:t>Activity 3</a:t>
            </a:r>
          </a:p>
        </p:txBody>
      </p:sp>
      <p:pic>
        <p:nvPicPr>
          <p:cNvPr id="20" name="Picture Placeholder 19" descr="A half empty glass with water on it&#10;&#10;Description automatically generated">
            <a:extLst>
              <a:ext uri="{FF2B5EF4-FFF2-40B4-BE49-F238E27FC236}">
                <a16:creationId xmlns:a16="http://schemas.microsoft.com/office/drawing/2014/main" id="{C8F6E17F-BB35-2846-780F-467AEE34DB20}"/>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dirty="0"/>
              <a:t>Lesson 1: What is a standard operating procedure (SOP)?</a:t>
            </a:r>
          </a:p>
        </p:txBody>
      </p:sp>
      <p:sp>
        <p:nvSpPr>
          <p:cNvPr id="8" name="Text Placeholder 7">
            <a:extLst>
              <a:ext uri="{FF2B5EF4-FFF2-40B4-BE49-F238E27FC236}">
                <a16:creationId xmlns:a16="http://schemas.microsoft.com/office/drawing/2014/main" id="{F4309310-F905-5629-0E8F-BBD1DD07DA2A}"/>
              </a:ext>
            </a:extLst>
          </p:cNvPr>
          <p:cNvSpPr>
            <a:spLocks noGrp="1"/>
          </p:cNvSpPr>
          <p:nvPr>
            <p:ph type="body" sz="quarter" idx="16"/>
          </p:nvPr>
        </p:nvSpPr>
        <p:spPr>
          <a:xfrm>
            <a:off x="838199" y="1826305"/>
            <a:ext cx="10515600" cy="902380"/>
          </a:xfrm>
        </p:spPr>
        <p:txBody>
          <a:bodyPr>
            <a:normAutofit fontScale="85000" lnSpcReduction="10000"/>
          </a:bodyPr>
          <a:lstStyle/>
          <a:p>
            <a:r>
              <a:rPr lang="en-GB" dirty="0"/>
              <a:t>There is a drinking glass on its side on the laboratory workbench and a spilled liquid that looks like water around it. There is a SOP on how to deal with chemical spills.</a:t>
            </a:r>
          </a:p>
        </p:txBody>
      </p:sp>
    </p:spTree>
    <p:extLst>
      <p:ext uri="{BB962C8B-B14F-4D97-AF65-F5344CB8AC3E}">
        <p14:creationId xmlns:p14="http://schemas.microsoft.com/office/powerpoint/2010/main" val="968636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997590"/>
            <a:ext cx="10515600" cy="1325563"/>
          </a:xfrm>
        </p:spPr>
        <p:txBody>
          <a:bodyPr>
            <a:normAutofit/>
          </a:bodyPr>
          <a:lstStyle/>
          <a:p>
            <a:r>
              <a:rPr lang="en-GB" dirty="0"/>
              <a:t>Consequences of not following good practice: </a:t>
            </a:r>
            <a:r>
              <a:rPr lang="en-GB" dirty="0">
                <a:solidFill>
                  <a:schemeClr val="accent1"/>
                </a:solidFill>
              </a:rPr>
              <a:t>Chemical Handling</a:t>
            </a:r>
            <a:endParaRPr lang="en-GB" dirty="0">
              <a:solidFill>
                <a:schemeClr val="tx1"/>
              </a:solidFill>
            </a:endParaRP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solidFill>
            <a:srgbClr val="F1995D"/>
          </a:solidFill>
        </p:spPr>
        <p:txBody>
          <a:bodyPr/>
          <a:lstStyle/>
          <a:p>
            <a:r>
              <a:rPr lang="en-GB" dirty="0"/>
              <a:t>Activity 3</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50"/>
            <a:ext cx="4210050" cy="365125"/>
          </a:xfrm>
        </p:spPr>
        <p:txBody>
          <a:bodyPr/>
          <a:lstStyle/>
          <a:p>
            <a:r>
              <a:rPr lang="en-GB" dirty="0"/>
              <a:t>Lesson 1: What is a standard operating procedure (SOP)?</a:t>
            </a:r>
          </a:p>
        </p:txBody>
      </p:sp>
      <p:sp>
        <p:nvSpPr>
          <p:cNvPr id="3" name="Google Shape;301;p24">
            <a:extLst>
              <a:ext uri="{FF2B5EF4-FFF2-40B4-BE49-F238E27FC236}">
                <a16:creationId xmlns:a16="http://schemas.microsoft.com/office/drawing/2014/main" id="{82F3AC53-BCE2-CC91-670F-D105D53778A1}"/>
              </a:ext>
            </a:extLst>
          </p:cNvPr>
          <p:cNvSpPr txBox="1"/>
          <p:nvPr/>
        </p:nvSpPr>
        <p:spPr>
          <a:xfrm>
            <a:off x="838200" y="2558927"/>
            <a:ext cx="10706400" cy="2493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GB" sz="2500" b="0" i="0" u="none" strike="noStrike" cap="none" dirty="0">
                <a:solidFill>
                  <a:srgbClr val="000000"/>
                </a:solidFill>
                <a:latin typeface="Arial" panose="020B0604020202020204" pitchFamily="34" charset="0"/>
                <a:ea typeface="Calibri"/>
                <a:cs typeface="Arial" panose="020B0604020202020204" pitchFamily="34" charset="0"/>
                <a:sym typeface="Calibri"/>
              </a:rPr>
              <a:t>Failure to follow SOPs for chemical handling resulted in a laboratory accident at the University of California, Los Angeles (UCLA) in 2008. A research assistant was working with a highly reactive compound called tert-Butyllithium without using proper safety precautions. The compound reacted violently with air, causing an explosion and subsequent fire that resulted in the death of the assistant, and injuries to other researchers.</a:t>
            </a:r>
            <a:endParaRPr sz="2500" b="0"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559565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997590"/>
            <a:ext cx="10515600" cy="1325563"/>
          </a:xfrm>
        </p:spPr>
        <p:txBody>
          <a:bodyPr>
            <a:normAutofit/>
          </a:bodyPr>
          <a:lstStyle/>
          <a:p>
            <a:r>
              <a:rPr lang="en-GB" dirty="0"/>
              <a:t>Consequences of not following good practice: </a:t>
            </a:r>
            <a:r>
              <a:rPr lang="en-GB" dirty="0">
                <a:solidFill>
                  <a:schemeClr val="accent1"/>
                </a:solidFill>
              </a:rPr>
              <a:t>Hazardous Biological materials</a:t>
            </a:r>
            <a:endParaRPr lang="en-GB" dirty="0">
              <a:solidFill>
                <a:schemeClr val="tx1"/>
              </a:solidFill>
            </a:endParaRP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solidFill>
            <a:srgbClr val="F1995D"/>
          </a:solidFill>
        </p:spPr>
        <p:txBody>
          <a:bodyPr/>
          <a:lstStyle/>
          <a:p>
            <a:r>
              <a:rPr lang="en-GB" dirty="0"/>
              <a:t>Activity 3</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50"/>
            <a:ext cx="4210050" cy="365125"/>
          </a:xfrm>
        </p:spPr>
        <p:txBody>
          <a:bodyPr/>
          <a:lstStyle/>
          <a:p>
            <a:r>
              <a:rPr lang="en-GB" dirty="0"/>
              <a:t>Lesson 1: What is a standard operating procedure (SOP)?</a:t>
            </a:r>
          </a:p>
        </p:txBody>
      </p:sp>
      <p:sp>
        <p:nvSpPr>
          <p:cNvPr id="7" name="Google Shape;308;p25">
            <a:extLst>
              <a:ext uri="{FF2B5EF4-FFF2-40B4-BE49-F238E27FC236}">
                <a16:creationId xmlns:a16="http://schemas.microsoft.com/office/drawing/2014/main" id="{9C478B0B-E619-5ED7-60A4-D0B39C78B70B}"/>
              </a:ext>
            </a:extLst>
          </p:cNvPr>
          <p:cNvSpPr txBox="1"/>
          <p:nvPr/>
        </p:nvSpPr>
        <p:spPr>
          <a:xfrm>
            <a:off x="838200" y="2485635"/>
            <a:ext cx="10706400" cy="2493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GB" sz="2500" b="0" i="0" u="none" strike="noStrike" cap="none" dirty="0">
                <a:solidFill>
                  <a:srgbClr val="000000"/>
                </a:solidFill>
                <a:latin typeface="Arial" panose="020B0604020202020204" pitchFamily="34" charset="0"/>
                <a:ea typeface="Calibri"/>
                <a:cs typeface="Arial" panose="020B0604020202020204" pitchFamily="34" charset="0"/>
                <a:sym typeface="Calibri"/>
              </a:rPr>
              <a:t>In 2014, a laboratory accident occurred at the </a:t>
            </a:r>
            <a:r>
              <a:rPr lang="en-GB" sz="2500" b="0" i="0" u="none" strike="noStrike" cap="none" dirty="0" err="1">
                <a:solidFill>
                  <a:srgbClr val="000000"/>
                </a:solidFill>
                <a:latin typeface="Arial" panose="020B0604020202020204" pitchFamily="34" charset="0"/>
                <a:ea typeface="Calibri"/>
                <a:cs typeface="Arial" panose="020B0604020202020204" pitchFamily="34" charset="0"/>
                <a:sym typeface="Calibri"/>
              </a:rPr>
              <a:t>Centers</a:t>
            </a:r>
            <a:r>
              <a:rPr lang="en-GB" sz="2500" b="0" i="0" u="none" strike="noStrike" cap="none" dirty="0">
                <a:solidFill>
                  <a:srgbClr val="000000"/>
                </a:solidFill>
                <a:latin typeface="Arial" panose="020B0604020202020204" pitchFamily="34" charset="0"/>
                <a:ea typeface="Calibri"/>
                <a:cs typeface="Arial" panose="020B0604020202020204" pitchFamily="34" charset="0"/>
                <a:sym typeface="Calibri"/>
              </a:rPr>
              <a:t> for Disease Control and Prevention (CDC) in the United States. A mishandling of potentially live anthrax samples due to failure to follow proper SOPs resulted in the potential exposure of over 80 CDC employees to the bacterium. Although no one was seriously ill, the incident emphasised the critical importance of adhering to SOPs when working with hazardous biological materials.</a:t>
            </a:r>
            <a:endParaRPr sz="2500" b="0"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39938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95C442-E988-F9D6-098A-E6F6C0FA5D9D}"/>
              </a:ext>
            </a:extLst>
          </p:cNvPr>
          <p:cNvSpPr>
            <a:spLocks noGrp="1"/>
          </p:cNvSpPr>
          <p:nvPr>
            <p:ph type="title"/>
          </p:nvPr>
        </p:nvSpPr>
        <p:spPr>
          <a:xfrm>
            <a:off x="838200" y="365125"/>
            <a:ext cx="10515600" cy="1325563"/>
          </a:xfrm>
        </p:spPr>
        <p:txBody>
          <a:bodyPr/>
          <a:lstStyle/>
          <a:p>
            <a:r>
              <a:rPr lang="en-GB" dirty="0"/>
              <a:t>Multiple-choice questions</a:t>
            </a:r>
          </a:p>
        </p:txBody>
      </p:sp>
      <p:sp>
        <p:nvSpPr>
          <p:cNvPr id="8" name="Content Placeholder 7">
            <a:extLst>
              <a:ext uri="{FF2B5EF4-FFF2-40B4-BE49-F238E27FC236}">
                <a16:creationId xmlns:a16="http://schemas.microsoft.com/office/drawing/2014/main" id="{CDFA3211-8A55-BB29-F8F1-A1678304B15A}"/>
              </a:ext>
            </a:extLst>
          </p:cNvPr>
          <p:cNvSpPr>
            <a:spLocks noGrp="1"/>
          </p:cNvSpPr>
          <p:nvPr>
            <p:ph sz="half" idx="1"/>
          </p:nvPr>
        </p:nvSpPr>
        <p:spPr>
          <a:xfrm>
            <a:off x="838199" y="1825625"/>
            <a:ext cx="6400801" cy="4351338"/>
          </a:xfrm>
        </p:spPr>
        <p:txBody>
          <a:bodyPr>
            <a:normAutofit fontScale="92500" lnSpcReduction="10000"/>
          </a:bodyPr>
          <a:lstStyle/>
          <a:p>
            <a:pPr marL="514350" indent="-514350">
              <a:buFont typeface="+mj-lt"/>
              <a:buAutoNum type="arabicPeriod"/>
            </a:pPr>
            <a:r>
              <a:rPr lang="en-US" sz="2400" dirty="0">
                <a:solidFill>
                  <a:srgbClr val="444746"/>
                </a:solidFill>
              </a:rPr>
              <a:t>Which of the following is a primary benefit of using standard operating </a:t>
            </a:r>
            <a:r>
              <a:rPr lang="en-US" dirty="0">
                <a:solidFill>
                  <a:srgbClr val="444746"/>
                </a:solidFill>
              </a:rPr>
              <a:t>p</a:t>
            </a:r>
            <a:r>
              <a:rPr lang="en-US" sz="2400" dirty="0">
                <a:solidFill>
                  <a:srgbClr val="444746"/>
                </a:solidFill>
              </a:rPr>
              <a:t>rocedures (SOPs) in healthcare?</a:t>
            </a:r>
            <a:r>
              <a:rPr lang="en-US" sz="2400" dirty="0">
                <a:solidFill>
                  <a:srgbClr val="444746"/>
                </a:solidFill>
                <a:latin typeface="Arial"/>
                <a:ea typeface="Arial"/>
                <a:cs typeface="Arial"/>
                <a:sym typeface="Arial"/>
              </a:rPr>
              <a:t> </a:t>
            </a:r>
          </a:p>
          <a:p>
            <a:pPr marL="0" indent="0">
              <a:buNone/>
            </a:pPr>
            <a:endParaRPr lang="en-US" dirty="0">
              <a:solidFill>
                <a:srgbClr val="444746"/>
              </a:solidFill>
              <a:latin typeface="Arial"/>
              <a:ea typeface="Arial"/>
              <a:cs typeface="Arial"/>
              <a:sym typeface="Arial"/>
            </a:endParaRPr>
          </a:p>
          <a:p>
            <a:pPr marL="457200" indent="-457200">
              <a:lnSpc>
                <a:spcPct val="97916"/>
              </a:lnSpc>
              <a:spcBef>
                <a:spcPts val="800"/>
              </a:spcBef>
              <a:buClr>
                <a:schemeClr val="dk1"/>
              </a:buClr>
              <a:buSzPct val="100000"/>
              <a:buFont typeface="+mj-lt"/>
              <a:buAutoNum type="alphaUcPeriod"/>
            </a:pPr>
            <a:r>
              <a:rPr lang="en-US" sz="2400" dirty="0"/>
              <a:t>Consistency in clinical practices and procedures</a:t>
            </a:r>
          </a:p>
          <a:p>
            <a:pPr marL="457200" indent="-457200">
              <a:lnSpc>
                <a:spcPct val="97916"/>
              </a:lnSpc>
              <a:spcBef>
                <a:spcPts val="800"/>
              </a:spcBef>
              <a:buClr>
                <a:schemeClr val="dk1"/>
              </a:buClr>
              <a:buSzPct val="100000"/>
              <a:buFont typeface="+mj-lt"/>
              <a:buAutoNum type="alphaUcPeriod"/>
            </a:pPr>
            <a:r>
              <a:rPr lang="en-US" sz="2400" dirty="0"/>
              <a:t>Increase in medical research funding</a:t>
            </a:r>
          </a:p>
          <a:p>
            <a:pPr marL="457200" lvl="0" indent="-457200" algn="l" rtl="0">
              <a:lnSpc>
                <a:spcPct val="97916"/>
              </a:lnSpc>
              <a:spcBef>
                <a:spcPts val="800"/>
              </a:spcBef>
              <a:spcAft>
                <a:spcPts val="0"/>
              </a:spcAft>
              <a:buClr>
                <a:schemeClr val="dk1"/>
              </a:buClr>
              <a:buSzPct val="100000"/>
              <a:buFont typeface="+mj-lt"/>
              <a:buAutoNum type="alphaUcPeriod"/>
            </a:pPr>
            <a:r>
              <a:rPr lang="en-US" sz="2400" dirty="0"/>
              <a:t>Improvement in facility aesthetics and ambience</a:t>
            </a:r>
          </a:p>
          <a:p>
            <a:pPr marL="457200" lvl="0" indent="-457200" algn="l" rtl="0">
              <a:lnSpc>
                <a:spcPct val="97916"/>
              </a:lnSpc>
              <a:spcBef>
                <a:spcPts val="800"/>
              </a:spcBef>
              <a:spcAft>
                <a:spcPts val="0"/>
              </a:spcAft>
              <a:buClr>
                <a:schemeClr val="dk1"/>
              </a:buClr>
              <a:buSzPct val="100000"/>
              <a:buFont typeface="+mj-lt"/>
              <a:buAutoNum type="alphaUcPeriod"/>
            </a:pPr>
            <a:r>
              <a:rPr lang="en-US" sz="2400" dirty="0"/>
              <a:t>Reduction in patient wait times</a:t>
            </a:r>
          </a:p>
          <a:p>
            <a:pPr marL="0" lvl="0" indent="0" algn="r" rtl="0">
              <a:lnSpc>
                <a:spcPct val="97916"/>
              </a:lnSpc>
              <a:spcBef>
                <a:spcPts val="800"/>
              </a:spcBef>
              <a:spcAft>
                <a:spcPts val="0"/>
              </a:spcAft>
              <a:buClr>
                <a:schemeClr val="dk1"/>
              </a:buClr>
              <a:buSzPts val="1100"/>
              <a:buFont typeface="Arial"/>
              <a:buNone/>
            </a:pPr>
            <a:r>
              <a:rPr lang="en-US" sz="2400" dirty="0"/>
              <a:t>(1 mark)</a:t>
            </a:r>
          </a:p>
        </p:txBody>
      </p:sp>
      <p:sp>
        <p:nvSpPr>
          <p:cNvPr id="4" name="Text Placeholder 3">
            <a:extLst>
              <a:ext uri="{FF2B5EF4-FFF2-40B4-BE49-F238E27FC236}">
                <a16:creationId xmlns:a16="http://schemas.microsoft.com/office/drawing/2014/main" id="{B90D4504-F00C-6685-FDE6-9B5B5EDDC744}"/>
              </a:ext>
            </a:extLst>
          </p:cNvPr>
          <p:cNvSpPr>
            <a:spLocks noGrp="1"/>
          </p:cNvSpPr>
          <p:nvPr>
            <p:ph type="body" sz="quarter" idx="14"/>
          </p:nvPr>
        </p:nvSpPr>
        <p:spPr>
          <a:xfrm>
            <a:off x="9973929" y="162686"/>
            <a:ext cx="2078545" cy="365125"/>
          </a:xfrm>
          <a:solidFill>
            <a:srgbClr val="88A2FF"/>
          </a:solidFill>
        </p:spPr>
        <p:txBody>
          <a:bodyPr/>
          <a:lstStyle/>
          <a:p>
            <a:r>
              <a:rPr lang="en-GB" dirty="0"/>
              <a:t>Plenary</a:t>
            </a:r>
          </a:p>
        </p:txBody>
      </p:sp>
      <p:sp>
        <p:nvSpPr>
          <p:cNvPr id="10" name="Text Placeholder 9">
            <a:extLst>
              <a:ext uri="{FF2B5EF4-FFF2-40B4-BE49-F238E27FC236}">
                <a16:creationId xmlns:a16="http://schemas.microsoft.com/office/drawing/2014/main" id="{4A1EFDF9-A04E-C52E-5791-F3A1C34CE7D6}"/>
              </a:ext>
            </a:extLst>
          </p:cNvPr>
          <p:cNvSpPr>
            <a:spLocks noGrp="1"/>
          </p:cNvSpPr>
          <p:nvPr>
            <p:ph type="body" sz="quarter" idx="11"/>
          </p:nvPr>
        </p:nvSpPr>
        <p:spPr/>
        <p:txBody>
          <a:bodyPr/>
          <a:lstStyle/>
          <a:p>
            <a:r>
              <a:rPr lang="en-GB" dirty="0"/>
              <a:t>Lesson 1: What is a standard operating procedure (SOP)?</a:t>
            </a:r>
          </a:p>
        </p:txBody>
      </p:sp>
    </p:spTree>
    <p:extLst>
      <p:ext uri="{BB962C8B-B14F-4D97-AF65-F5344CB8AC3E}">
        <p14:creationId xmlns:p14="http://schemas.microsoft.com/office/powerpoint/2010/main" val="3166837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95C442-E988-F9D6-098A-E6F6C0FA5D9D}"/>
              </a:ext>
            </a:extLst>
          </p:cNvPr>
          <p:cNvSpPr>
            <a:spLocks noGrp="1"/>
          </p:cNvSpPr>
          <p:nvPr>
            <p:ph type="title"/>
          </p:nvPr>
        </p:nvSpPr>
        <p:spPr>
          <a:xfrm>
            <a:off x="838200" y="365125"/>
            <a:ext cx="10515600" cy="1325563"/>
          </a:xfrm>
        </p:spPr>
        <p:txBody>
          <a:bodyPr/>
          <a:lstStyle/>
          <a:p>
            <a:r>
              <a:rPr lang="en-GB" dirty="0"/>
              <a:t>Multiple-choice questions</a:t>
            </a:r>
          </a:p>
        </p:txBody>
      </p:sp>
      <p:sp>
        <p:nvSpPr>
          <p:cNvPr id="4" name="Text Placeholder 3">
            <a:extLst>
              <a:ext uri="{FF2B5EF4-FFF2-40B4-BE49-F238E27FC236}">
                <a16:creationId xmlns:a16="http://schemas.microsoft.com/office/drawing/2014/main" id="{B90D4504-F00C-6685-FDE6-9B5B5EDDC744}"/>
              </a:ext>
            </a:extLst>
          </p:cNvPr>
          <p:cNvSpPr>
            <a:spLocks noGrp="1"/>
          </p:cNvSpPr>
          <p:nvPr>
            <p:ph type="body" sz="quarter" idx="14"/>
          </p:nvPr>
        </p:nvSpPr>
        <p:spPr>
          <a:xfrm>
            <a:off x="9973929" y="162686"/>
            <a:ext cx="2078545" cy="365125"/>
          </a:xfrm>
          <a:solidFill>
            <a:srgbClr val="88A2FF"/>
          </a:solidFill>
        </p:spPr>
        <p:txBody>
          <a:bodyPr/>
          <a:lstStyle/>
          <a:p>
            <a:r>
              <a:rPr lang="en-GB" dirty="0"/>
              <a:t>Plenary</a:t>
            </a:r>
          </a:p>
        </p:txBody>
      </p:sp>
      <p:sp>
        <p:nvSpPr>
          <p:cNvPr id="10" name="Text Placeholder 9">
            <a:extLst>
              <a:ext uri="{FF2B5EF4-FFF2-40B4-BE49-F238E27FC236}">
                <a16:creationId xmlns:a16="http://schemas.microsoft.com/office/drawing/2014/main" id="{4A1EFDF9-A04E-C52E-5791-F3A1C34CE7D6}"/>
              </a:ext>
            </a:extLst>
          </p:cNvPr>
          <p:cNvSpPr>
            <a:spLocks noGrp="1"/>
          </p:cNvSpPr>
          <p:nvPr>
            <p:ph type="body" sz="quarter" idx="11"/>
          </p:nvPr>
        </p:nvSpPr>
        <p:spPr/>
        <p:txBody>
          <a:bodyPr/>
          <a:lstStyle/>
          <a:p>
            <a:r>
              <a:rPr lang="en-GB" dirty="0"/>
              <a:t>Lesson 1: What is a standard operating procedure (SOP)?</a:t>
            </a:r>
          </a:p>
        </p:txBody>
      </p:sp>
      <p:sp>
        <p:nvSpPr>
          <p:cNvPr id="2" name="Text Placeholder 5">
            <a:extLst>
              <a:ext uri="{FF2B5EF4-FFF2-40B4-BE49-F238E27FC236}">
                <a16:creationId xmlns:a16="http://schemas.microsoft.com/office/drawing/2014/main" id="{C3EE3FA6-730A-72D5-B405-928BAD46C15B}"/>
              </a:ext>
            </a:extLst>
          </p:cNvPr>
          <p:cNvSpPr txBox="1">
            <a:spLocks/>
          </p:cNvSpPr>
          <p:nvPr/>
        </p:nvSpPr>
        <p:spPr>
          <a:xfrm>
            <a:off x="8175008" y="2892829"/>
            <a:ext cx="3507474" cy="3284134"/>
          </a:xfrm>
          <a:prstGeom prst="rect">
            <a:avLst/>
          </a:prstGeom>
        </p:spPr>
        <p:txBody>
          <a:bodyPr>
            <a:normAutofit/>
          </a:bodyPr>
          <a:lstStyle>
            <a:lvl1pPr marL="228600" indent="-228600" algn="l" defTabSz="914400" rtl="0" eaLnBrk="1" latinLnBrk="0" hangingPunct="1">
              <a:lnSpc>
                <a:spcPct val="108000"/>
              </a:lnSpc>
              <a:spcBef>
                <a:spcPts val="1000"/>
              </a:spcBef>
              <a:buClr>
                <a:srgbClr val="466318"/>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466318"/>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46631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916"/>
              </a:lnSpc>
              <a:spcBef>
                <a:spcPts val="0"/>
              </a:spcBef>
              <a:buSzPts val="1800"/>
              <a:buFont typeface="Arial" panose="020B0604020202020204" pitchFamily="34" charset="0"/>
              <a:buNone/>
            </a:pPr>
            <a:r>
              <a:rPr lang="en-US" sz="2000" dirty="0">
                <a:solidFill>
                  <a:schemeClr val="tx1"/>
                </a:solidFill>
              </a:rPr>
              <a:t>AO1</a:t>
            </a:r>
          </a:p>
          <a:p>
            <a:pPr marL="0" indent="0">
              <a:lnSpc>
                <a:spcPct val="107916"/>
              </a:lnSpc>
              <a:spcBef>
                <a:spcPts val="800"/>
              </a:spcBef>
              <a:buSzPts val="1800"/>
              <a:buNone/>
            </a:pPr>
            <a:r>
              <a:rPr lang="en-US" sz="2000" dirty="0">
                <a:solidFill>
                  <a:schemeClr val="tx1"/>
                </a:solidFill>
              </a:rPr>
              <a:t>A – </a:t>
            </a:r>
            <a:r>
              <a:rPr lang="en-US" sz="2000" dirty="0"/>
              <a:t>Consistency in clinical practices and procedures</a:t>
            </a:r>
          </a:p>
          <a:p>
            <a:endParaRPr lang="en-US" dirty="0"/>
          </a:p>
        </p:txBody>
      </p:sp>
      <p:sp>
        <p:nvSpPr>
          <p:cNvPr id="3" name="Text Placeholder 11">
            <a:extLst>
              <a:ext uri="{FF2B5EF4-FFF2-40B4-BE49-F238E27FC236}">
                <a16:creationId xmlns:a16="http://schemas.microsoft.com/office/drawing/2014/main" id="{15226356-53FF-76B3-E03A-CF24261EA25E}"/>
              </a:ext>
            </a:extLst>
          </p:cNvPr>
          <p:cNvSpPr txBox="1">
            <a:spLocks/>
          </p:cNvSpPr>
          <p:nvPr/>
        </p:nvSpPr>
        <p:spPr>
          <a:xfrm>
            <a:off x="8175008" y="2055812"/>
            <a:ext cx="2689727" cy="620511"/>
          </a:xfrm>
          <a:prstGeom prst="rect">
            <a:avLst/>
          </a:prstGeom>
        </p:spPr>
        <p:txBody>
          <a:bodyPr vert="horz" lIns="91440" tIns="45720" rIns="91440" bIns="45720" rtlCol="0" anchor="ctr" anchorCtr="0">
            <a:noAutofit/>
          </a:bodyPr>
          <a:lstStyle>
            <a:lvl1pPr marL="0" indent="0" algn="l" defTabSz="914400" rtl="0" eaLnBrk="1" latinLnBrk="0" hangingPunct="1">
              <a:lnSpc>
                <a:spcPct val="108000"/>
              </a:lnSpc>
              <a:spcBef>
                <a:spcPts val="1000"/>
              </a:spcBef>
              <a:buClr>
                <a:srgbClr val="466318"/>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466318"/>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466318"/>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466318"/>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466318"/>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solidFill>
                  <a:schemeClr val="tx1"/>
                </a:solidFill>
              </a:rPr>
              <a:t>Answers</a:t>
            </a:r>
          </a:p>
        </p:txBody>
      </p:sp>
      <p:sp>
        <p:nvSpPr>
          <p:cNvPr id="9" name="Content Placeholder 7">
            <a:extLst>
              <a:ext uri="{FF2B5EF4-FFF2-40B4-BE49-F238E27FC236}">
                <a16:creationId xmlns:a16="http://schemas.microsoft.com/office/drawing/2014/main" id="{0B73CC28-C09E-C0FC-C9D4-DFB3D98686A6}"/>
              </a:ext>
            </a:extLst>
          </p:cNvPr>
          <p:cNvSpPr>
            <a:spLocks noGrp="1"/>
          </p:cNvSpPr>
          <p:nvPr>
            <p:ph sz="half" idx="1"/>
          </p:nvPr>
        </p:nvSpPr>
        <p:spPr>
          <a:xfrm>
            <a:off x="838199" y="1825625"/>
            <a:ext cx="6400801" cy="4351338"/>
          </a:xfrm>
        </p:spPr>
        <p:txBody>
          <a:bodyPr>
            <a:normAutofit fontScale="92500" lnSpcReduction="10000"/>
          </a:bodyPr>
          <a:lstStyle/>
          <a:p>
            <a:pPr marL="514350" indent="-514350">
              <a:buFont typeface="+mj-lt"/>
              <a:buAutoNum type="arabicPeriod"/>
            </a:pPr>
            <a:r>
              <a:rPr lang="en-US" sz="2400" dirty="0">
                <a:solidFill>
                  <a:srgbClr val="444746"/>
                </a:solidFill>
              </a:rPr>
              <a:t>Which of the following is a primary benefit of using standard operating </a:t>
            </a:r>
            <a:r>
              <a:rPr lang="en-US" dirty="0">
                <a:solidFill>
                  <a:srgbClr val="444746"/>
                </a:solidFill>
              </a:rPr>
              <a:t>p</a:t>
            </a:r>
            <a:r>
              <a:rPr lang="en-US" sz="2400" dirty="0">
                <a:solidFill>
                  <a:srgbClr val="444746"/>
                </a:solidFill>
              </a:rPr>
              <a:t>rocedures (SOPs) in healthcare?</a:t>
            </a:r>
            <a:r>
              <a:rPr lang="en-US" sz="2400" dirty="0">
                <a:solidFill>
                  <a:srgbClr val="444746"/>
                </a:solidFill>
                <a:latin typeface="Arial"/>
                <a:ea typeface="Arial"/>
                <a:cs typeface="Arial"/>
                <a:sym typeface="Arial"/>
              </a:rPr>
              <a:t> </a:t>
            </a:r>
          </a:p>
          <a:p>
            <a:pPr marL="0" indent="0">
              <a:buNone/>
            </a:pPr>
            <a:endParaRPr lang="en-US" dirty="0">
              <a:solidFill>
                <a:srgbClr val="444746"/>
              </a:solidFill>
              <a:latin typeface="Arial"/>
              <a:ea typeface="Arial"/>
              <a:cs typeface="Arial"/>
              <a:sym typeface="Arial"/>
            </a:endParaRPr>
          </a:p>
          <a:p>
            <a:pPr marL="457200" indent="-457200">
              <a:lnSpc>
                <a:spcPct val="97916"/>
              </a:lnSpc>
              <a:spcBef>
                <a:spcPts val="800"/>
              </a:spcBef>
              <a:buClr>
                <a:schemeClr val="dk1"/>
              </a:buClr>
              <a:buSzPct val="100000"/>
              <a:buFont typeface="+mj-lt"/>
              <a:buAutoNum type="alphaUcPeriod"/>
            </a:pPr>
            <a:r>
              <a:rPr lang="en-US" sz="2400" dirty="0"/>
              <a:t>Consistency in clinical practices and procedures</a:t>
            </a:r>
          </a:p>
          <a:p>
            <a:pPr marL="457200" indent="-457200">
              <a:lnSpc>
                <a:spcPct val="97916"/>
              </a:lnSpc>
              <a:spcBef>
                <a:spcPts val="800"/>
              </a:spcBef>
              <a:buClr>
                <a:schemeClr val="dk1"/>
              </a:buClr>
              <a:buSzPct val="100000"/>
              <a:buFont typeface="+mj-lt"/>
              <a:buAutoNum type="alphaUcPeriod"/>
            </a:pPr>
            <a:r>
              <a:rPr lang="en-US" sz="2400" dirty="0"/>
              <a:t>Increase in medical research funding</a:t>
            </a:r>
          </a:p>
          <a:p>
            <a:pPr marL="457200" lvl="0" indent="-457200" algn="l" rtl="0">
              <a:lnSpc>
                <a:spcPct val="97916"/>
              </a:lnSpc>
              <a:spcBef>
                <a:spcPts val="800"/>
              </a:spcBef>
              <a:spcAft>
                <a:spcPts val="0"/>
              </a:spcAft>
              <a:buClr>
                <a:schemeClr val="dk1"/>
              </a:buClr>
              <a:buSzPct val="100000"/>
              <a:buFont typeface="+mj-lt"/>
              <a:buAutoNum type="alphaUcPeriod"/>
            </a:pPr>
            <a:r>
              <a:rPr lang="en-US" sz="2400" dirty="0"/>
              <a:t>Improvement in facility aesthetics and ambience</a:t>
            </a:r>
          </a:p>
          <a:p>
            <a:pPr marL="457200" lvl="0" indent="-457200" algn="l" rtl="0">
              <a:lnSpc>
                <a:spcPct val="97916"/>
              </a:lnSpc>
              <a:spcBef>
                <a:spcPts val="800"/>
              </a:spcBef>
              <a:spcAft>
                <a:spcPts val="0"/>
              </a:spcAft>
              <a:buClr>
                <a:schemeClr val="dk1"/>
              </a:buClr>
              <a:buSzPct val="100000"/>
              <a:buFont typeface="+mj-lt"/>
              <a:buAutoNum type="alphaUcPeriod"/>
            </a:pPr>
            <a:r>
              <a:rPr lang="en-US" sz="2400" dirty="0"/>
              <a:t>Reduction in patient wait times</a:t>
            </a:r>
          </a:p>
          <a:p>
            <a:pPr marL="0" lvl="0" indent="0" algn="r" rtl="0">
              <a:lnSpc>
                <a:spcPct val="97916"/>
              </a:lnSpc>
              <a:spcBef>
                <a:spcPts val="800"/>
              </a:spcBef>
              <a:spcAft>
                <a:spcPts val="0"/>
              </a:spcAft>
              <a:buClr>
                <a:schemeClr val="dk1"/>
              </a:buClr>
              <a:buSzPts val="1100"/>
              <a:buFont typeface="Arial"/>
              <a:buNone/>
            </a:pPr>
            <a:r>
              <a:rPr lang="en-US" sz="2400" dirty="0"/>
              <a:t>(1 mark)</a:t>
            </a:r>
          </a:p>
        </p:txBody>
      </p:sp>
    </p:spTree>
    <p:extLst>
      <p:ext uri="{BB962C8B-B14F-4D97-AF65-F5344CB8AC3E}">
        <p14:creationId xmlns:p14="http://schemas.microsoft.com/office/powerpoint/2010/main" val="2998178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Introduction</a:t>
            </a:r>
          </a:p>
        </p:txBody>
      </p:sp>
      <p:pic>
        <p:nvPicPr>
          <p:cNvPr id="21" name="Content Placeholder 20" descr="A nurse checking a person's blood pressure&#10;&#10;Description automatically generated">
            <a:extLst>
              <a:ext uri="{FF2B5EF4-FFF2-40B4-BE49-F238E27FC236}">
                <a16:creationId xmlns:a16="http://schemas.microsoft.com/office/drawing/2014/main" id="{42F0BDF3-B757-F38A-C8BC-4598B2CD46C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838200" y="1825625"/>
            <a:ext cx="5195442" cy="4351338"/>
          </a:xfrm>
        </p:spPr>
      </p:pic>
      <p:sp>
        <p:nvSpPr>
          <p:cNvPr id="14" name="Content Placeholder 13">
            <a:extLst>
              <a:ext uri="{FF2B5EF4-FFF2-40B4-BE49-F238E27FC236}">
                <a16:creationId xmlns:a16="http://schemas.microsoft.com/office/drawing/2014/main" id="{0509AC8E-74DA-1768-97E5-1982C3E00844}"/>
              </a:ext>
            </a:extLst>
          </p:cNvPr>
          <p:cNvSpPr>
            <a:spLocks noGrp="1"/>
          </p:cNvSpPr>
          <p:nvPr>
            <p:ph idx="10"/>
          </p:nvPr>
        </p:nvSpPr>
        <p:spPr>
          <a:xfrm>
            <a:off x="6400800" y="1825625"/>
            <a:ext cx="4952999" cy="4351338"/>
          </a:xfrm>
        </p:spPr>
        <p:txBody>
          <a:bodyPr>
            <a:normAutofit fontScale="70000" lnSpcReduction="20000"/>
          </a:bodyPr>
          <a:lstStyle/>
          <a:p>
            <a:pPr marL="0" lvl="0" indent="0">
              <a:buNone/>
            </a:pPr>
            <a:r>
              <a:rPr lang="en-GB" dirty="0">
                <a:sym typeface="Calibri"/>
              </a:rPr>
              <a:t>Look at the picture on the left. </a:t>
            </a:r>
          </a:p>
          <a:p>
            <a:r>
              <a:rPr lang="en-GB" dirty="0">
                <a:sym typeface="Calibri"/>
              </a:rPr>
              <a:t>What is happening here?  </a:t>
            </a:r>
          </a:p>
          <a:p>
            <a:pPr marL="0" indent="0">
              <a:buNone/>
            </a:pPr>
            <a:r>
              <a:rPr lang="en-US" dirty="0"/>
              <a:t>Read the SOP.</a:t>
            </a:r>
          </a:p>
          <a:p>
            <a:pPr marL="0" indent="0">
              <a:buNone/>
            </a:pPr>
            <a:r>
              <a:rPr lang="en-US" dirty="0"/>
              <a:t>In groups, discuss your initial ideas about what a SOP is.</a:t>
            </a:r>
          </a:p>
          <a:p>
            <a:r>
              <a:rPr lang="en-US" dirty="0"/>
              <a:t>What is the purpose of this SOP?</a:t>
            </a:r>
          </a:p>
          <a:p>
            <a:r>
              <a:rPr lang="en-US" dirty="0"/>
              <a:t>Why do you think they are used in healthcare?</a:t>
            </a:r>
          </a:p>
          <a:p>
            <a:pPr marL="0" indent="0">
              <a:buNone/>
            </a:pPr>
            <a:r>
              <a:rPr lang="en-US" b="1" dirty="0"/>
              <a:t>Resources needed</a:t>
            </a:r>
          </a:p>
          <a:p>
            <a:pPr marL="0" indent="0">
              <a:buNone/>
            </a:pPr>
            <a:r>
              <a:rPr lang="en-US" dirty="0"/>
              <a:t>NHS Scotland blood pressure SOP:</a:t>
            </a:r>
          </a:p>
          <a:p>
            <a:pPr marL="0" indent="0">
              <a:buNone/>
            </a:pPr>
            <a:r>
              <a:rPr lang="en-US" dirty="0">
                <a:hlinkClick r:id="rId4"/>
              </a:rPr>
              <a:t>https://www.clinicalguidelines.scot.nhs.uk/nhsggc-guidelines/nhsggc-guidelines/kidney-diseases/sop-manual-doppler-blood-pressure/</a:t>
            </a:r>
            <a:r>
              <a:rPr lang="en-US" dirty="0"/>
              <a:t> </a:t>
            </a:r>
            <a:endParaRPr lang="en-GB" dirty="0"/>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endParaRPr lang="en-GB" dirty="0"/>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a:solidFill>
            <a:srgbClr val="88A2FF"/>
          </a:solidFill>
        </p:spPr>
        <p:txBody>
          <a:bodyPr/>
          <a:lstStyle/>
          <a:p>
            <a:r>
              <a:rPr lang="en-GB"/>
              <a:t>Introduction</a:t>
            </a:r>
            <a:endParaRPr lang="en-GB" dirty="0"/>
          </a:p>
        </p:txBody>
      </p:sp>
    </p:spTree>
    <p:extLst>
      <p:ext uri="{BB962C8B-B14F-4D97-AF65-F5344CB8AC3E}">
        <p14:creationId xmlns:p14="http://schemas.microsoft.com/office/powerpoint/2010/main" val="78386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95C442-E988-F9D6-098A-E6F6C0FA5D9D}"/>
              </a:ext>
            </a:extLst>
          </p:cNvPr>
          <p:cNvSpPr>
            <a:spLocks noGrp="1"/>
          </p:cNvSpPr>
          <p:nvPr>
            <p:ph type="title"/>
          </p:nvPr>
        </p:nvSpPr>
        <p:spPr>
          <a:xfrm>
            <a:off x="838200" y="365125"/>
            <a:ext cx="10515600" cy="1325563"/>
          </a:xfrm>
        </p:spPr>
        <p:txBody>
          <a:bodyPr/>
          <a:lstStyle/>
          <a:p>
            <a:r>
              <a:rPr lang="en-GB" dirty="0"/>
              <a:t>Multiple-choice questions</a:t>
            </a:r>
          </a:p>
        </p:txBody>
      </p:sp>
      <p:sp>
        <p:nvSpPr>
          <p:cNvPr id="8" name="Content Placeholder 7">
            <a:extLst>
              <a:ext uri="{FF2B5EF4-FFF2-40B4-BE49-F238E27FC236}">
                <a16:creationId xmlns:a16="http://schemas.microsoft.com/office/drawing/2014/main" id="{CDFA3211-8A55-BB29-F8F1-A1678304B15A}"/>
              </a:ext>
            </a:extLst>
          </p:cNvPr>
          <p:cNvSpPr>
            <a:spLocks noGrp="1"/>
          </p:cNvSpPr>
          <p:nvPr>
            <p:ph sz="half" idx="1"/>
          </p:nvPr>
        </p:nvSpPr>
        <p:spPr>
          <a:xfrm>
            <a:off x="838199" y="1825625"/>
            <a:ext cx="6400801" cy="4351338"/>
          </a:xfrm>
        </p:spPr>
        <p:txBody>
          <a:bodyPr>
            <a:normAutofit fontScale="92500" lnSpcReduction="10000"/>
          </a:bodyPr>
          <a:lstStyle/>
          <a:p>
            <a:pPr marL="514350" indent="-514350">
              <a:buFont typeface="+mj-lt"/>
              <a:buAutoNum type="arabicPeriod" startAt="2"/>
            </a:pPr>
            <a:r>
              <a:rPr lang="en-GB" sz="2400" dirty="0">
                <a:solidFill>
                  <a:srgbClr val="444746"/>
                </a:solidFill>
              </a:rPr>
              <a:t>Which of the following best describes the purpose of using standard </a:t>
            </a:r>
            <a:r>
              <a:rPr lang="en-GB" dirty="0">
                <a:solidFill>
                  <a:srgbClr val="444746"/>
                </a:solidFill>
              </a:rPr>
              <a:t>o</a:t>
            </a:r>
            <a:r>
              <a:rPr lang="en-GB" sz="2400" dirty="0">
                <a:solidFill>
                  <a:srgbClr val="444746"/>
                </a:solidFill>
              </a:rPr>
              <a:t>perating </a:t>
            </a:r>
            <a:r>
              <a:rPr lang="en-GB" dirty="0">
                <a:solidFill>
                  <a:srgbClr val="444746"/>
                </a:solidFill>
              </a:rPr>
              <a:t>p</a:t>
            </a:r>
            <a:r>
              <a:rPr lang="en-GB" sz="2400" dirty="0">
                <a:solidFill>
                  <a:srgbClr val="444746"/>
                </a:solidFill>
              </a:rPr>
              <a:t>rocedures (SOPs) for manual handling?</a:t>
            </a:r>
          </a:p>
          <a:p>
            <a:pPr marL="514350" indent="-514350">
              <a:buFont typeface="+mj-lt"/>
              <a:buAutoNum type="arabicPeriod" startAt="2"/>
            </a:pPr>
            <a:endParaRPr lang="en-GB" dirty="0">
              <a:solidFill>
                <a:srgbClr val="444746"/>
              </a:solidFill>
              <a:latin typeface="Arial"/>
              <a:ea typeface="Arial"/>
              <a:cs typeface="Arial"/>
              <a:sym typeface="Arial"/>
            </a:endParaRPr>
          </a:p>
          <a:p>
            <a:pPr marL="457200" indent="-457200">
              <a:lnSpc>
                <a:spcPct val="97916"/>
              </a:lnSpc>
              <a:spcBef>
                <a:spcPts val="800"/>
              </a:spcBef>
              <a:buClr>
                <a:schemeClr val="dk1"/>
              </a:buClr>
              <a:buSzPct val="100000"/>
              <a:buFont typeface="+mj-lt"/>
              <a:buAutoNum type="alphaUcPeriod"/>
            </a:pPr>
            <a:r>
              <a:rPr lang="en-GB" sz="2400" dirty="0"/>
              <a:t>To effectively manage stock levels</a:t>
            </a:r>
          </a:p>
          <a:p>
            <a:pPr marL="457200" indent="-457200">
              <a:lnSpc>
                <a:spcPct val="97916"/>
              </a:lnSpc>
              <a:spcBef>
                <a:spcPts val="800"/>
              </a:spcBef>
              <a:buClr>
                <a:schemeClr val="dk1"/>
              </a:buClr>
              <a:buSzPct val="100000"/>
              <a:buFont typeface="+mj-lt"/>
              <a:buAutoNum type="alphaUcPeriod"/>
            </a:pPr>
            <a:r>
              <a:rPr lang="en-GB" sz="2400" dirty="0"/>
              <a:t>To enhance communication within the organisation</a:t>
            </a:r>
          </a:p>
          <a:p>
            <a:pPr marL="457200" lvl="0" indent="-457200" algn="l" rtl="0">
              <a:lnSpc>
                <a:spcPct val="97916"/>
              </a:lnSpc>
              <a:spcBef>
                <a:spcPts val="800"/>
              </a:spcBef>
              <a:spcAft>
                <a:spcPts val="0"/>
              </a:spcAft>
              <a:buClr>
                <a:schemeClr val="dk1"/>
              </a:buClr>
              <a:buSzPct val="100000"/>
              <a:buFont typeface="+mj-lt"/>
              <a:buAutoNum type="alphaUcPeriod"/>
            </a:pPr>
            <a:r>
              <a:rPr lang="en-GB" sz="2400" dirty="0"/>
              <a:t>To ensure compliance with regulatory requirements</a:t>
            </a:r>
          </a:p>
          <a:p>
            <a:pPr marL="457200" lvl="0" indent="-457200" algn="l" rtl="0">
              <a:lnSpc>
                <a:spcPct val="97916"/>
              </a:lnSpc>
              <a:spcBef>
                <a:spcPts val="800"/>
              </a:spcBef>
              <a:spcAft>
                <a:spcPts val="0"/>
              </a:spcAft>
              <a:buClr>
                <a:schemeClr val="dk1"/>
              </a:buClr>
              <a:buSzPct val="100000"/>
              <a:buFont typeface="+mj-lt"/>
              <a:buAutoNum type="alphaUcPeriod"/>
            </a:pPr>
            <a:r>
              <a:rPr lang="en-GB" sz="2400" dirty="0"/>
              <a:t>To minimise the risk of injuries and accidents</a:t>
            </a:r>
          </a:p>
          <a:p>
            <a:pPr marL="0" lvl="0" indent="0" algn="r" rtl="0">
              <a:lnSpc>
                <a:spcPct val="97916"/>
              </a:lnSpc>
              <a:spcBef>
                <a:spcPts val="800"/>
              </a:spcBef>
              <a:spcAft>
                <a:spcPts val="0"/>
              </a:spcAft>
              <a:buClr>
                <a:schemeClr val="dk1"/>
              </a:buClr>
              <a:buSzPct val="100000"/>
              <a:buNone/>
            </a:pPr>
            <a:r>
              <a:rPr lang="en-GB" sz="2400" dirty="0"/>
              <a:t>(1 mark)</a:t>
            </a:r>
          </a:p>
        </p:txBody>
      </p:sp>
      <p:sp>
        <p:nvSpPr>
          <p:cNvPr id="10" name="Text Placeholder 9">
            <a:extLst>
              <a:ext uri="{FF2B5EF4-FFF2-40B4-BE49-F238E27FC236}">
                <a16:creationId xmlns:a16="http://schemas.microsoft.com/office/drawing/2014/main" id="{4A1EFDF9-A04E-C52E-5791-F3A1C34CE7D6}"/>
              </a:ext>
            </a:extLst>
          </p:cNvPr>
          <p:cNvSpPr>
            <a:spLocks noGrp="1"/>
          </p:cNvSpPr>
          <p:nvPr>
            <p:ph type="body" sz="quarter" idx="11"/>
          </p:nvPr>
        </p:nvSpPr>
        <p:spPr/>
        <p:txBody>
          <a:bodyPr/>
          <a:lstStyle/>
          <a:p>
            <a:r>
              <a:rPr lang="en-GB" dirty="0"/>
              <a:t>Lesson 1: What is a standard operating procedure (SOP)?</a:t>
            </a:r>
          </a:p>
        </p:txBody>
      </p:sp>
      <p:sp>
        <p:nvSpPr>
          <p:cNvPr id="6" name="Text Placeholder 3">
            <a:extLst>
              <a:ext uri="{FF2B5EF4-FFF2-40B4-BE49-F238E27FC236}">
                <a16:creationId xmlns:a16="http://schemas.microsoft.com/office/drawing/2014/main" id="{31ED52B8-CEA8-CB37-0E16-FB953B48BD58}"/>
              </a:ext>
            </a:extLst>
          </p:cNvPr>
          <p:cNvSpPr>
            <a:spLocks noGrp="1"/>
          </p:cNvSpPr>
          <p:nvPr>
            <p:ph type="body" sz="quarter" idx="14"/>
          </p:nvPr>
        </p:nvSpPr>
        <p:spPr>
          <a:xfrm>
            <a:off x="9973929" y="162686"/>
            <a:ext cx="2078545" cy="365125"/>
          </a:xfrm>
          <a:solidFill>
            <a:srgbClr val="88A2FF"/>
          </a:solidFill>
        </p:spPr>
        <p:txBody>
          <a:bodyPr/>
          <a:lstStyle/>
          <a:p>
            <a:r>
              <a:rPr lang="en-GB" dirty="0"/>
              <a:t>Plenary</a:t>
            </a:r>
          </a:p>
        </p:txBody>
      </p:sp>
    </p:spTree>
    <p:extLst>
      <p:ext uri="{BB962C8B-B14F-4D97-AF65-F5344CB8AC3E}">
        <p14:creationId xmlns:p14="http://schemas.microsoft.com/office/powerpoint/2010/main" val="2246974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95C442-E988-F9D6-098A-E6F6C0FA5D9D}"/>
              </a:ext>
            </a:extLst>
          </p:cNvPr>
          <p:cNvSpPr>
            <a:spLocks noGrp="1"/>
          </p:cNvSpPr>
          <p:nvPr>
            <p:ph type="title"/>
          </p:nvPr>
        </p:nvSpPr>
        <p:spPr>
          <a:xfrm>
            <a:off x="838200" y="365125"/>
            <a:ext cx="10515600" cy="1325563"/>
          </a:xfrm>
        </p:spPr>
        <p:txBody>
          <a:bodyPr/>
          <a:lstStyle/>
          <a:p>
            <a:r>
              <a:rPr lang="en-GB"/>
              <a:t>Multiple-choice </a:t>
            </a:r>
            <a:r>
              <a:rPr lang="en-GB" dirty="0"/>
              <a:t>questions</a:t>
            </a:r>
          </a:p>
        </p:txBody>
      </p:sp>
      <p:sp>
        <p:nvSpPr>
          <p:cNvPr id="4" name="Text Placeholder 3">
            <a:extLst>
              <a:ext uri="{FF2B5EF4-FFF2-40B4-BE49-F238E27FC236}">
                <a16:creationId xmlns:a16="http://schemas.microsoft.com/office/drawing/2014/main" id="{B90D4504-F00C-6685-FDE6-9B5B5EDDC744}"/>
              </a:ext>
            </a:extLst>
          </p:cNvPr>
          <p:cNvSpPr>
            <a:spLocks noGrp="1"/>
          </p:cNvSpPr>
          <p:nvPr>
            <p:ph type="body" sz="quarter" idx="14"/>
          </p:nvPr>
        </p:nvSpPr>
        <p:spPr>
          <a:xfrm>
            <a:off x="9973929" y="162686"/>
            <a:ext cx="2078545" cy="365125"/>
          </a:xfrm>
          <a:solidFill>
            <a:srgbClr val="88A2FF"/>
          </a:solidFill>
        </p:spPr>
        <p:txBody>
          <a:bodyPr/>
          <a:lstStyle/>
          <a:p>
            <a:r>
              <a:rPr lang="en-GB" dirty="0"/>
              <a:t>Plenary</a:t>
            </a:r>
          </a:p>
        </p:txBody>
      </p:sp>
      <p:sp>
        <p:nvSpPr>
          <p:cNvPr id="10" name="Text Placeholder 9">
            <a:extLst>
              <a:ext uri="{FF2B5EF4-FFF2-40B4-BE49-F238E27FC236}">
                <a16:creationId xmlns:a16="http://schemas.microsoft.com/office/drawing/2014/main" id="{4A1EFDF9-A04E-C52E-5791-F3A1C34CE7D6}"/>
              </a:ext>
            </a:extLst>
          </p:cNvPr>
          <p:cNvSpPr>
            <a:spLocks noGrp="1"/>
          </p:cNvSpPr>
          <p:nvPr>
            <p:ph type="body" sz="quarter" idx="11"/>
          </p:nvPr>
        </p:nvSpPr>
        <p:spPr/>
        <p:txBody>
          <a:bodyPr/>
          <a:lstStyle/>
          <a:p>
            <a:r>
              <a:rPr lang="en-GB" dirty="0"/>
              <a:t>Lesson 1: What is a standard operating procedure (SOP)?</a:t>
            </a:r>
          </a:p>
        </p:txBody>
      </p:sp>
      <p:sp>
        <p:nvSpPr>
          <p:cNvPr id="2" name="Text Placeholder 5">
            <a:extLst>
              <a:ext uri="{FF2B5EF4-FFF2-40B4-BE49-F238E27FC236}">
                <a16:creationId xmlns:a16="http://schemas.microsoft.com/office/drawing/2014/main" id="{A27ABB59-8442-CC57-5062-372FAAC7F6D5}"/>
              </a:ext>
            </a:extLst>
          </p:cNvPr>
          <p:cNvSpPr txBox="1">
            <a:spLocks/>
          </p:cNvSpPr>
          <p:nvPr/>
        </p:nvSpPr>
        <p:spPr>
          <a:xfrm>
            <a:off x="8175008" y="2892829"/>
            <a:ext cx="3507474" cy="3284134"/>
          </a:xfrm>
          <a:prstGeom prst="rect">
            <a:avLst/>
          </a:prstGeom>
        </p:spPr>
        <p:txBody>
          <a:bodyPr>
            <a:normAutofit/>
          </a:bodyPr>
          <a:lstStyle>
            <a:lvl1pPr marL="228600" indent="-228600" algn="l" defTabSz="914400" rtl="0" eaLnBrk="1" latinLnBrk="0" hangingPunct="1">
              <a:lnSpc>
                <a:spcPct val="108000"/>
              </a:lnSpc>
              <a:spcBef>
                <a:spcPts val="1000"/>
              </a:spcBef>
              <a:buClr>
                <a:srgbClr val="466318"/>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466318"/>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46631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916"/>
              </a:lnSpc>
              <a:spcBef>
                <a:spcPts val="0"/>
              </a:spcBef>
              <a:buSzPts val="1800"/>
              <a:buFont typeface="Arial" panose="020B0604020202020204" pitchFamily="34" charset="0"/>
              <a:buNone/>
            </a:pPr>
            <a:r>
              <a:rPr lang="en-GB" sz="2000" dirty="0">
                <a:solidFill>
                  <a:schemeClr val="tx1"/>
                </a:solidFill>
              </a:rPr>
              <a:t>AO1</a:t>
            </a:r>
          </a:p>
          <a:p>
            <a:pPr marL="0" lvl="0" indent="0" algn="l" rtl="0">
              <a:lnSpc>
                <a:spcPct val="97916"/>
              </a:lnSpc>
              <a:spcBef>
                <a:spcPts val="800"/>
              </a:spcBef>
              <a:spcAft>
                <a:spcPts val="0"/>
              </a:spcAft>
              <a:buClr>
                <a:schemeClr val="dk1"/>
              </a:buClr>
              <a:buSzPct val="100000"/>
              <a:buNone/>
            </a:pPr>
            <a:r>
              <a:rPr lang="en-GB" sz="2000" dirty="0">
                <a:solidFill>
                  <a:schemeClr val="tx1"/>
                </a:solidFill>
              </a:rPr>
              <a:t>D - </a:t>
            </a:r>
            <a:r>
              <a:rPr lang="en-GB" sz="2000" dirty="0"/>
              <a:t>To minimise the risk of injuries and accidents</a:t>
            </a:r>
          </a:p>
          <a:p>
            <a:endParaRPr lang="en-GB" dirty="0"/>
          </a:p>
        </p:txBody>
      </p:sp>
      <p:sp>
        <p:nvSpPr>
          <p:cNvPr id="3" name="Text Placeholder 11">
            <a:extLst>
              <a:ext uri="{FF2B5EF4-FFF2-40B4-BE49-F238E27FC236}">
                <a16:creationId xmlns:a16="http://schemas.microsoft.com/office/drawing/2014/main" id="{B4FF603D-74C0-4D4B-982D-50635A27BC7B}"/>
              </a:ext>
            </a:extLst>
          </p:cNvPr>
          <p:cNvSpPr txBox="1">
            <a:spLocks/>
          </p:cNvSpPr>
          <p:nvPr/>
        </p:nvSpPr>
        <p:spPr>
          <a:xfrm>
            <a:off x="8175008" y="2055812"/>
            <a:ext cx="2689727" cy="620511"/>
          </a:xfrm>
          <a:prstGeom prst="rect">
            <a:avLst/>
          </a:prstGeom>
        </p:spPr>
        <p:txBody>
          <a:bodyPr vert="horz" lIns="91440" tIns="45720" rIns="91440" bIns="45720" rtlCol="0" anchor="ctr" anchorCtr="0">
            <a:noAutofit/>
          </a:bodyPr>
          <a:lstStyle>
            <a:lvl1pPr marL="0" indent="0" algn="l" defTabSz="914400" rtl="0" eaLnBrk="1" latinLnBrk="0" hangingPunct="1">
              <a:lnSpc>
                <a:spcPct val="108000"/>
              </a:lnSpc>
              <a:spcBef>
                <a:spcPts val="1000"/>
              </a:spcBef>
              <a:buClr>
                <a:srgbClr val="466318"/>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466318"/>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466318"/>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466318"/>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466318"/>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solidFill>
                  <a:schemeClr val="tx1"/>
                </a:solidFill>
              </a:rPr>
              <a:t>Answers</a:t>
            </a:r>
          </a:p>
        </p:txBody>
      </p:sp>
      <p:sp>
        <p:nvSpPr>
          <p:cNvPr id="9" name="Content Placeholder 7">
            <a:extLst>
              <a:ext uri="{FF2B5EF4-FFF2-40B4-BE49-F238E27FC236}">
                <a16:creationId xmlns:a16="http://schemas.microsoft.com/office/drawing/2014/main" id="{D19C7C57-5AB2-195E-B6F8-4B74AD3DF5C1}"/>
              </a:ext>
            </a:extLst>
          </p:cNvPr>
          <p:cNvSpPr>
            <a:spLocks noGrp="1"/>
          </p:cNvSpPr>
          <p:nvPr>
            <p:ph sz="half" idx="1"/>
          </p:nvPr>
        </p:nvSpPr>
        <p:spPr>
          <a:xfrm>
            <a:off x="838199" y="1825625"/>
            <a:ext cx="6400801" cy="4351338"/>
          </a:xfrm>
        </p:spPr>
        <p:txBody>
          <a:bodyPr>
            <a:normAutofit fontScale="92500" lnSpcReduction="10000"/>
          </a:bodyPr>
          <a:lstStyle/>
          <a:p>
            <a:pPr marL="514350" indent="-514350">
              <a:buFont typeface="+mj-lt"/>
              <a:buAutoNum type="arabicPeriod" startAt="2"/>
            </a:pPr>
            <a:r>
              <a:rPr lang="en-GB" sz="2400" dirty="0">
                <a:solidFill>
                  <a:srgbClr val="444746"/>
                </a:solidFill>
              </a:rPr>
              <a:t>Which of the following best describes the purpose of using standard </a:t>
            </a:r>
            <a:r>
              <a:rPr lang="en-GB" dirty="0">
                <a:solidFill>
                  <a:srgbClr val="444746"/>
                </a:solidFill>
              </a:rPr>
              <a:t>o</a:t>
            </a:r>
            <a:r>
              <a:rPr lang="en-GB" sz="2400" dirty="0">
                <a:solidFill>
                  <a:srgbClr val="444746"/>
                </a:solidFill>
              </a:rPr>
              <a:t>perating </a:t>
            </a:r>
            <a:r>
              <a:rPr lang="en-GB" dirty="0">
                <a:solidFill>
                  <a:srgbClr val="444746"/>
                </a:solidFill>
              </a:rPr>
              <a:t>p</a:t>
            </a:r>
            <a:r>
              <a:rPr lang="en-GB" sz="2400" dirty="0">
                <a:solidFill>
                  <a:srgbClr val="444746"/>
                </a:solidFill>
              </a:rPr>
              <a:t>rocedures (SOPs) for manual handling?</a:t>
            </a:r>
          </a:p>
          <a:p>
            <a:pPr marL="514350" indent="-514350">
              <a:buFont typeface="+mj-lt"/>
              <a:buAutoNum type="arabicPeriod" startAt="2"/>
            </a:pPr>
            <a:endParaRPr lang="en-GB" dirty="0">
              <a:solidFill>
                <a:srgbClr val="444746"/>
              </a:solidFill>
              <a:latin typeface="Arial"/>
              <a:ea typeface="Arial"/>
              <a:cs typeface="Arial"/>
              <a:sym typeface="Arial"/>
            </a:endParaRPr>
          </a:p>
          <a:p>
            <a:pPr marL="457200" indent="-457200">
              <a:lnSpc>
                <a:spcPct val="97916"/>
              </a:lnSpc>
              <a:spcBef>
                <a:spcPts val="800"/>
              </a:spcBef>
              <a:buClr>
                <a:schemeClr val="dk1"/>
              </a:buClr>
              <a:buSzPct val="100000"/>
              <a:buFont typeface="+mj-lt"/>
              <a:buAutoNum type="alphaUcPeriod"/>
            </a:pPr>
            <a:r>
              <a:rPr lang="en-GB" sz="2400" dirty="0"/>
              <a:t>To effectively manage stock levels</a:t>
            </a:r>
          </a:p>
          <a:p>
            <a:pPr marL="457200" indent="-457200">
              <a:lnSpc>
                <a:spcPct val="97916"/>
              </a:lnSpc>
              <a:spcBef>
                <a:spcPts val="800"/>
              </a:spcBef>
              <a:buClr>
                <a:schemeClr val="dk1"/>
              </a:buClr>
              <a:buSzPct val="100000"/>
              <a:buFont typeface="+mj-lt"/>
              <a:buAutoNum type="alphaUcPeriod"/>
            </a:pPr>
            <a:r>
              <a:rPr lang="en-GB" sz="2400" dirty="0"/>
              <a:t>To enhance communication within the organisation</a:t>
            </a:r>
          </a:p>
          <a:p>
            <a:pPr marL="457200" lvl="0" indent="-457200" algn="l" rtl="0">
              <a:lnSpc>
                <a:spcPct val="97916"/>
              </a:lnSpc>
              <a:spcBef>
                <a:spcPts val="800"/>
              </a:spcBef>
              <a:spcAft>
                <a:spcPts val="0"/>
              </a:spcAft>
              <a:buClr>
                <a:schemeClr val="dk1"/>
              </a:buClr>
              <a:buSzPct val="100000"/>
              <a:buFont typeface="+mj-lt"/>
              <a:buAutoNum type="alphaUcPeriod"/>
            </a:pPr>
            <a:r>
              <a:rPr lang="en-GB" sz="2400" dirty="0"/>
              <a:t>To ensure compliance with regulatory requirements</a:t>
            </a:r>
          </a:p>
          <a:p>
            <a:pPr marL="457200" lvl="0" indent="-457200" algn="l" rtl="0">
              <a:lnSpc>
                <a:spcPct val="97916"/>
              </a:lnSpc>
              <a:spcBef>
                <a:spcPts val="800"/>
              </a:spcBef>
              <a:spcAft>
                <a:spcPts val="0"/>
              </a:spcAft>
              <a:buClr>
                <a:schemeClr val="dk1"/>
              </a:buClr>
              <a:buSzPct val="100000"/>
              <a:buFont typeface="+mj-lt"/>
              <a:buAutoNum type="alphaUcPeriod"/>
            </a:pPr>
            <a:r>
              <a:rPr lang="en-GB" sz="2400" dirty="0"/>
              <a:t>To minimise the risk of injuries and accidents</a:t>
            </a:r>
          </a:p>
          <a:p>
            <a:pPr marL="0" lvl="0" indent="0" algn="r" rtl="0">
              <a:lnSpc>
                <a:spcPct val="97916"/>
              </a:lnSpc>
              <a:spcBef>
                <a:spcPts val="800"/>
              </a:spcBef>
              <a:spcAft>
                <a:spcPts val="0"/>
              </a:spcAft>
              <a:buClr>
                <a:schemeClr val="dk1"/>
              </a:buClr>
              <a:buSzPct val="100000"/>
              <a:buNone/>
            </a:pPr>
            <a:r>
              <a:rPr lang="en-GB" sz="2400" dirty="0"/>
              <a:t>(1 mark)</a:t>
            </a:r>
          </a:p>
        </p:txBody>
      </p:sp>
    </p:spTree>
    <p:extLst>
      <p:ext uri="{BB962C8B-B14F-4D97-AF65-F5344CB8AC3E}">
        <p14:creationId xmlns:p14="http://schemas.microsoft.com/office/powerpoint/2010/main" val="1767658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57BC3-A920-1744-4378-77EA2C9D1914}"/>
              </a:ext>
            </a:extLst>
          </p:cNvPr>
          <p:cNvSpPr>
            <a:spLocks noGrp="1"/>
          </p:cNvSpPr>
          <p:nvPr>
            <p:ph type="title"/>
          </p:nvPr>
        </p:nvSpPr>
        <p:spPr>
          <a:xfrm>
            <a:off x="838200" y="365125"/>
            <a:ext cx="10515600" cy="1325563"/>
          </a:xfrm>
        </p:spPr>
        <p:txBody>
          <a:bodyPr/>
          <a:lstStyle/>
          <a:p>
            <a:r>
              <a:rPr lang="en-US" dirty="0"/>
              <a:t>In this lesson, we have:</a:t>
            </a:r>
            <a:endParaRPr lang="en-GB" dirty="0"/>
          </a:p>
        </p:txBody>
      </p:sp>
      <p:sp>
        <p:nvSpPr>
          <p:cNvPr id="5" name="Content Placeholder 4">
            <a:extLst>
              <a:ext uri="{FF2B5EF4-FFF2-40B4-BE49-F238E27FC236}">
                <a16:creationId xmlns:a16="http://schemas.microsoft.com/office/drawing/2014/main" id="{82C64786-921D-E434-0361-3595FFD918F4}"/>
              </a:ext>
            </a:extLst>
          </p:cNvPr>
          <p:cNvSpPr>
            <a:spLocks noGrp="1"/>
          </p:cNvSpPr>
          <p:nvPr>
            <p:ph idx="1"/>
          </p:nvPr>
        </p:nvSpPr>
        <p:spPr>
          <a:xfrm>
            <a:off x="838200" y="1825625"/>
            <a:ext cx="6400800" cy="4351338"/>
          </a:xfrm>
        </p:spPr>
        <p:txBody>
          <a:bodyPr vert="horz" lIns="91440" tIns="45720" rIns="91440" bIns="45720" rtlCol="0" anchor="t">
            <a:normAutofit/>
          </a:bodyPr>
          <a:lstStyle/>
          <a:p>
            <a:r>
              <a:rPr lang="en-US" dirty="0"/>
              <a:t>Described what a standard operating procedure (SOP) is and why their use is essential.</a:t>
            </a:r>
          </a:p>
          <a:p>
            <a:r>
              <a:rPr lang="en-US" dirty="0"/>
              <a:t>Stated the key principles of good practice in scientific and clinical settings.</a:t>
            </a:r>
          </a:p>
          <a:p>
            <a:r>
              <a:rPr lang="en-US" dirty="0">
                <a:latin typeface="Arial"/>
                <a:cs typeface="Arial"/>
              </a:rPr>
              <a:t>Discussed potential consequences of not following good practice in scientific and clinical settings.</a:t>
            </a:r>
          </a:p>
        </p:txBody>
      </p:sp>
      <p:sp>
        <p:nvSpPr>
          <p:cNvPr id="15" name="Text Placeholder 14">
            <a:extLst>
              <a:ext uri="{FF2B5EF4-FFF2-40B4-BE49-F238E27FC236}">
                <a16:creationId xmlns:a16="http://schemas.microsoft.com/office/drawing/2014/main" id="{3B0FA94E-7B0F-E8B2-17F4-EC94C02C2DE3}"/>
              </a:ext>
            </a:extLst>
          </p:cNvPr>
          <p:cNvSpPr>
            <a:spLocks noGrp="1"/>
          </p:cNvSpPr>
          <p:nvPr>
            <p:ph type="body" sz="quarter" idx="11"/>
          </p:nvPr>
        </p:nvSpPr>
        <p:spPr/>
        <p:txBody>
          <a:bodyPr/>
          <a:lstStyle/>
          <a:p>
            <a:r>
              <a:rPr lang="en-GB" dirty="0"/>
              <a:t>Lesson 1: What is a standard operating procedure (SOP)?</a:t>
            </a:r>
          </a:p>
        </p:txBody>
      </p:sp>
      <p:sp>
        <p:nvSpPr>
          <p:cNvPr id="3" name="Text Placeholder 2">
            <a:extLst>
              <a:ext uri="{FF2B5EF4-FFF2-40B4-BE49-F238E27FC236}">
                <a16:creationId xmlns:a16="http://schemas.microsoft.com/office/drawing/2014/main" id="{06788CD7-EFDF-C534-5543-BE4A3D92C3C0}"/>
              </a:ext>
            </a:extLst>
          </p:cNvPr>
          <p:cNvSpPr>
            <a:spLocks noGrp="1"/>
          </p:cNvSpPr>
          <p:nvPr>
            <p:ph type="body" sz="quarter" idx="10"/>
          </p:nvPr>
        </p:nvSpPr>
        <p:spPr/>
        <p:txBody>
          <a:bodyPr/>
          <a:lstStyle/>
          <a:p>
            <a:endParaRPr lang="en-US"/>
          </a:p>
        </p:txBody>
      </p:sp>
      <p:sp>
        <p:nvSpPr>
          <p:cNvPr id="7" name="Text Placeholder 5">
            <a:extLst>
              <a:ext uri="{FF2B5EF4-FFF2-40B4-BE49-F238E27FC236}">
                <a16:creationId xmlns:a16="http://schemas.microsoft.com/office/drawing/2014/main" id="{BE953FA1-BBFD-ADB8-B5CC-122524A8981D}"/>
              </a:ext>
            </a:extLst>
          </p:cNvPr>
          <p:cNvSpPr txBox="1">
            <a:spLocks/>
          </p:cNvSpPr>
          <p:nvPr/>
        </p:nvSpPr>
        <p:spPr>
          <a:xfrm>
            <a:off x="7530353" y="1825625"/>
            <a:ext cx="3823447" cy="4351338"/>
          </a:xfrm>
          <a:prstGeom prst="rect">
            <a:avLst/>
          </a:prstGeom>
          <a:solidFill>
            <a:schemeClr val="bg1"/>
          </a:solidFill>
          <a:ln w="28575">
            <a:solidFill>
              <a:srgbClr val="88A2FF"/>
            </a:solidFill>
          </a:ln>
        </p:spPr>
        <p:txBody>
          <a:bodyPr vert="horz" lIns="180000" tIns="144000" rIns="180000" bIns="144000" rtlCol="0">
            <a:normAutofit lnSpcReduction="10000"/>
          </a:bodyPr>
          <a:lstStyle>
            <a:lvl1pPr marL="0" indent="0" algn="l" defTabSz="914400" rtl="0" eaLnBrk="1" latinLnBrk="0" hangingPunct="1">
              <a:lnSpc>
                <a:spcPct val="108000"/>
              </a:lnSpc>
              <a:spcBef>
                <a:spcPts val="1000"/>
              </a:spcBef>
              <a:buClr>
                <a:srgbClr val="466318"/>
              </a:buClr>
              <a:buFont typeface="Arial" panose="020B0604020202020204" pitchFamily="34" charset="0"/>
              <a:buNone/>
              <a:defRPr sz="1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466318"/>
              </a:buClr>
              <a:buFont typeface="Arial" panose="020B0604020202020204" pitchFamily="34" charset="0"/>
              <a:buNone/>
              <a:defRPr sz="1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466318"/>
              </a:buClr>
              <a:buFont typeface="Arial" panose="020B0604020202020204" pitchFamily="34" charset="0"/>
              <a:buNone/>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466318"/>
              </a:buClr>
              <a:buFont typeface="Arial" panose="020B0604020202020204" pitchFamily="34" charset="0"/>
              <a:buNone/>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466318"/>
              </a:buClr>
              <a:buFont typeface="Arial" panose="020B0604020202020204" pitchFamily="34" charset="0"/>
              <a:buNone/>
              <a:defRPr sz="1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Skills:</a:t>
            </a:r>
          </a:p>
          <a:p>
            <a:r>
              <a:rPr lang="en-US" dirty="0"/>
              <a:t>CS3.2 </a:t>
            </a:r>
            <a:r>
              <a:rPr lang="en-GB">
                <a:solidFill>
                  <a:srgbClr val="0D0D0D"/>
                </a:solidFill>
                <a:ea typeface="Arial" panose="020B0604020202020204" pitchFamily="34" charset="0"/>
              </a:rPr>
              <a:t>Undertake collaborative work demonstrating an ability to follow standard operating procedure specific to the environment they are working in.</a:t>
            </a:r>
            <a:r>
              <a:rPr lang="en-GB"/>
              <a:t> </a:t>
            </a:r>
            <a:endParaRPr lang="en-US" dirty="0"/>
          </a:p>
          <a:p>
            <a:r>
              <a:rPr lang="en-US" b="1" dirty="0"/>
              <a:t>General competencies:</a:t>
            </a:r>
          </a:p>
          <a:p>
            <a:pPr>
              <a:lnSpc>
                <a:spcPct val="115000"/>
              </a:lnSpc>
              <a:spcBef>
                <a:spcPts val="600"/>
              </a:spcBef>
              <a:spcAft>
                <a:spcPts val="600"/>
              </a:spcAft>
            </a:pPr>
            <a:r>
              <a:rPr lang="en-GB" dirty="0">
                <a:solidFill>
                  <a:srgbClr val="0D0D0D"/>
                </a:solidFill>
                <a:ea typeface="Arial" panose="020B0604020202020204" pitchFamily="34" charset="0"/>
              </a:rPr>
              <a:t>English:</a:t>
            </a:r>
          </a:p>
          <a:p>
            <a:pPr>
              <a:lnSpc>
                <a:spcPct val="115000"/>
              </a:lnSpc>
              <a:spcBef>
                <a:spcPts val="600"/>
              </a:spcBef>
              <a:spcAft>
                <a:spcPts val="600"/>
              </a:spcAft>
            </a:pPr>
            <a:r>
              <a:rPr lang="en-GB" dirty="0">
                <a:solidFill>
                  <a:srgbClr val="0D0D0D"/>
                </a:solidFill>
                <a:ea typeface="Arial" panose="020B0604020202020204" pitchFamily="34" charset="0"/>
              </a:rPr>
              <a:t>GEC4 Summarise information/ideas</a:t>
            </a:r>
          </a:p>
          <a:p>
            <a:r>
              <a:rPr lang="en-GB" dirty="0">
                <a:solidFill>
                  <a:srgbClr val="0D0D0D"/>
                </a:solidFill>
                <a:ea typeface="Arial" panose="020B0604020202020204" pitchFamily="34" charset="0"/>
              </a:rPr>
              <a:t>GEC6 Take part in/lead discussions</a:t>
            </a:r>
            <a:endParaRPr lang="en-US" dirty="0"/>
          </a:p>
        </p:txBody>
      </p:sp>
      <p:sp>
        <p:nvSpPr>
          <p:cNvPr id="8" name="Text Placeholder 7">
            <a:extLst>
              <a:ext uri="{FF2B5EF4-FFF2-40B4-BE49-F238E27FC236}">
                <a16:creationId xmlns:a16="http://schemas.microsoft.com/office/drawing/2014/main" id="{67B938A8-4E6B-BA30-EED2-F03B2E854F78}"/>
              </a:ext>
            </a:extLst>
          </p:cNvPr>
          <p:cNvSpPr>
            <a:spLocks noGrp="1"/>
          </p:cNvSpPr>
          <p:nvPr>
            <p:ph type="body" sz="quarter" idx="14"/>
          </p:nvPr>
        </p:nvSpPr>
        <p:spPr/>
        <p:txBody>
          <a:bodyPr/>
          <a:lstStyle/>
          <a:p>
            <a:r>
              <a:rPr lang="en-GB" dirty="0"/>
              <a:t>Plenary</a:t>
            </a:r>
          </a:p>
        </p:txBody>
      </p:sp>
    </p:spTree>
    <p:extLst>
      <p:ext uri="{BB962C8B-B14F-4D97-AF65-F5344CB8AC3E}">
        <p14:creationId xmlns:p14="http://schemas.microsoft.com/office/powerpoint/2010/main" val="2402296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3021E-95AD-84CC-1C95-0030FDAF079E}"/>
              </a:ext>
            </a:extLst>
          </p:cNvPr>
          <p:cNvSpPr>
            <a:spLocks noGrp="1"/>
          </p:cNvSpPr>
          <p:nvPr>
            <p:ph type="title"/>
          </p:nvPr>
        </p:nvSpPr>
        <p:spPr/>
        <p:txBody>
          <a:bodyPr/>
          <a:lstStyle/>
          <a:p>
            <a:r>
              <a:rPr lang="en-GB" dirty="0"/>
              <a:t>Consolidation</a:t>
            </a:r>
            <a:endParaRPr lang="en-US" dirty="0"/>
          </a:p>
        </p:txBody>
      </p:sp>
      <p:sp>
        <p:nvSpPr>
          <p:cNvPr id="3" name="Content Placeholder 2">
            <a:extLst>
              <a:ext uri="{FF2B5EF4-FFF2-40B4-BE49-F238E27FC236}">
                <a16:creationId xmlns:a16="http://schemas.microsoft.com/office/drawing/2014/main" id="{7A9D8CE9-94EA-A68C-612E-DD7745F0DFD4}"/>
              </a:ext>
            </a:extLst>
          </p:cNvPr>
          <p:cNvSpPr>
            <a:spLocks noGrp="1"/>
          </p:cNvSpPr>
          <p:nvPr>
            <p:ph idx="1"/>
          </p:nvPr>
        </p:nvSpPr>
        <p:spPr>
          <a:xfrm>
            <a:off x="838199" y="1825625"/>
            <a:ext cx="6448125" cy="4351338"/>
          </a:xfrm>
        </p:spPr>
        <p:txBody>
          <a:bodyPr/>
          <a:lstStyle/>
          <a:p>
            <a:r>
              <a:rPr lang="en-US" dirty="0"/>
              <a:t>Critique elements of a healthcare SOP. Which parts are useful? What could be improved?</a:t>
            </a:r>
          </a:p>
          <a:p>
            <a:r>
              <a:rPr lang="en-US" dirty="0"/>
              <a:t>Alternatively, write a SOP for using a piece of standard laboratory equipment which you are confident in using, such as a light microscope or a practical procedure. Use the template on the worksheet.</a:t>
            </a:r>
          </a:p>
        </p:txBody>
      </p:sp>
      <p:sp>
        <p:nvSpPr>
          <p:cNvPr id="4" name="Text Placeholder 3">
            <a:extLst>
              <a:ext uri="{FF2B5EF4-FFF2-40B4-BE49-F238E27FC236}">
                <a16:creationId xmlns:a16="http://schemas.microsoft.com/office/drawing/2014/main" id="{20EE1D26-3641-EF23-1EF1-3FEDB8FC30C5}"/>
              </a:ext>
            </a:extLst>
          </p:cNvPr>
          <p:cNvSpPr>
            <a:spLocks noGrp="1"/>
          </p:cNvSpPr>
          <p:nvPr>
            <p:ph type="body" sz="quarter" idx="14"/>
          </p:nvPr>
        </p:nvSpPr>
        <p:spPr/>
        <p:txBody>
          <a:bodyPr/>
          <a:lstStyle/>
          <a:p>
            <a:r>
              <a:rPr lang="en-GB" dirty="0"/>
              <a:t>Consolidation</a:t>
            </a:r>
            <a:endParaRPr lang="en-US" dirty="0"/>
          </a:p>
        </p:txBody>
      </p:sp>
      <p:sp>
        <p:nvSpPr>
          <p:cNvPr id="5" name="Text Placeholder 4">
            <a:extLst>
              <a:ext uri="{FF2B5EF4-FFF2-40B4-BE49-F238E27FC236}">
                <a16:creationId xmlns:a16="http://schemas.microsoft.com/office/drawing/2014/main" id="{6DA55A23-1BF8-7998-7D43-64D921215E7C}"/>
              </a:ext>
            </a:extLst>
          </p:cNvPr>
          <p:cNvSpPr>
            <a:spLocks noGrp="1"/>
          </p:cNvSpPr>
          <p:nvPr>
            <p:ph type="body" sz="quarter" idx="11"/>
          </p:nvPr>
        </p:nvSpPr>
        <p:spPr/>
        <p:txBody>
          <a:bodyPr/>
          <a:lstStyle/>
          <a:p>
            <a:r>
              <a:rPr lang="en-GB" dirty="0"/>
              <a:t>Lesson 1: What is a standard operating procedure (SOP)?</a:t>
            </a:r>
          </a:p>
        </p:txBody>
      </p:sp>
      <p:sp>
        <p:nvSpPr>
          <p:cNvPr id="6" name="Content Placeholder 2">
            <a:extLst>
              <a:ext uri="{FF2B5EF4-FFF2-40B4-BE49-F238E27FC236}">
                <a16:creationId xmlns:a16="http://schemas.microsoft.com/office/drawing/2014/main" id="{79E0F30A-8710-C379-FCFD-57F261948A32}"/>
              </a:ext>
            </a:extLst>
          </p:cNvPr>
          <p:cNvSpPr txBox="1">
            <a:spLocks/>
          </p:cNvSpPr>
          <p:nvPr/>
        </p:nvSpPr>
        <p:spPr>
          <a:xfrm>
            <a:off x="8179723" y="1825625"/>
            <a:ext cx="3470409" cy="4351338"/>
          </a:xfrm>
          <a:custGeom>
            <a:avLst/>
            <a:gdLst>
              <a:gd name="connsiteX0" fmla="*/ 0 w 3470409"/>
              <a:gd name="connsiteY0" fmla="*/ 0 h 4351338"/>
              <a:gd name="connsiteX1" fmla="*/ 589970 w 3470409"/>
              <a:gd name="connsiteY1" fmla="*/ 0 h 4351338"/>
              <a:gd name="connsiteX2" fmla="*/ 1179939 w 3470409"/>
              <a:gd name="connsiteY2" fmla="*/ 0 h 4351338"/>
              <a:gd name="connsiteX3" fmla="*/ 1804613 w 3470409"/>
              <a:gd name="connsiteY3" fmla="*/ 0 h 4351338"/>
              <a:gd name="connsiteX4" fmla="*/ 2463990 w 3470409"/>
              <a:gd name="connsiteY4" fmla="*/ 0 h 4351338"/>
              <a:gd name="connsiteX5" fmla="*/ 3470409 w 3470409"/>
              <a:gd name="connsiteY5" fmla="*/ 0 h 4351338"/>
              <a:gd name="connsiteX6" fmla="*/ 3470409 w 3470409"/>
              <a:gd name="connsiteY6" fmla="*/ 708646 h 4351338"/>
              <a:gd name="connsiteX7" fmla="*/ 3470409 w 3470409"/>
              <a:gd name="connsiteY7" fmla="*/ 1199726 h 4351338"/>
              <a:gd name="connsiteX8" fmla="*/ 3470409 w 3470409"/>
              <a:gd name="connsiteY8" fmla="*/ 1734319 h 4351338"/>
              <a:gd name="connsiteX9" fmla="*/ 3470409 w 3470409"/>
              <a:gd name="connsiteY9" fmla="*/ 2312425 h 4351338"/>
              <a:gd name="connsiteX10" fmla="*/ 3470409 w 3470409"/>
              <a:gd name="connsiteY10" fmla="*/ 2890532 h 4351338"/>
              <a:gd name="connsiteX11" fmla="*/ 3470409 w 3470409"/>
              <a:gd name="connsiteY11" fmla="*/ 3425125 h 4351338"/>
              <a:gd name="connsiteX12" fmla="*/ 3470409 w 3470409"/>
              <a:gd name="connsiteY12" fmla="*/ 4351338 h 4351338"/>
              <a:gd name="connsiteX13" fmla="*/ 2706919 w 3470409"/>
              <a:gd name="connsiteY13" fmla="*/ 4351338 h 4351338"/>
              <a:gd name="connsiteX14" fmla="*/ 1978133 w 3470409"/>
              <a:gd name="connsiteY14" fmla="*/ 4351338 h 4351338"/>
              <a:gd name="connsiteX15" fmla="*/ 1318755 w 3470409"/>
              <a:gd name="connsiteY15" fmla="*/ 4351338 h 4351338"/>
              <a:gd name="connsiteX16" fmla="*/ 0 w 3470409"/>
              <a:gd name="connsiteY16" fmla="*/ 4351338 h 4351338"/>
              <a:gd name="connsiteX17" fmla="*/ 0 w 3470409"/>
              <a:gd name="connsiteY17" fmla="*/ 3642692 h 4351338"/>
              <a:gd name="connsiteX18" fmla="*/ 0 w 3470409"/>
              <a:gd name="connsiteY18" fmla="*/ 3151612 h 4351338"/>
              <a:gd name="connsiteX19" fmla="*/ 0 w 3470409"/>
              <a:gd name="connsiteY19" fmla="*/ 2486479 h 4351338"/>
              <a:gd name="connsiteX20" fmla="*/ 0 w 3470409"/>
              <a:gd name="connsiteY20" fmla="*/ 1995399 h 4351338"/>
              <a:gd name="connsiteX21" fmla="*/ 0 w 3470409"/>
              <a:gd name="connsiteY21" fmla="*/ 1286753 h 4351338"/>
              <a:gd name="connsiteX22" fmla="*/ 0 w 3470409"/>
              <a:gd name="connsiteY22" fmla="*/ 665133 h 4351338"/>
              <a:gd name="connsiteX23" fmla="*/ 0 w 3470409"/>
              <a:gd name="connsiteY23"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70409" h="4351338" fill="none" extrusionOk="0">
                <a:moveTo>
                  <a:pt x="0" y="0"/>
                </a:moveTo>
                <a:cubicBezTo>
                  <a:pt x="231273" y="21405"/>
                  <a:pt x="432878" y="19298"/>
                  <a:pt x="589970" y="0"/>
                </a:cubicBezTo>
                <a:cubicBezTo>
                  <a:pt x="747062" y="-19298"/>
                  <a:pt x="920415" y="22134"/>
                  <a:pt x="1179939" y="0"/>
                </a:cubicBezTo>
                <a:cubicBezTo>
                  <a:pt x="1439463" y="-22134"/>
                  <a:pt x="1625847" y="29635"/>
                  <a:pt x="1804613" y="0"/>
                </a:cubicBezTo>
                <a:cubicBezTo>
                  <a:pt x="1983379" y="-29635"/>
                  <a:pt x="2318671" y="-26746"/>
                  <a:pt x="2463990" y="0"/>
                </a:cubicBezTo>
                <a:cubicBezTo>
                  <a:pt x="2609309" y="26746"/>
                  <a:pt x="3115847" y="19822"/>
                  <a:pt x="3470409" y="0"/>
                </a:cubicBezTo>
                <a:cubicBezTo>
                  <a:pt x="3467836" y="328352"/>
                  <a:pt x="3458737" y="507417"/>
                  <a:pt x="3470409" y="708646"/>
                </a:cubicBezTo>
                <a:cubicBezTo>
                  <a:pt x="3482081" y="909875"/>
                  <a:pt x="3484818" y="1079887"/>
                  <a:pt x="3470409" y="1199726"/>
                </a:cubicBezTo>
                <a:cubicBezTo>
                  <a:pt x="3456000" y="1319565"/>
                  <a:pt x="3448228" y="1579508"/>
                  <a:pt x="3470409" y="1734319"/>
                </a:cubicBezTo>
                <a:cubicBezTo>
                  <a:pt x="3492590" y="1889130"/>
                  <a:pt x="3492162" y="2045705"/>
                  <a:pt x="3470409" y="2312425"/>
                </a:cubicBezTo>
                <a:cubicBezTo>
                  <a:pt x="3448656" y="2579145"/>
                  <a:pt x="3466198" y="2685824"/>
                  <a:pt x="3470409" y="2890532"/>
                </a:cubicBezTo>
                <a:cubicBezTo>
                  <a:pt x="3474620" y="3095240"/>
                  <a:pt x="3467437" y="3213803"/>
                  <a:pt x="3470409" y="3425125"/>
                </a:cubicBezTo>
                <a:cubicBezTo>
                  <a:pt x="3473381" y="3636447"/>
                  <a:pt x="3450736" y="4108609"/>
                  <a:pt x="3470409" y="4351338"/>
                </a:cubicBezTo>
                <a:cubicBezTo>
                  <a:pt x="3105083" y="4317221"/>
                  <a:pt x="2903385" y="4351295"/>
                  <a:pt x="2706919" y="4351338"/>
                </a:cubicBezTo>
                <a:cubicBezTo>
                  <a:pt x="2510453" y="4351382"/>
                  <a:pt x="2264633" y="4354486"/>
                  <a:pt x="1978133" y="4351338"/>
                </a:cubicBezTo>
                <a:cubicBezTo>
                  <a:pt x="1691633" y="4348190"/>
                  <a:pt x="1489752" y="4374514"/>
                  <a:pt x="1318755" y="4351338"/>
                </a:cubicBezTo>
                <a:cubicBezTo>
                  <a:pt x="1147758" y="4328162"/>
                  <a:pt x="535288" y="4404598"/>
                  <a:pt x="0" y="4351338"/>
                </a:cubicBezTo>
                <a:cubicBezTo>
                  <a:pt x="32564" y="4157387"/>
                  <a:pt x="11478" y="3815685"/>
                  <a:pt x="0" y="3642692"/>
                </a:cubicBezTo>
                <a:cubicBezTo>
                  <a:pt x="-11478" y="3469699"/>
                  <a:pt x="-17769" y="3356878"/>
                  <a:pt x="0" y="3151612"/>
                </a:cubicBezTo>
                <a:cubicBezTo>
                  <a:pt x="17769" y="2946346"/>
                  <a:pt x="12578" y="2797666"/>
                  <a:pt x="0" y="2486479"/>
                </a:cubicBezTo>
                <a:cubicBezTo>
                  <a:pt x="-12578" y="2175292"/>
                  <a:pt x="-9907" y="2104087"/>
                  <a:pt x="0" y="1995399"/>
                </a:cubicBezTo>
                <a:cubicBezTo>
                  <a:pt x="9907" y="1886711"/>
                  <a:pt x="11327" y="1512831"/>
                  <a:pt x="0" y="1286753"/>
                </a:cubicBezTo>
                <a:cubicBezTo>
                  <a:pt x="-11327" y="1060675"/>
                  <a:pt x="5859" y="832266"/>
                  <a:pt x="0" y="665133"/>
                </a:cubicBezTo>
                <a:cubicBezTo>
                  <a:pt x="-5859" y="498000"/>
                  <a:pt x="75" y="259686"/>
                  <a:pt x="0" y="0"/>
                </a:cubicBezTo>
                <a:close/>
              </a:path>
              <a:path w="3470409" h="4351338" stroke="0" extrusionOk="0">
                <a:moveTo>
                  <a:pt x="0" y="0"/>
                </a:moveTo>
                <a:cubicBezTo>
                  <a:pt x="160218" y="1392"/>
                  <a:pt x="472178" y="-21889"/>
                  <a:pt x="763490" y="0"/>
                </a:cubicBezTo>
                <a:cubicBezTo>
                  <a:pt x="1054802" y="21889"/>
                  <a:pt x="1233711" y="-20008"/>
                  <a:pt x="1422868" y="0"/>
                </a:cubicBezTo>
                <a:cubicBezTo>
                  <a:pt x="1612025" y="20008"/>
                  <a:pt x="1961604" y="-27102"/>
                  <a:pt x="2186358" y="0"/>
                </a:cubicBezTo>
                <a:cubicBezTo>
                  <a:pt x="2411112" y="27102"/>
                  <a:pt x="3046177" y="-48285"/>
                  <a:pt x="3470409" y="0"/>
                </a:cubicBezTo>
                <a:cubicBezTo>
                  <a:pt x="3450749" y="328479"/>
                  <a:pt x="3453060" y="507405"/>
                  <a:pt x="3470409" y="665133"/>
                </a:cubicBezTo>
                <a:cubicBezTo>
                  <a:pt x="3487758" y="822861"/>
                  <a:pt x="3490310" y="1042506"/>
                  <a:pt x="3470409" y="1199726"/>
                </a:cubicBezTo>
                <a:cubicBezTo>
                  <a:pt x="3450508" y="1356946"/>
                  <a:pt x="3480180" y="1517591"/>
                  <a:pt x="3470409" y="1821346"/>
                </a:cubicBezTo>
                <a:cubicBezTo>
                  <a:pt x="3460638" y="2125101"/>
                  <a:pt x="3490861" y="2073601"/>
                  <a:pt x="3470409" y="2312425"/>
                </a:cubicBezTo>
                <a:cubicBezTo>
                  <a:pt x="3449957" y="2551249"/>
                  <a:pt x="3482138" y="2772558"/>
                  <a:pt x="3470409" y="2934045"/>
                </a:cubicBezTo>
                <a:cubicBezTo>
                  <a:pt x="3458680" y="3095532"/>
                  <a:pt x="3451580" y="3369274"/>
                  <a:pt x="3470409" y="3599178"/>
                </a:cubicBezTo>
                <a:cubicBezTo>
                  <a:pt x="3489238" y="3829082"/>
                  <a:pt x="3450532" y="4122520"/>
                  <a:pt x="3470409" y="4351338"/>
                </a:cubicBezTo>
                <a:cubicBezTo>
                  <a:pt x="3320218" y="4321814"/>
                  <a:pt x="3123186" y="4324037"/>
                  <a:pt x="2811031" y="4351338"/>
                </a:cubicBezTo>
                <a:cubicBezTo>
                  <a:pt x="2498876" y="4378639"/>
                  <a:pt x="2402082" y="4363013"/>
                  <a:pt x="2221062" y="4351338"/>
                </a:cubicBezTo>
                <a:cubicBezTo>
                  <a:pt x="2040042" y="4339663"/>
                  <a:pt x="1688935" y="4316791"/>
                  <a:pt x="1526980" y="4351338"/>
                </a:cubicBezTo>
                <a:cubicBezTo>
                  <a:pt x="1365025" y="4385885"/>
                  <a:pt x="1124517" y="4332877"/>
                  <a:pt x="867602" y="4351338"/>
                </a:cubicBezTo>
                <a:cubicBezTo>
                  <a:pt x="610687" y="4369799"/>
                  <a:pt x="293000" y="4319104"/>
                  <a:pt x="0" y="4351338"/>
                </a:cubicBezTo>
                <a:cubicBezTo>
                  <a:pt x="12507" y="4129693"/>
                  <a:pt x="4998" y="4047075"/>
                  <a:pt x="0" y="3860258"/>
                </a:cubicBezTo>
                <a:cubicBezTo>
                  <a:pt x="-4998" y="3673441"/>
                  <a:pt x="3114" y="3407381"/>
                  <a:pt x="0" y="3151612"/>
                </a:cubicBezTo>
                <a:cubicBezTo>
                  <a:pt x="-3114" y="2895843"/>
                  <a:pt x="16768" y="2799560"/>
                  <a:pt x="0" y="2617019"/>
                </a:cubicBezTo>
                <a:cubicBezTo>
                  <a:pt x="-16768" y="2434478"/>
                  <a:pt x="-28652" y="2250010"/>
                  <a:pt x="0" y="1908373"/>
                </a:cubicBezTo>
                <a:cubicBezTo>
                  <a:pt x="28652" y="1566736"/>
                  <a:pt x="-2930" y="1442324"/>
                  <a:pt x="0" y="1199726"/>
                </a:cubicBezTo>
                <a:cubicBezTo>
                  <a:pt x="2930" y="957128"/>
                  <a:pt x="8576" y="401800"/>
                  <a:pt x="0" y="0"/>
                </a:cubicBezTo>
                <a:close/>
              </a:path>
            </a:pathLst>
          </a:custGeom>
          <a:solidFill>
            <a:srgbClr val="E2EEBE"/>
          </a:solidFill>
          <a:ln w="19050" cap="sq">
            <a:solidFill>
              <a:srgbClr val="466318"/>
            </a:solidFill>
            <a:extLst>
              <a:ext uri="{C807C97D-BFC1-408E-A445-0C87EB9F89A2}">
                <ask:lineSketchStyleProps xmlns:ask="http://schemas.microsoft.com/office/drawing/2018/sketchyshapes" sd="809461488">
                  <a:prstGeom prst="rect">
                    <a:avLst/>
                  </a:prstGeom>
                  <ask:type>
                    <ask:lineSketchFreehand/>
                  </ask:type>
                </ask:lineSketchStyleProps>
              </a:ext>
            </a:extLst>
          </a:ln>
        </p:spPr>
        <p:txBody>
          <a:bodyPr lIns="180000" tIns="180000" rIns="180000" bIns="180000"/>
          <a:lstStyle>
            <a:lvl1pPr marL="228600" indent="-228600" algn="l" defTabSz="914400" rtl="0" eaLnBrk="1" latinLnBrk="0" hangingPunct="1">
              <a:lnSpc>
                <a:spcPct val="108000"/>
              </a:lnSpc>
              <a:spcBef>
                <a:spcPts val="1000"/>
              </a:spcBef>
              <a:buClr>
                <a:srgbClr val="466318"/>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466318"/>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46631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
        <p:nvSpPr>
          <p:cNvPr id="7" name="Content Placeholder 6">
            <a:extLst>
              <a:ext uri="{FF2B5EF4-FFF2-40B4-BE49-F238E27FC236}">
                <a16:creationId xmlns:a16="http://schemas.microsoft.com/office/drawing/2014/main" id="{61C0F893-D805-F2A1-CCDE-A474CC634DD4}"/>
              </a:ext>
            </a:extLst>
          </p:cNvPr>
          <p:cNvSpPr txBox="1">
            <a:spLocks/>
          </p:cNvSpPr>
          <p:nvPr/>
        </p:nvSpPr>
        <p:spPr>
          <a:xfrm>
            <a:off x="8332124" y="1978025"/>
            <a:ext cx="3174076" cy="4351338"/>
          </a:xfrm>
          <a:custGeom>
            <a:avLst/>
            <a:gdLst>
              <a:gd name="connsiteX0" fmla="*/ 0 w 3174076"/>
              <a:gd name="connsiteY0" fmla="*/ 0 h 4351338"/>
              <a:gd name="connsiteX1" fmla="*/ 3174076 w 3174076"/>
              <a:gd name="connsiteY1" fmla="*/ 0 h 4351338"/>
              <a:gd name="connsiteX2" fmla="*/ 3174076 w 3174076"/>
              <a:gd name="connsiteY2" fmla="*/ 4351338 h 4351338"/>
              <a:gd name="connsiteX3" fmla="*/ 0 w 3174076"/>
              <a:gd name="connsiteY3" fmla="*/ 4351338 h 4351338"/>
              <a:gd name="connsiteX4" fmla="*/ 0 w 3174076"/>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4076" h="4351338" fill="none" extrusionOk="0">
                <a:moveTo>
                  <a:pt x="0" y="0"/>
                </a:moveTo>
                <a:cubicBezTo>
                  <a:pt x="683513" y="-33775"/>
                  <a:pt x="1982506" y="138873"/>
                  <a:pt x="3174076" y="0"/>
                </a:cubicBezTo>
                <a:cubicBezTo>
                  <a:pt x="3100305" y="585222"/>
                  <a:pt x="3018193" y="3710241"/>
                  <a:pt x="3174076" y="4351338"/>
                </a:cubicBezTo>
                <a:cubicBezTo>
                  <a:pt x="2289957" y="4214008"/>
                  <a:pt x="1369523" y="4213482"/>
                  <a:pt x="0" y="4351338"/>
                </a:cubicBezTo>
                <a:cubicBezTo>
                  <a:pt x="152408" y="2268068"/>
                  <a:pt x="73868" y="1803478"/>
                  <a:pt x="0" y="0"/>
                </a:cubicBezTo>
                <a:close/>
              </a:path>
              <a:path w="3174076" h="4351338" stroke="0" extrusionOk="0">
                <a:moveTo>
                  <a:pt x="0" y="0"/>
                </a:moveTo>
                <a:cubicBezTo>
                  <a:pt x="582902" y="-101487"/>
                  <a:pt x="2639420" y="-162162"/>
                  <a:pt x="3174076" y="0"/>
                </a:cubicBezTo>
                <a:cubicBezTo>
                  <a:pt x="3234789" y="1739382"/>
                  <a:pt x="3113004" y="3375976"/>
                  <a:pt x="3174076" y="4351338"/>
                </a:cubicBezTo>
                <a:cubicBezTo>
                  <a:pt x="2062552" y="4401403"/>
                  <a:pt x="1170419" y="4192889"/>
                  <a:pt x="0" y="4351338"/>
                </a:cubicBezTo>
                <a:cubicBezTo>
                  <a:pt x="-24452" y="3602151"/>
                  <a:pt x="-67663" y="2092173"/>
                  <a:pt x="0" y="0"/>
                </a:cubicBezTo>
                <a:close/>
              </a:path>
            </a:pathLst>
          </a:custGeom>
          <a:ln>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a:normAutofit/>
          </a:bodyPr>
          <a:lstStyle>
            <a:lvl1pPr marL="228600" indent="-228600" algn="l" defTabSz="914400" rtl="0" eaLnBrk="1" latinLnBrk="0" hangingPunct="1">
              <a:lnSpc>
                <a:spcPct val="108000"/>
              </a:lnSpc>
              <a:spcBef>
                <a:spcPts val="1000"/>
              </a:spcBef>
              <a:buClr>
                <a:srgbClr val="466318"/>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466318"/>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46631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Resources needed</a:t>
            </a:r>
            <a:endParaRPr lang="en-GB" dirty="0"/>
          </a:p>
          <a:p>
            <a:r>
              <a:rPr lang="en-GB" dirty="0"/>
              <a:t>A healthcare SOP</a:t>
            </a:r>
          </a:p>
          <a:p>
            <a:r>
              <a:rPr lang="en-GB" dirty="0"/>
              <a:t>Consolidation Worksheet</a:t>
            </a:r>
          </a:p>
          <a:p>
            <a:endParaRPr lang="en-GB" dirty="0"/>
          </a:p>
        </p:txBody>
      </p:sp>
    </p:spTree>
    <p:extLst>
      <p:ext uri="{BB962C8B-B14F-4D97-AF65-F5344CB8AC3E}">
        <p14:creationId xmlns:p14="http://schemas.microsoft.com/office/powerpoint/2010/main" val="1026732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Introduction</a:t>
            </a:r>
          </a:p>
        </p:txBody>
      </p:sp>
      <p:sp>
        <p:nvSpPr>
          <p:cNvPr id="11" name="Content Placeholder 10">
            <a:extLst>
              <a:ext uri="{FF2B5EF4-FFF2-40B4-BE49-F238E27FC236}">
                <a16:creationId xmlns:a16="http://schemas.microsoft.com/office/drawing/2014/main" id="{F4209E7A-5F1D-77B8-5B99-89E4AEA73832}"/>
              </a:ext>
            </a:extLst>
          </p:cNvPr>
          <p:cNvSpPr>
            <a:spLocks noGrp="1"/>
          </p:cNvSpPr>
          <p:nvPr>
            <p:ph idx="1"/>
          </p:nvPr>
        </p:nvSpPr>
        <p:spPr>
          <a:xfrm>
            <a:off x="838200" y="1825625"/>
            <a:ext cx="10515600" cy="4351338"/>
          </a:xfrm>
        </p:spPr>
        <p:txBody>
          <a:bodyPr/>
          <a:lstStyle/>
          <a:p>
            <a:pPr lvl="0"/>
            <a:r>
              <a:rPr lang="en-US" dirty="0">
                <a:sym typeface="Calibri"/>
              </a:rPr>
              <a:t>A SOP is a set of sequential steps or instructions designed to </a:t>
            </a:r>
            <a:r>
              <a:rPr lang="en-US" dirty="0" err="1">
                <a:sym typeface="Calibri"/>
              </a:rPr>
              <a:t>standardise</a:t>
            </a:r>
            <a:r>
              <a:rPr lang="en-US" dirty="0">
                <a:sym typeface="Calibri"/>
              </a:rPr>
              <a:t> the approach to a process or action. </a:t>
            </a:r>
          </a:p>
          <a:p>
            <a:pPr lvl="0"/>
            <a:r>
              <a:rPr lang="en-US" dirty="0">
                <a:sym typeface="Calibri"/>
              </a:rPr>
              <a:t>It is important everyone follows SOPS to:</a:t>
            </a:r>
          </a:p>
          <a:p>
            <a:pPr lvl="1"/>
            <a:r>
              <a:rPr lang="en-US" dirty="0">
                <a:sym typeface="Calibri"/>
              </a:rPr>
              <a:t>maintain health and safety</a:t>
            </a:r>
          </a:p>
          <a:p>
            <a:pPr lvl="1"/>
            <a:r>
              <a:rPr lang="en-US" dirty="0">
                <a:sym typeface="Calibri"/>
              </a:rPr>
              <a:t>enable consistency of approach</a:t>
            </a:r>
          </a:p>
          <a:p>
            <a:pPr lvl="1"/>
            <a:r>
              <a:rPr lang="en-US" dirty="0">
                <a:sym typeface="Calibri"/>
              </a:rPr>
              <a:t>meet any legal or </a:t>
            </a:r>
            <a:r>
              <a:rPr lang="en-US" dirty="0" err="1">
                <a:sym typeface="Calibri"/>
              </a:rPr>
              <a:t>organisational</a:t>
            </a:r>
            <a:r>
              <a:rPr lang="en-US" dirty="0">
                <a:sym typeface="Calibri"/>
              </a:rPr>
              <a:t> requirements</a:t>
            </a:r>
          </a:p>
          <a:p>
            <a:pPr lvl="1"/>
            <a:r>
              <a:rPr lang="en-US" dirty="0">
                <a:sym typeface="Calibri"/>
              </a:rPr>
              <a:t>uphold industry standards</a:t>
            </a:r>
          </a:p>
          <a:p>
            <a:pPr lvl="1"/>
            <a:r>
              <a:rPr lang="en-US" dirty="0">
                <a:sym typeface="Calibri"/>
              </a:rPr>
              <a:t>demonstrate compliance for audit purposes.</a:t>
            </a:r>
          </a:p>
          <a:p>
            <a:endParaRPr lang="en-GB" dirty="0"/>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a:solidFill>
            <a:srgbClr val="88A2FF"/>
          </a:solidFill>
        </p:spPr>
        <p:txBody>
          <a:bodyPr/>
          <a:lstStyle/>
          <a:p>
            <a:r>
              <a:rPr lang="en-GB" dirty="0"/>
              <a:t>Introduction</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dirty="0"/>
              <a:t>Lesson 1: What is a standard operating procedure (SOP)?</a:t>
            </a:r>
          </a:p>
        </p:txBody>
      </p:sp>
    </p:spTree>
    <p:extLst>
      <p:ext uri="{BB962C8B-B14F-4D97-AF65-F5344CB8AC3E}">
        <p14:creationId xmlns:p14="http://schemas.microsoft.com/office/powerpoint/2010/main" val="3752405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Purpose of SOPs</a:t>
            </a:r>
            <a:endParaRPr lang="en-GB" dirty="0"/>
          </a:p>
        </p:txBody>
      </p:sp>
      <p:sp>
        <p:nvSpPr>
          <p:cNvPr id="23" name="Content Placeholder 22">
            <a:extLst>
              <a:ext uri="{FF2B5EF4-FFF2-40B4-BE49-F238E27FC236}">
                <a16:creationId xmlns:a16="http://schemas.microsoft.com/office/drawing/2014/main" id="{C6E2819D-8FAE-39EF-12DB-8F30034520EB}"/>
              </a:ext>
            </a:extLst>
          </p:cNvPr>
          <p:cNvSpPr>
            <a:spLocks noGrp="1"/>
          </p:cNvSpPr>
          <p:nvPr>
            <p:ph idx="1"/>
          </p:nvPr>
        </p:nvSpPr>
        <p:spPr>
          <a:xfrm>
            <a:off x="838200" y="1825625"/>
            <a:ext cx="10515600" cy="4351338"/>
          </a:xfrm>
        </p:spPr>
        <p:txBody>
          <a:bodyPr/>
          <a:lstStyle/>
          <a:p>
            <a:pPr marL="0" lvl="0" indent="0">
              <a:buNone/>
            </a:pPr>
            <a:r>
              <a:rPr lang="en-US" dirty="0">
                <a:sym typeface="Calibri"/>
              </a:rPr>
              <a:t>Look at the images below.</a:t>
            </a:r>
          </a:p>
          <a:p>
            <a:pPr lvl="0"/>
            <a:r>
              <a:rPr lang="en-US" dirty="0">
                <a:sym typeface="Calibri"/>
              </a:rPr>
              <a:t>Identify what each image shows and why it needs a SOP.</a:t>
            </a:r>
          </a:p>
          <a:p>
            <a:pPr lvl="0"/>
            <a:r>
              <a:rPr lang="en-US" dirty="0">
                <a:sym typeface="Calibri"/>
              </a:rPr>
              <a:t>Click on the image to read the SOP. </a:t>
            </a:r>
          </a:p>
          <a:p>
            <a:endParaRPr lang="en-GB" dirty="0"/>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endParaRPr lang="en-GB" dirty="0"/>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p:spPr>
        <p:txBody>
          <a:bodyPr/>
          <a:lstStyle/>
          <a:p>
            <a:r>
              <a:rPr lang="en-GB"/>
              <a:t>Activity 1</a:t>
            </a:r>
            <a:endParaRPr lang="en-GB" dirty="0"/>
          </a:p>
        </p:txBody>
      </p:sp>
      <p:pic>
        <p:nvPicPr>
          <p:cNvPr id="11" name="Google Shape;204;p14">
            <a:extLst>
              <a:ext uri="{FF2B5EF4-FFF2-40B4-BE49-F238E27FC236}">
                <a16:creationId xmlns:a16="http://schemas.microsoft.com/office/drawing/2014/main" id="{7044F9D6-EF11-C2C9-F06E-ED89F7A778E2}"/>
              </a:ext>
            </a:extLst>
          </p:cNvPr>
          <p:cNvPicPr preferRelativeResize="0"/>
          <p:nvPr/>
        </p:nvPicPr>
        <p:blipFill>
          <a:blip r:embed="rId3" cstate="screen">
            <a:extLst>
              <a:ext uri="{28A0092B-C50C-407E-A947-70E740481C1C}">
                <a14:useLocalDpi xmlns:a14="http://schemas.microsoft.com/office/drawing/2010/main"/>
              </a:ext>
            </a:extLst>
          </a:blip>
          <a:srcRect/>
          <a:stretch/>
        </p:blipFill>
        <p:spPr>
          <a:xfrm>
            <a:off x="6933397" y="3773011"/>
            <a:ext cx="3626955" cy="2271933"/>
          </a:xfrm>
          <a:prstGeom prst="rect">
            <a:avLst/>
          </a:prstGeom>
          <a:noFill/>
          <a:ln>
            <a:noFill/>
          </a:ln>
        </p:spPr>
      </p:pic>
      <p:pic>
        <p:nvPicPr>
          <p:cNvPr id="8" name="Google Shape;193;p13">
            <a:hlinkClick r:id="rId4"/>
            <a:extLst>
              <a:ext uri="{FF2B5EF4-FFF2-40B4-BE49-F238E27FC236}">
                <a16:creationId xmlns:a16="http://schemas.microsoft.com/office/drawing/2014/main" id="{49FC086D-EE4A-7C28-D57D-6B11E985CFC8}"/>
              </a:ext>
            </a:extLst>
          </p:cNvPr>
          <p:cNvPicPr preferRelativeResize="0"/>
          <p:nvPr/>
        </p:nvPicPr>
        <p:blipFill>
          <a:blip r:embed="rId5" cstate="screen">
            <a:extLst>
              <a:ext uri="{28A0092B-C50C-407E-A947-70E740481C1C}">
                <a14:useLocalDpi xmlns:a14="http://schemas.microsoft.com/office/drawing/2010/main"/>
              </a:ext>
            </a:extLst>
          </a:blip>
          <a:srcRect/>
          <a:stretch/>
        </p:blipFill>
        <p:spPr>
          <a:xfrm>
            <a:off x="1501312" y="3773013"/>
            <a:ext cx="3414565" cy="2271932"/>
          </a:xfrm>
          <a:prstGeom prst="rect">
            <a:avLst/>
          </a:prstGeom>
          <a:noFill/>
          <a:ln>
            <a:noFill/>
          </a:ln>
        </p:spPr>
      </p:pic>
      <p:sp>
        <p:nvSpPr>
          <p:cNvPr id="2" name="Oval 1">
            <a:extLst>
              <a:ext uri="{FF2B5EF4-FFF2-40B4-BE49-F238E27FC236}">
                <a16:creationId xmlns:a16="http://schemas.microsoft.com/office/drawing/2014/main" id="{CCBD738F-3E64-EEA5-8FB5-08589BA69243}"/>
              </a:ext>
            </a:extLst>
          </p:cNvPr>
          <p:cNvSpPr/>
          <p:nvPr/>
        </p:nvSpPr>
        <p:spPr>
          <a:xfrm>
            <a:off x="693924" y="3773011"/>
            <a:ext cx="638656" cy="626533"/>
          </a:xfrm>
          <a:prstGeom prst="ellipse">
            <a:avLst/>
          </a:prstGeom>
          <a:solidFill>
            <a:srgbClr val="466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1</a:t>
            </a:r>
          </a:p>
        </p:txBody>
      </p:sp>
      <p:sp>
        <p:nvSpPr>
          <p:cNvPr id="3" name="Oval 2">
            <a:extLst>
              <a:ext uri="{FF2B5EF4-FFF2-40B4-BE49-F238E27FC236}">
                <a16:creationId xmlns:a16="http://schemas.microsoft.com/office/drawing/2014/main" id="{DC835FA3-949F-6028-5C92-96C444D2B1A0}"/>
              </a:ext>
            </a:extLst>
          </p:cNvPr>
          <p:cNvSpPr/>
          <p:nvPr/>
        </p:nvSpPr>
        <p:spPr>
          <a:xfrm>
            <a:off x="6126009" y="3773011"/>
            <a:ext cx="638656" cy="626533"/>
          </a:xfrm>
          <a:prstGeom prst="ellipse">
            <a:avLst/>
          </a:prstGeom>
          <a:solidFill>
            <a:srgbClr val="466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3910722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a:extLst>
              <a:ext uri="{FF2B5EF4-FFF2-40B4-BE49-F238E27FC236}">
                <a16:creationId xmlns:a16="http://schemas.microsoft.com/office/drawing/2014/main" id="{C6E2819D-8FAE-39EF-12DB-8F30034520EB}"/>
              </a:ext>
            </a:extLst>
          </p:cNvPr>
          <p:cNvSpPr>
            <a:spLocks noGrp="1"/>
          </p:cNvSpPr>
          <p:nvPr>
            <p:ph idx="1"/>
          </p:nvPr>
        </p:nvSpPr>
        <p:spPr>
          <a:xfrm>
            <a:off x="838200" y="1825625"/>
            <a:ext cx="10515600" cy="4351338"/>
          </a:xfrm>
        </p:spPr>
        <p:txBody>
          <a:bodyPr/>
          <a:lstStyle/>
          <a:p>
            <a:pPr marL="0" lvl="0" indent="0">
              <a:buNone/>
            </a:pPr>
            <a:r>
              <a:rPr lang="en-US" dirty="0">
                <a:sym typeface="Calibri"/>
              </a:rPr>
              <a:t>Look at the images below.</a:t>
            </a:r>
          </a:p>
          <a:p>
            <a:pPr lvl="0"/>
            <a:r>
              <a:rPr lang="en-US" dirty="0">
                <a:sym typeface="Calibri"/>
              </a:rPr>
              <a:t>Identify what each image shows and why it needs a SOP.</a:t>
            </a:r>
          </a:p>
          <a:p>
            <a:pPr lvl="0"/>
            <a:r>
              <a:rPr lang="en-US" dirty="0">
                <a:sym typeface="Calibri"/>
              </a:rPr>
              <a:t>Click on the image to read the SOP. </a:t>
            </a:r>
          </a:p>
          <a:p>
            <a:endParaRPr lang="en-GB" dirty="0"/>
          </a:p>
        </p:txBody>
      </p:sp>
      <p:pic>
        <p:nvPicPr>
          <p:cNvPr id="7" name="Google Shape;215;p15">
            <a:hlinkClick r:id="rId3"/>
            <a:extLst>
              <a:ext uri="{FF2B5EF4-FFF2-40B4-BE49-F238E27FC236}">
                <a16:creationId xmlns:a16="http://schemas.microsoft.com/office/drawing/2014/main" id="{20ABAE19-BD3B-45A0-7BEA-0DF7A0F58A73}"/>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6933397" y="3772186"/>
            <a:ext cx="3414565" cy="2276634"/>
          </a:xfrm>
          <a:prstGeom prst="rect">
            <a:avLst/>
          </a:prstGeom>
          <a:noFill/>
          <a:ln>
            <a:noFill/>
          </a:ln>
        </p:spPr>
      </p:pic>
      <p:pic>
        <p:nvPicPr>
          <p:cNvPr id="6" name="Google Shape;214;p15">
            <a:hlinkClick r:id="rId5"/>
            <a:extLst>
              <a:ext uri="{FF2B5EF4-FFF2-40B4-BE49-F238E27FC236}">
                <a16:creationId xmlns:a16="http://schemas.microsoft.com/office/drawing/2014/main" id="{35F64361-5175-B6CA-68B1-2AB59CC2EF6D}"/>
              </a:ext>
            </a:extLst>
          </p:cNvPr>
          <p:cNvPicPr preferRelativeResize="0"/>
          <p:nvPr/>
        </p:nvPicPr>
        <p:blipFill>
          <a:blip r:embed="rId6" cstate="screen">
            <a:extLst>
              <a:ext uri="{28A0092B-C50C-407E-A947-70E740481C1C}">
                <a14:useLocalDpi xmlns:a14="http://schemas.microsoft.com/office/drawing/2010/main"/>
              </a:ext>
            </a:extLst>
          </a:blip>
          <a:srcRect/>
          <a:stretch/>
        </p:blipFill>
        <p:spPr>
          <a:xfrm>
            <a:off x="1501312" y="3764352"/>
            <a:ext cx="3414565" cy="2276376"/>
          </a:xfrm>
          <a:prstGeom prst="rect">
            <a:avLst/>
          </a:prstGeom>
          <a:noFill/>
          <a:ln>
            <a:noFill/>
          </a:ln>
        </p:spPr>
      </p:pic>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Purpose of SOPs</a:t>
            </a:r>
            <a:endParaRPr lang="en-GB" dirty="0"/>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endParaRPr lang="en-GB" dirty="0"/>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p:spPr>
        <p:txBody>
          <a:bodyPr/>
          <a:lstStyle/>
          <a:p>
            <a:r>
              <a:rPr lang="en-GB"/>
              <a:t>Activity 1</a:t>
            </a:r>
            <a:endParaRPr lang="en-GB" dirty="0"/>
          </a:p>
        </p:txBody>
      </p:sp>
      <p:sp>
        <p:nvSpPr>
          <p:cNvPr id="2" name="Oval 1">
            <a:extLst>
              <a:ext uri="{FF2B5EF4-FFF2-40B4-BE49-F238E27FC236}">
                <a16:creationId xmlns:a16="http://schemas.microsoft.com/office/drawing/2014/main" id="{CCBD738F-3E64-EEA5-8FB5-08589BA69243}"/>
              </a:ext>
            </a:extLst>
          </p:cNvPr>
          <p:cNvSpPr/>
          <p:nvPr/>
        </p:nvSpPr>
        <p:spPr>
          <a:xfrm>
            <a:off x="693924" y="3773011"/>
            <a:ext cx="638656" cy="626533"/>
          </a:xfrm>
          <a:prstGeom prst="ellipse">
            <a:avLst/>
          </a:prstGeom>
          <a:solidFill>
            <a:srgbClr val="466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3</a:t>
            </a:r>
          </a:p>
        </p:txBody>
      </p:sp>
      <p:sp>
        <p:nvSpPr>
          <p:cNvPr id="3" name="Oval 2">
            <a:extLst>
              <a:ext uri="{FF2B5EF4-FFF2-40B4-BE49-F238E27FC236}">
                <a16:creationId xmlns:a16="http://schemas.microsoft.com/office/drawing/2014/main" id="{DC835FA3-949F-6028-5C92-96C444D2B1A0}"/>
              </a:ext>
            </a:extLst>
          </p:cNvPr>
          <p:cNvSpPr/>
          <p:nvPr/>
        </p:nvSpPr>
        <p:spPr>
          <a:xfrm>
            <a:off x="6126009" y="3773011"/>
            <a:ext cx="638656" cy="626533"/>
          </a:xfrm>
          <a:prstGeom prst="ellipse">
            <a:avLst/>
          </a:prstGeom>
          <a:solidFill>
            <a:srgbClr val="466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756079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Purpose of SOPs</a:t>
            </a:r>
          </a:p>
        </p:txBody>
      </p:sp>
      <p:sp>
        <p:nvSpPr>
          <p:cNvPr id="6" name="Content Placeholder 5">
            <a:extLst>
              <a:ext uri="{FF2B5EF4-FFF2-40B4-BE49-F238E27FC236}">
                <a16:creationId xmlns:a16="http://schemas.microsoft.com/office/drawing/2014/main" id="{054ABB3A-10ED-EE91-86AA-B168DEC74FD1}"/>
              </a:ext>
            </a:extLst>
          </p:cNvPr>
          <p:cNvSpPr>
            <a:spLocks noGrp="1"/>
          </p:cNvSpPr>
          <p:nvPr>
            <p:ph idx="1"/>
          </p:nvPr>
        </p:nvSpPr>
        <p:spPr>
          <a:xfrm>
            <a:off x="838200" y="1825625"/>
            <a:ext cx="10515600" cy="1821869"/>
          </a:xfrm>
        </p:spPr>
        <p:txBody>
          <a:bodyPr>
            <a:normAutofit fontScale="85000" lnSpcReduction="10000"/>
          </a:bodyPr>
          <a:lstStyle/>
          <a:p>
            <a:pPr lvl="0"/>
            <a:r>
              <a:rPr lang="en-US" dirty="0">
                <a:sym typeface="Calibri"/>
              </a:rPr>
              <a:t>Look at image 5. What is a biohazard and why does it need a SOP for disposal? Find a SOP online for tissue sample disposal. Compare it with what you have learned so far.</a:t>
            </a:r>
          </a:p>
          <a:p>
            <a:pPr lvl="0"/>
            <a:r>
              <a:rPr lang="en-US" dirty="0">
                <a:sym typeface="Calibri"/>
              </a:rPr>
              <a:t>Explain why chemotherapy drugs need a SOP for what to do if a spillage occurs. Click on the image to read the SOP. </a:t>
            </a:r>
          </a:p>
          <a:p>
            <a:endParaRPr lang="en-GB" dirty="0"/>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dirty="0"/>
              <a:t>Lesson 1: What is a standard operating procedure (SOP)?</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p:spPr>
        <p:txBody>
          <a:bodyPr/>
          <a:lstStyle/>
          <a:p>
            <a:r>
              <a:rPr lang="en-GB" dirty="0"/>
              <a:t>Activity 1</a:t>
            </a:r>
          </a:p>
        </p:txBody>
      </p:sp>
      <p:pic>
        <p:nvPicPr>
          <p:cNvPr id="20" name="Google Shape;214;p15">
            <a:hlinkClick r:id="rId3"/>
            <a:extLst>
              <a:ext uri="{FF2B5EF4-FFF2-40B4-BE49-F238E27FC236}">
                <a16:creationId xmlns:a16="http://schemas.microsoft.com/office/drawing/2014/main" id="{5365A814-629B-311D-4267-4C95C0C6A6C6}"/>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1501312" y="3768640"/>
            <a:ext cx="3414565" cy="2267800"/>
          </a:xfrm>
          <a:prstGeom prst="rect">
            <a:avLst/>
          </a:prstGeom>
          <a:noFill/>
          <a:ln>
            <a:noFill/>
          </a:ln>
        </p:spPr>
      </p:pic>
      <p:sp>
        <p:nvSpPr>
          <p:cNvPr id="21" name="Oval 20">
            <a:extLst>
              <a:ext uri="{FF2B5EF4-FFF2-40B4-BE49-F238E27FC236}">
                <a16:creationId xmlns:a16="http://schemas.microsoft.com/office/drawing/2014/main" id="{513EE813-5F93-A657-EDE0-5565A886AE29}"/>
              </a:ext>
            </a:extLst>
          </p:cNvPr>
          <p:cNvSpPr/>
          <p:nvPr/>
        </p:nvSpPr>
        <p:spPr>
          <a:xfrm>
            <a:off x="693924" y="3773011"/>
            <a:ext cx="638656" cy="626533"/>
          </a:xfrm>
          <a:prstGeom prst="ellipse">
            <a:avLst/>
          </a:prstGeom>
          <a:solidFill>
            <a:srgbClr val="466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5</a:t>
            </a:r>
          </a:p>
        </p:txBody>
      </p:sp>
      <p:sp>
        <p:nvSpPr>
          <p:cNvPr id="22" name="Oval 21">
            <a:extLst>
              <a:ext uri="{FF2B5EF4-FFF2-40B4-BE49-F238E27FC236}">
                <a16:creationId xmlns:a16="http://schemas.microsoft.com/office/drawing/2014/main" id="{0EA36264-1411-9D80-6BCF-9BB06F85586B}"/>
              </a:ext>
            </a:extLst>
          </p:cNvPr>
          <p:cNvSpPr/>
          <p:nvPr/>
        </p:nvSpPr>
        <p:spPr>
          <a:xfrm>
            <a:off x="6126009" y="3773011"/>
            <a:ext cx="638656" cy="626533"/>
          </a:xfrm>
          <a:prstGeom prst="ellipse">
            <a:avLst/>
          </a:prstGeom>
          <a:solidFill>
            <a:srgbClr val="466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6</a:t>
            </a:r>
          </a:p>
        </p:txBody>
      </p:sp>
      <p:pic>
        <p:nvPicPr>
          <p:cNvPr id="23" name="Google Shape;204;p14">
            <a:hlinkClick r:id="rId5"/>
            <a:extLst>
              <a:ext uri="{FF2B5EF4-FFF2-40B4-BE49-F238E27FC236}">
                <a16:creationId xmlns:a16="http://schemas.microsoft.com/office/drawing/2014/main" id="{DC3F0322-44BE-46C7-CA82-C1BDFF8B2C35}"/>
              </a:ext>
            </a:extLst>
          </p:cNvPr>
          <p:cNvPicPr preferRelativeResize="0"/>
          <p:nvPr/>
        </p:nvPicPr>
        <p:blipFill>
          <a:blip r:embed="rId6" cstate="screen">
            <a:extLst>
              <a:ext uri="{28A0092B-C50C-407E-A947-70E740481C1C}">
                <a14:useLocalDpi xmlns:a14="http://schemas.microsoft.com/office/drawing/2010/main"/>
              </a:ext>
            </a:extLst>
          </a:blip>
          <a:srcRect/>
          <a:stretch/>
        </p:blipFill>
        <p:spPr>
          <a:xfrm>
            <a:off x="7038319" y="3773011"/>
            <a:ext cx="3417110" cy="2271933"/>
          </a:xfrm>
          <a:prstGeom prst="rect">
            <a:avLst/>
          </a:prstGeom>
          <a:noFill/>
          <a:ln>
            <a:noFill/>
          </a:ln>
        </p:spPr>
      </p:pic>
    </p:spTree>
    <p:extLst>
      <p:ext uri="{BB962C8B-B14F-4D97-AF65-F5344CB8AC3E}">
        <p14:creationId xmlns:p14="http://schemas.microsoft.com/office/powerpoint/2010/main" val="4128219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Purpose of SOPs</a:t>
            </a:r>
          </a:p>
        </p:txBody>
      </p:sp>
      <p:sp>
        <p:nvSpPr>
          <p:cNvPr id="6" name="Content Placeholder 5">
            <a:extLst>
              <a:ext uri="{FF2B5EF4-FFF2-40B4-BE49-F238E27FC236}">
                <a16:creationId xmlns:a16="http://schemas.microsoft.com/office/drawing/2014/main" id="{054ABB3A-10ED-EE91-86AA-B168DEC74FD1}"/>
              </a:ext>
            </a:extLst>
          </p:cNvPr>
          <p:cNvSpPr>
            <a:spLocks noGrp="1"/>
          </p:cNvSpPr>
          <p:nvPr>
            <p:ph idx="1"/>
          </p:nvPr>
        </p:nvSpPr>
        <p:spPr>
          <a:xfrm>
            <a:off x="838200" y="1825625"/>
            <a:ext cx="10515600" cy="1821869"/>
          </a:xfrm>
        </p:spPr>
        <p:txBody>
          <a:bodyPr>
            <a:normAutofit fontScale="85000" lnSpcReduction="20000"/>
          </a:bodyPr>
          <a:lstStyle/>
          <a:p>
            <a:pPr marL="0" lvl="0" indent="0">
              <a:buNone/>
            </a:pPr>
            <a:r>
              <a:rPr lang="en-GB" dirty="0">
                <a:sym typeface="Calibri"/>
              </a:rPr>
              <a:t>Look at the images below.</a:t>
            </a:r>
          </a:p>
          <a:p>
            <a:pPr lvl="0"/>
            <a:r>
              <a:rPr lang="en-GB" dirty="0">
                <a:sym typeface="Calibri"/>
              </a:rPr>
              <a:t>Explain why you need a SOP to make a bottle of formula for a baby. </a:t>
            </a:r>
          </a:p>
          <a:p>
            <a:pPr lvl="0"/>
            <a:r>
              <a:rPr lang="en-GB" dirty="0">
                <a:sym typeface="Calibri"/>
              </a:rPr>
              <a:t>Describe why you need a SOP for cleaning and making hospital beds.</a:t>
            </a:r>
          </a:p>
          <a:p>
            <a:pPr lvl="0"/>
            <a:r>
              <a:rPr lang="en-GB" dirty="0">
                <a:sym typeface="Calibri"/>
              </a:rPr>
              <a:t>Click on the image to read the SOP. </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dirty="0"/>
              <a:t>Lesson 1: What is a standard operating procedure (SOP)?</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p:spPr>
        <p:txBody>
          <a:bodyPr/>
          <a:lstStyle/>
          <a:p>
            <a:r>
              <a:rPr lang="en-GB" dirty="0"/>
              <a:t>Activity 1</a:t>
            </a:r>
          </a:p>
        </p:txBody>
      </p:sp>
      <p:pic>
        <p:nvPicPr>
          <p:cNvPr id="20" name="Google Shape;214;p15">
            <a:hlinkClick r:id="rId3"/>
            <a:extLst>
              <a:ext uri="{FF2B5EF4-FFF2-40B4-BE49-F238E27FC236}">
                <a16:creationId xmlns:a16="http://schemas.microsoft.com/office/drawing/2014/main" id="{5365A814-629B-311D-4267-4C95C0C6A6C6}"/>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1501464" y="3764352"/>
            <a:ext cx="3414260" cy="2276376"/>
          </a:xfrm>
          <a:prstGeom prst="rect">
            <a:avLst/>
          </a:prstGeom>
          <a:noFill/>
          <a:ln>
            <a:noFill/>
          </a:ln>
        </p:spPr>
      </p:pic>
      <p:sp>
        <p:nvSpPr>
          <p:cNvPr id="21" name="Oval 20">
            <a:extLst>
              <a:ext uri="{FF2B5EF4-FFF2-40B4-BE49-F238E27FC236}">
                <a16:creationId xmlns:a16="http://schemas.microsoft.com/office/drawing/2014/main" id="{513EE813-5F93-A657-EDE0-5565A886AE29}"/>
              </a:ext>
            </a:extLst>
          </p:cNvPr>
          <p:cNvSpPr/>
          <p:nvPr/>
        </p:nvSpPr>
        <p:spPr>
          <a:xfrm>
            <a:off x="693924" y="3773011"/>
            <a:ext cx="638656" cy="626533"/>
          </a:xfrm>
          <a:prstGeom prst="ellipse">
            <a:avLst/>
          </a:prstGeom>
          <a:solidFill>
            <a:srgbClr val="466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7</a:t>
            </a:r>
          </a:p>
        </p:txBody>
      </p:sp>
      <p:sp>
        <p:nvSpPr>
          <p:cNvPr id="22" name="Oval 21">
            <a:extLst>
              <a:ext uri="{FF2B5EF4-FFF2-40B4-BE49-F238E27FC236}">
                <a16:creationId xmlns:a16="http://schemas.microsoft.com/office/drawing/2014/main" id="{0EA36264-1411-9D80-6BCF-9BB06F85586B}"/>
              </a:ext>
            </a:extLst>
          </p:cNvPr>
          <p:cNvSpPr/>
          <p:nvPr/>
        </p:nvSpPr>
        <p:spPr>
          <a:xfrm>
            <a:off x="6126009" y="3773011"/>
            <a:ext cx="638656" cy="626533"/>
          </a:xfrm>
          <a:prstGeom prst="ellipse">
            <a:avLst/>
          </a:prstGeom>
          <a:solidFill>
            <a:srgbClr val="466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8</a:t>
            </a:r>
          </a:p>
        </p:txBody>
      </p:sp>
      <p:pic>
        <p:nvPicPr>
          <p:cNvPr id="23" name="Google Shape;204;p14">
            <a:hlinkClick r:id="rId5"/>
            <a:extLst>
              <a:ext uri="{FF2B5EF4-FFF2-40B4-BE49-F238E27FC236}">
                <a16:creationId xmlns:a16="http://schemas.microsoft.com/office/drawing/2014/main" id="{DC3F0322-44BE-46C7-CA82-C1BDFF8B2C35}"/>
              </a:ext>
            </a:extLst>
          </p:cNvPr>
          <p:cNvPicPr preferRelativeResize="0"/>
          <p:nvPr/>
        </p:nvPicPr>
        <p:blipFill>
          <a:blip r:embed="rId6" cstate="screen">
            <a:extLst>
              <a:ext uri="{28A0092B-C50C-407E-A947-70E740481C1C}">
                <a14:useLocalDpi xmlns:a14="http://schemas.microsoft.com/office/drawing/2010/main"/>
              </a:ext>
            </a:extLst>
          </a:blip>
          <a:srcRect/>
          <a:stretch/>
        </p:blipFill>
        <p:spPr>
          <a:xfrm>
            <a:off x="7042924" y="3773011"/>
            <a:ext cx="3407899" cy="2271933"/>
          </a:xfrm>
          <a:prstGeom prst="rect">
            <a:avLst/>
          </a:prstGeom>
          <a:noFill/>
          <a:ln>
            <a:noFill/>
          </a:ln>
        </p:spPr>
      </p:pic>
    </p:spTree>
    <p:extLst>
      <p:ext uri="{BB962C8B-B14F-4D97-AF65-F5344CB8AC3E}">
        <p14:creationId xmlns:p14="http://schemas.microsoft.com/office/powerpoint/2010/main" val="1163927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Purpose </a:t>
            </a:r>
            <a:r>
              <a:rPr lang="en-GB" dirty="0"/>
              <a:t>of SOPs</a:t>
            </a:r>
          </a:p>
        </p:txBody>
      </p:sp>
      <p:sp>
        <p:nvSpPr>
          <p:cNvPr id="2" name="Content Placeholder 1">
            <a:extLst>
              <a:ext uri="{FF2B5EF4-FFF2-40B4-BE49-F238E27FC236}">
                <a16:creationId xmlns:a16="http://schemas.microsoft.com/office/drawing/2014/main" id="{6C4FC5C3-16EC-D39B-7707-C2823271C6CB}"/>
              </a:ext>
            </a:extLst>
          </p:cNvPr>
          <p:cNvSpPr>
            <a:spLocks noGrp="1"/>
          </p:cNvSpPr>
          <p:nvPr>
            <p:ph idx="1"/>
          </p:nvPr>
        </p:nvSpPr>
        <p:spPr>
          <a:xfrm>
            <a:off x="838200" y="1825625"/>
            <a:ext cx="10232571" cy="4351338"/>
          </a:xfrm>
        </p:spPr>
        <p:txBody>
          <a:bodyPr/>
          <a:lstStyle/>
          <a:p>
            <a:pPr marL="0" lvl="0" indent="0">
              <a:buNone/>
            </a:pPr>
            <a:r>
              <a:rPr lang="en-US" dirty="0">
                <a:sym typeface="Calibri"/>
              </a:rPr>
              <a:t>Look at the images below.</a:t>
            </a:r>
          </a:p>
          <a:p>
            <a:pPr lvl="0"/>
            <a:r>
              <a:rPr lang="en-US" dirty="0">
                <a:sym typeface="Calibri"/>
              </a:rPr>
              <a:t>Identify what each image shows and why it needs a SOP.</a:t>
            </a:r>
          </a:p>
          <a:p>
            <a:pPr lvl="0"/>
            <a:r>
              <a:rPr lang="en-US" dirty="0">
                <a:sym typeface="Calibri"/>
              </a:rPr>
              <a:t>Click on the image to read the SOP. </a:t>
            </a:r>
          </a:p>
          <a:p>
            <a:endParaRPr lang="en-GB" dirty="0"/>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dirty="0"/>
              <a:t>Lesson 1: What is a standard operating procedure (SOP)?</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p:spPr>
        <p:txBody>
          <a:bodyPr/>
          <a:lstStyle/>
          <a:p>
            <a:r>
              <a:rPr lang="en-GB" dirty="0"/>
              <a:t>Activity 1</a:t>
            </a:r>
          </a:p>
        </p:txBody>
      </p:sp>
      <p:pic>
        <p:nvPicPr>
          <p:cNvPr id="17" name="Google Shape;214;p15">
            <a:hlinkClick r:id="rId3"/>
            <a:extLst>
              <a:ext uri="{FF2B5EF4-FFF2-40B4-BE49-F238E27FC236}">
                <a16:creationId xmlns:a16="http://schemas.microsoft.com/office/drawing/2014/main" id="{12E7F55C-D93A-AC85-6571-D7D27ABD32D1}"/>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1501464" y="3764564"/>
            <a:ext cx="3414260" cy="2275951"/>
          </a:xfrm>
          <a:prstGeom prst="rect">
            <a:avLst/>
          </a:prstGeom>
          <a:noFill/>
          <a:ln>
            <a:noFill/>
          </a:ln>
        </p:spPr>
      </p:pic>
      <p:sp>
        <p:nvSpPr>
          <p:cNvPr id="18" name="Oval 17">
            <a:extLst>
              <a:ext uri="{FF2B5EF4-FFF2-40B4-BE49-F238E27FC236}">
                <a16:creationId xmlns:a16="http://schemas.microsoft.com/office/drawing/2014/main" id="{2C850739-C660-87AA-F008-CB8C508C33C4}"/>
              </a:ext>
            </a:extLst>
          </p:cNvPr>
          <p:cNvSpPr/>
          <p:nvPr/>
        </p:nvSpPr>
        <p:spPr>
          <a:xfrm>
            <a:off x="693924" y="3773011"/>
            <a:ext cx="638656" cy="626533"/>
          </a:xfrm>
          <a:prstGeom prst="ellipse">
            <a:avLst/>
          </a:prstGeom>
          <a:solidFill>
            <a:srgbClr val="466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9</a:t>
            </a:r>
          </a:p>
        </p:txBody>
      </p:sp>
      <p:sp>
        <p:nvSpPr>
          <p:cNvPr id="19" name="Oval 18">
            <a:extLst>
              <a:ext uri="{FF2B5EF4-FFF2-40B4-BE49-F238E27FC236}">
                <a16:creationId xmlns:a16="http://schemas.microsoft.com/office/drawing/2014/main" id="{7DA7C228-51FD-3C63-9B72-5192789E6941}"/>
              </a:ext>
            </a:extLst>
          </p:cNvPr>
          <p:cNvSpPr/>
          <p:nvPr/>
        </p:nvSpPr>
        <p:spPr>
          <a:xfrm>
            <a:off x="6126009" y="3773011"/>
            <a:ext cx="638656" cy="626533"/>
          </a:xfrm>
          <a:prstGeom prst="ellipse">
            <a:avLst/>
          </a:prstGeom>
          <a:solidFill>
            <a:srgbClr val="466318"/>
          </a:solidFill>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pPr algn="ctr"/>
            <a:r>
              <a:rPr lang="en-US" sz="2000" dirty="0">
                <a:latin typeface="Arial" panose="020B0604020202020204" pitchFamily="34" charset="0"/>
                <a:cs typeface="Arial" panose="020B0604020202020204" pitchFamily="34" charset="0"/>
              </a:rPr>
              <a:t>10</a:t>
            </a:r>
          </a:p>
        </p:txBody>
      </p:sp>
      <p:pic>
        <p:nvPicPr>
          <p:cNvPr id="20" name="Google Shape;204;p14">
            <a:hlinkClick r:id="rId5"/>
            <a:extLst>
              <a:ext uri="{FF2B5EF4-FFF2-40B4-BE49-F238E27FC236}">
                <a16:creationId xmlns:a16="http://schemas.microsoft.com/office/drawing/2014/main" id="{AC9E815E-69AA-968E-78ED-A867312A6E88}"/>
              </a:ext>
            </a:extLst>
          </p:cNvPr>
          <p:cNvPicPr preferRelativeResize="0"/>
          <p:nvPr/>
        </p:nvPicPr>
        <p:blipFill>
          <a:blip r:embed="rId6" cstate="screen">
            <a:extLst>
              <a:ext uri="{28A0092B-C50C-407E-A947-70E740481C1C}">
                <a14:useLocalDpi xmlns:a14="http://schemas.microsoft.com/office/drawing/2010/main"/>
              </a:ext>
            </a:extLst>
          </a:blip>
          <a:srcRect/>
          <a:stretch/>
        </p:blipFill>
        <p:spPr>
          <a:xfrm>
            <a:off x="7042924" y="3773131"/>
            <a:ext cx="3407899" cy="2271692"/>
          </a:xfrm>
          <a:prstGeom prst="rect">
            <a:avLst/>
          </a:prstGeom>
          <a:noFill/>
          <a:ln>
            <a:noFill/>
          </a:ln>
        </p:spPr>
      </p:pic>
    </p:spTree>
    <p:extLst>
      <p:ext uri="{BB962C8B-B14F-4D97-AF65-F5344CB8AC3E}">
        <p14:creationId xmlns:p14="http://schemas.microsoft.com/office/powerpoint/2010/main" val="2408496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0ca46bf19ef785bbbc8660e038fa42bd">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5715f077389cd6616b2945872cd585d5"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D503C25-51A1-470D-90D5-20D2129FCD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3c77ee-4b4c-4c71-81d8-13ade05a2728"/>
    <ds:schemaRef ds:uri="35bd0bae-f88e-4010-86b3-4f837abcc0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A95BB0-7D32-47B9-8EE3-4E2B192C60E3}">
  <ds:schemaRefs>
    <ds:schemaRef ds:uri="http://schemas.microsoft.com/sharepoint/v3/contenttype/forms"/>
  </ds:schemaRefs>
</ds:datastoreItem>
</file>

<file path=customXml/itemProps3.xml><?xml version="1.0" encoding="utf-8"?>
<ds:datastoreItem xmlns:ds="http://schemas.openxmlformats.org/officeDocument/2006/customXml" ds:itemID="{76E9BB7B-C62B-4E95-8D40-8D3DF61D362E}">
  <ds:schemaRefs>
    <ds:schemaRef ds:uri="http://schemas.microsoft.com/office/2006/metadata/properties"/>
    <ds:schemaRef ds:uri="http://schemas.microsoft.com/office/infopath/2007/PartnerControls"/>
    <ds:schemaRef ds:uri="35bd0bae-f88e-4010-86b3-4f837abcc0be"/>
    <ds:schemaRef ds:uri="793c77ee-4b4c-4c71-81d8-13ade05a2728"/>
  </ds:schemaRefs>
</ds:datastoreItem>
</file>

<file path=docProps/app.xml><?xml version="1.0" encoding="utf-8"?>
<Properties xmlns="http://schemas.openxmlformats.org/officeDocument/2006/extended-properties" xmlns:vt="http://schemas.openxmlformats.org/officeDocument/2006/docPropsVTypes">
  <TotalTime>0</TotalTime>
  <Words>2650</Words>
  <Application>Microsoft Office PowerPoint</Application>
  <PresentationFormat>Widescreen</PresentationFormat>
  <Paragraphs>348</Paragraphs>
  <Slides>33</Slides>
  <Notes>24</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Adobe Clean DC</vt:lpstr>
      <vt:lpstr>arial</vt:lpstr>
      <vt:lpstr>arial</vt:lpstr>
      <vt:lpstr>Arial Narrow</vt:lpstr>
      <vt:lpstr>Calibri</vt:lpstr>
      <vt:lpstr>Helvetica</vt:lpstr>
      <vt:lpstr>Segoe UI</vt:lpstr>
      <vt:lpstr>Office Theme</vt:lpstr>
      <vt:lpstr>Health</vt:lpstr>
      <vt:lpstr>In this lesson, we will:</vt:lpstr>
      <vt:lpstr>Introduction</vt:lpstr>
      <vt:lpstr>Introduction</vt:lpstr>
      <vt:lpstr>Purpose of SOPs</vt:lpstr>
      <vt:lpstr>Purpose of SOPs</vt:lpstr>
      <vt:lpstr>Purpose of SOPs</vt:lpstr>
      <vt:lpstr>Purpose of SOPs</vt:lpstr>
      <vt:lpstr>Purpose of SOPs</vt:lpstr>
      <vt:lpstr>Principles of good practice</vt:lpstr>
      <vt:lpstr>Principles of good practice</vt:lpstr>
      <vt:lpstr>Principles of good practice</vt:lpstr>
      <vt:lpstr>Principles of good practice</vt:lpstr>
      <vt:lpstr>Principles of good practice</vt:lpstr>
      <vt:lpstr>Principles of good practice</vt:lpstr>
      <vt:lpstr>Five key principles of good practice</vt:lpstr>
      <vt:lpstr>Principles of good practice</vt:lpstr>
      <vt:lpstr>What could go wrong?</vt:lpstr>
      <vt:lpstr>Scenario 1</vt:lpstr>
      <vt:lpstr>Scenario 2</vt:lpstr>
      <vt:lpstr>Scenario 3</vt:lpstr>
      <vt:lpstr>Scenario 4</vt:lpstr>
      <vt:lpstr>Scenario 5</vt:lpstr>
      <vt:lpstr>Scenario 6</vt:lpstr>
      <vt:lpstr>Scenario 7</vt:lpstr>
      <vt:lpstr>Consequences of not following good practice: Chemical Handling</vt:lpstr>
      <vt:lpstr>Consequences of not following good practice: Hazardous Biological materials</vt:lpstr>
      <vt:lpstr>Multiple-choice questions</vt:lpstr>
      <vt:lpstr>Multiple-choice questions</vt:lpstr>
      <vt:lpstr>Multiple-choice questions</vt:lpstr>
      <vt:lpstr>Multiple-choice questions</vt:lpstr>
      <vt:lpstr>In this lesson, we have:</vt:lpstr>
      <vt:lpstr>Consolidation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dc:title>
  <dc:creator/>
  <cp:lastModifiedBy/>
  <cp:revision>8</cp:revision>
  <dcterms:created xsi:type="dcterms:W3CDTF">2024-04-23T12:01:06Z</dcterms:created>
  <dcterms:modified xsi:type="dcterms:W3CDTF">2024-07-19T10:43:09Z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y fmtid="{D5CDD505-2E9C-101B-9397-08002B2CF9AE}" pid="3" name="MediaServiceImageTags">
    <vt:lpwstr/>
  </property>
</Properties>
</file>