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68" r:id="rId5"/>
    <p:sldId id="258" r:id="rId6"/>
    <p:sldId id="345" r:id="rId7"/>
    <p:sldId id="316" r:id="rId8"/>
    <p:sldId id="351" r:id="rId9"/>
    <p:sldId id="336" r:id="rId10"/>
    <p:sldId id="340" r:id="rId11"/>
    <p:sldId id="341" r:id="rId12"/>
    <p:sldId id="344" r:id="rId13"/>
    <p:sldId id="342" r:id="rId14"/>
    <p:sldId id="343" r:id="rId15"/>
    <p:sldId id="33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3EF"/>
    <a:srgbClr val="E2EEBE"/>
    <a:srgbClr val="88A2FF"/>
    <a:srgbClr val="FF7575"/>
    <a:srgbClr val="466318"/>
    <a:srgbClr val="F6FAEC"/>
    <a:srgbClr val="C0CEFF"/>
    <a:srgbClr val="10283A"/>
    <a:srgbClr val="F1995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D6AAB7-2B02-ECBC-CECA-86EBD516E3BF}" v="8" dt="2024-06-11T11:24:33.1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98" autoAdjust="0"/>
    <p:restoredTop sz="92438" autoAdjust="0"/>
  </p:normalViewPr>
  <p:slideViewPr>
    <p:cSldViewPr snapToGrid="0">
      <p:cViewPr varScale="1">
        <p:scale>
          <a:sx n="68" d="100"/>
          <a:sy n="68" d="100"/>
        </p:scale>
        <p:origin x="31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1059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A41D0A8-53FF-630C-A836-51A3FCF679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2E7DE2-9C0D-6BF3-1161-3FCE11A4D7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90100-C4EB-4E88-91FA-DBDEB754A07B}" type="datetimeFigureOut">
              <a:rPr lang="en-GB" smtClean="0"/>
              <a:t>14/07/2024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F8F44F-3644-328A-AC9D-5615F79C6C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DFE00-70B8-9624-0D12-55AEF16C7C7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BE69C-86F9-4AFD-A89E-85F0E027E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877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B08B7D-84DA-49B4-815F-E8EB22447C8B}" type="datetimeFigureOut">
              <a:rPr lang="en-US" smtClean="0"/>
              <a:t>7/14/2024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718B6-B4F5-461F-A37F-3825AB67B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59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vaccines/covid-19/info-by-product/pfizer/downloads/storage-handling-label.pdf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en-GB" sz="18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Image © </a:t>
            </a:r>
            <a:r>
              <a:rPr lang="en-GB" sz="1800" b="0" i="0" kern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Calibri"/>
                <a:ea typeface="+mn-ea"/>
                <a:cs typeface="+mn-cs"/>
              </a:rPr>
              <a:t>Shutterstock/</a:t>
            </a:r>
            <a:r>
              <a:rPr lang="en-GB" sz="1800" b="0" i="0" kern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docs-Calibri"/>
                <a:ea typeface="+mn-ea"/>
                <a:cs typeface="+mn-cs"/>
              </a:rPr>
              <a:t>Gorodenkoff</a:t>
            </a:r>
            <a:endParaRPr lang="en-GB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9718B6-B4F5-461F-A37F-3825AB67BA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33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9718B6-B4F5-461F-A37F-3825AB67BA9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989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Image © </a:t>
            </a:r>
            <a:r>
              <a:rPr lang="en-US" dirty="0"/>
              <a:t>Shutterstock/</a:t>
            </a:r>
            <a:r>
              <a:rPr lang="en-US" dirty="0" err="1"/>
              <a:t>Gorodenkoff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78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175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Image © Shutterstock/chemical industry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930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0D470C-3F6B-4593-9EA3-2AB115CDA1A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9569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9718B6-B4F5-461F-A37F-3825AB67BA9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051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hlinkClick r:id="rId3"/>
              </a:rPr>
              <a:t>http://www.cdc.gov/vaccines/covid-19/info-by-product/pfizer/downloads/storage-handling-label.pdf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9718B6-B4F5-461F-A37F-3825AB67BA9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30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FF367FB-AA9F-FDA2-77A1-1E1CBC60C5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514850"/>
          </a:xfrm>
          <a:prstGeom prst="rect">
            <a:avLst/>
          </a:prstGeom>
        </p:spPr>
      </p:pic>
      <p:pic>
        <p:nvPicPr>
          <p:cNvPr id="6" name="Picture 5" descr="A picture containing screenshot, design&#10;&#10;Description automatically generated">
            <a:extLst>
              <a:ext uri="{FF2B5EF4-FFF2-40B4-BE49-F238E27FC236}">
                <a16:creationId xmlns:a16="http://schemas.microsoft.com/office/drawing/2014/main" id="{CF0436F5-4759-CE02-9A1C-07D30041419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608266"/>
            <a:ext cx="12192000" cy="524713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1A01DBF-6845-8111-1CE3-3D349B59292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90283" y="1283344"/>
            <a:ext cx="1811434" cy="1800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BFB300C-2BB8-401C-5DD0-A1E1AA7DCF3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17226" y="1677322"/>
            <a:ext cx="757547" cy="9533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A6B36D0-2D56-0FDB-5940-69EB91D58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 anchor="b" anchorCtr="0">
            <a:noAutofit/>
          </a:bodyPr>
          <a:lstStyle>
            <a:lvl1pPr algn="ctr">
              <a:defRPr sz="5200" b="1">
                <a:solidFill>
                  <a:srgbClr val="4663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EF9B7F-2B1A-52D2-9C85-16A12FF20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583211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ED3B1122-7287-39FB-52A7-F594DB038E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476724"/>
            <a:ext cx="5623668" cy="534189"/>
          </a:xfrm>
        </p:spPr>
        <p:txBody>
          <a:bodyPr>
            <a:noAutofit/>
          </a:bodyPr>
          <a:lstStyle>
            <a:lvl1pPr marL="0" indent="0" algn="r">
              <a:buNone/>
              <a:defRPr sz="2000" b="1" i="0" u="none">
                <a:solidFill>
                  <a:srgbClr val="46631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96A30E20-A7B7-5E55-322D-0D73FBBE212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5625863"/>
            <a:ext cx="9144000" cy="458004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3" name="Picture 12" descr="A picture containing screenshot, graphics, pattern, circle&#10;&#10;Description automatically generated">
            <a:extLst>
              <a:ext uri="{FF2B5EF4-FFF2-40B4-BE49-F238E27FC236}">
                <a16:creationId xmlns:a16="http://schemas.microsoft.com/office/drawing/2014/main" id="{4ABF62B2-FA08-FA76-C798-4B6D72056BC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163" y="1861525"/>
            <a:ext cx="2049637" cy="860482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096FF1D-6104-37D0-FE94-88051AD26893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348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507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answ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8F0C2EF-6E16-9B82-6B63-442BD0C2483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61979"/>
          <a:stretch/>
        </p:blipFill>
        <p:spPr>
          <a:xfrm>
            <a:off x="7556311" y="1"/>
            <a:ext cx="4635689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9BF35E-4FF2-56EA-FEEA-82EBBA15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2059-CE26-DF3F-AEE5-9C0A0884B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59635E-39ED-F784-26B0-6A6520D6AD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75008" y="2892829"/>
            <a:ext cx="3507474" cy="3284134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10283A"/>
                </a:solidFill>
              </a:defRPr>
            </a:lvl1pPr>
            <a:lvl2pPr marL="457200" indent="0">
              <a:buNone/>
              <a:defRPr sz="2000">
                <a:solidFill>
                  <a:srgbClr val="10283A"/>
                </a:solidFill>
              </a:defRPr>
            </a:lvl2pPr>
            <a:lvl3pPr marL="914400" indent="0">
              <a:buNone/>
              <a:defRPr sz="2000">
                <a:solidFill>
                  <a:srgbClr val="10283A"/>
                </a:solidFill>
              </a:defRPr>
            </a:lvl3pPr>
            <a:lvl4pPr marL="1371600" indent="0">
              <a:buNone/>
              <a:defRPr sz="2000">
                <a:solidFill>
                  <a:srgbClr val="10283A"/>
                </a:solidFill>
              </a:defRPr>
            </a:lvl4pPr>
            <a:lvl5pPr marL="1828800" indent="0">
              <a:buNone/>
              <a:defRPr sz="2000">
                <a:solidFill>
                  <a:srgbClr val="10283A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614E3177-C0BC-55FC-4E39-B45CD33145B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75008" y="2055812"/>
            <a:ext cx="2689727" cy="620511"/>
          </a:xfrm>
        </p:spPr>
        <p:txBody>
          <a:bodyPr>
            <a:normAutofit/>
          </a:bodyPr>
          <a:lstStyle>
            <a:lvl1pPr marL="0" indent="0">
              <a:buNone/>
              <a:defRPr sz="2800" b="1">
                <a:solidFill>
                  <a:srgbClr val="10283A"/>
                </a:solidFill>
              </a:defRPr>
            </a:lvl1pPr>
            <a:lvl2pPr marL="457200" indent="0">
              <a:buNone/>
              <a:defRPr sz="2000">
                <a:solidFill>
                  <a:srgbClr val="FF0000"/>
                </a:solidFill>
              </a:defRPr>
            </a:lvl2pPr>
            <a:lvl3pPr marL="914400" indent="0">
              <a:buNone/>
              <a:defRPr sz="2000">
                <a:solidFill>
                  <a:srgbClr val="FF0000"/>
                </a:solidFill>
              </a:defRPr>
            </a:lvl3pPr>
            <a:lvl4pPr marL="1371600" indent="0">
              <a:buNone/>
              <a:defRPr sz="2000">
                <a:solidFill>
                  <a:srgbClr val="FF0000"/>
                </a:solidFill>
              </a:defRPr>
            </a:lvl4pPr>
            <a:lvl5pPr marL="1828800" indent="0">
              <a:buNone/>
              <a:defRPr sz="2000">
                <a:solidFill>
                  <a:srgbClr val="FF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E5E4C997-4AE7-5413-8EBD-5D3A204E83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38E42E70-E1D6-307E-10B0-2F5B246987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A318C2BF-577D-ED86-3772-E64846A8DDFA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131458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ext+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1CF4477-6D3D-2D7E-2E3D-CAC0483B27E4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39788" y="1872343"/>
            <a:ext cx="3932238" cy="398870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D7E2D6-6541-EB56-B25E-8362BF15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255486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401A65-36E9-75E7-2C99-A3E5430245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284514"/>
            <a:ext cx="5762398" cy="4576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B12EA37-2B28-33A5-1D17-A7374800F6F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2B62C6E0-46EF-437B-CFEB-4B65E34ADC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CA438-8A33-E28E-BA28-93EDD8122C42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1346948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wo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D15544B-F175-9EAE-3425-9D9811AB2A7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38200" y="1978025"/>
            <a:ext cx="5196840" cy="4351338"/>
          </a:xfrm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01330FB-8399-C74E-BF60-F600FDC5CC02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168046" y="1978025"/>
            <a:ext cx="5196840" cy="4351338"/>
          </a:xfrm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E5148E20-5D43-7AC1-2CBA-646804B0C41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DE05CFA6-FB5A-1E49-1F0A-E11C421F4B8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B40E5B4-FC1F-5703-5C8F-703841045A64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34371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text+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  <a:solidFill>
            <a:schemeClr val="bg1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360CA8-9563-DFF9-85DA-504D2363294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539593 w 3174076"/>
              <a:gd name="connsiteY1" fmla="*/ 0 h 4351338"/>
              <a:gd name="connsiteX2" fmla="*/ 1079186 w 3174076"/>
              <a:gd name="connsiteY2" fmla="*/ 0 h 4351338"/>
              <a:gd name="connsiteX3" fmla="*/ 1650520 w 3174076"/>
              <a:gd name="connsiteY3" fmla="*/ 0 h 4351338"/>
              <a:gd name="connsiteX4" fmla="*/ 2253594 w 3174076"/>
              <a:gd name="connsiteY4" fmla="*/ 0 h 4351338"/>
              <a:gd name="connsiteX5" fmla="*/ 3174076 w 3174076"/>
              <a:gd name="connsiteY5" fmla="*/ 0 h 4351338"/>
              <a:gd name="connsiteX6" fmla="*/ 3174076 w 3174076"/>
              <a:gd name="connsiteY6" fmla="*/ 708646 h 4351338"/>
              <a:gd name="connsiteX7" fmla="*/ 3174076 w 3174076"/>
              <a:gd name="connsiteY7" fmla="*/ 1199726 h 4351338"/>
              <a:gd name="connsiteX8" fmla="*/ 3174076 w 3174076"/>
              <a:gd name="connsiteY8" fmla="*/ 1734319 h 4351338"/>
              <a:gd name="connsiteX9" fmla="*/ 3174076 w 3174076"/>
              <a:gd name="connsiteY9" fmla="*/ 2312425 h 4351338"/>
              <a:gd name="connsiteX10" fmla="*/ 3174076 w 3174076"/>
              <a:gd name="connsiteY10" fmla="*/ 2890532 h 4351338"/>
              <a:gd name="connsiteX11" fmla="*/ 3174076 w 3174076"/>
              <a:gd name="connsiteY11" fmla="*/ 3425125 h 4351338"/>
              <a:gd name="connsiteX12" fmla="*/ 3174076 w 3174076"/>
              <a:gd name="connsiteY12" fmla="*/ 4351338 h 4351338"/>
              <a:gd name="connsiteX13" fmla="*/ 2475779 w 3174076"/>
              <a:gd name="connsiteY13" fmla="*/ 4351338 h 4351338"/>
              <a:gd name="connsiteX14" fmla="*/ 1809223 w 3174076"/>
              <a:gd name="connsiteY14" fmla="*/ 4351338 h 4351338"/>
              <a:gd name="connsiteX15" fmla="*/ 1206149 w 3174076"/>
              <a:gd name="connsiteY15" fmla="*/ 4351338 h 4351338"/>
              <a:gd name="connsiteX16" fmla="*/ 0 w 3174076"/>
              <a:gd name="connsiteY16" fmla="*/ 4351338 h 4351338"/>
              <a:gd name="connsiteX17" fmla="*/ 0 w 3174076"/>
              <a:gd name="connsiteY17" fmla="*/ 3642692 h 4351338"/>
              <a:gd name="connsiteX18" fmla="*/ 0 w 3174076"/>
              <a:gd name="connsiteY18" fmla="*/ 3151612 h 4351338"/>
              <a:gd name="connsiteX19" fmla="*/ 0 w 3174076"/>
              <a:gd name="connsiteY19" fmla="*/ 2486479 h 4351338"/>
              <a:gd name="connsiteX20" fmla="*/ 0 w 3174076"/>
              <a:gd name="connsiteY20" fmla="*/ 1995399 h 4351338"/>
              <a:gd name="connsiteX21" fmla="*/ 0 w 3174076"/>
              <a:gd name="connsiteY21" fmla="*/ 1286753 h 4351338"/>
              <a:gd name="connsiteX22" fmla="*/ 0 w 3174076"/>
              <a:gd name="connsiteY22" fmla="*/ 665133 h 4351338"/>
              <a:gd name="connsiteX23" fmla="*/ 0 w 3174076"/>
              <a:gd name="connsiteY23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268416" y="-23827"/>
                  <a:pt x="352197" y="24648"/>
                  <a:pt x="539593" y="0"/>
                </a:cubicBezTo>
                <a:cubicBezTo>
                  <a:pt x="726989" y="-24648"/>
                  <a:pt x="971240" y="-20080"/>
                  <a:pt x="1079186" y="0"/>
                </a:cubicBezTo>
                <a:cubicBezTo>
                  <a:pt x="1187132" y="20080"/>
                  <a:pt x="1440798" y="-18762"/>
                  <a:pt x="1650520" y="0"/>
                </a:cubicBezTo>
                <a:cubicBezTo>
                  <a:pt x="1860242" y="18762"/>
                  <a:pt x="2083458" y="-8389"/>
                  <a:pt x="2253594" y="0"/>
                </a:cubicBezTo>
                <a:cubicBezTo>
                  <a:pt x="2423730" y="8389"/>
                  <a:pt x="2941083" y="-37671"/>
                  <a:pt x="3174076" y="0"/>
                </a:cubicBezTo>
                <a:cubicBezTo>
                  <a:pt x="3171503" y="328352"/>
                  <a:pt x="3162404" y="507417"/>
                  <a:pt x="3174076" y="708646"/>
                </a:cubicBezTo>
                <a:cubicBezTo>
                  <a:pt x="3185748" y="909875"/>
                  <a:pt x="3188485" y="1079887"/>
                  <a:pt x="3174076" y="1199726"/>
                </a:cubicBezTo>
                <a:cubicBezTo>
                  <a:pt x="3159667" y="1319565"/>
                  <a:pt x="3151895" y="1579508"/>
                  <a:pt x="3174076" y="1734319"/>
                </a:cubicBezTo>
                <a:cubicBezTo>
                  <a:pt x="3196257" y="1889130"/>
                  <a:pt x="3195829" y="2045705"/>
                  <a:pt x="3174076" y="2312425"/>
                </a:cubicBezTo>
                <a:cubicBezTo>
                  <a:pt x="3152323" y="2579145"/>
                  <a:pt x="3169865" y="2685824"/>
                  <a:pt x="3174076" y="2890532"/>
                </a:cubicBezTo>
                <a:cubicBezTo>
                  <a:pt x="3178287" y="3095240"/>
                  <a:pt x="3171104" y="3213803"/>
                  <a:pt x="3174076" y="3425125"/>
                </a:cubicBezTo>
                <a:cubicBezTo>
                  <a:pt x="3177048" y="3636447"/>
                  <a:pt x="3154403" y="4108609"/>
                  <a:pt x="3174076" y="4351338"/>
                </a:cubicBezTo>
                <a:cubicBezTo>
                  <a:pt x="3031832" y="4321705"/>
                  <a:pt x="2622579" y="4372546"/>
                  <a:pt x="2475779" y="4351338"/>
                </a:cubicBezTo>
                <a:cubicBezTo>
                  <a:pt x="2328979" y="4330130"/>
                  <a:pt x="2072231" y="4349691"/>
                  <a:pt x="1809223" y="4351338"/>
                </a:cubicBezTo>
                <a:cubicBezTo>
                  <a:pt x="1546215" y="4352985"/>
                  <a:pt x="1343102" y="4378518"/>
                  <a:pt x="1206149" y="4351338"/>
                </a:cubicBezTo>
                <a:cubicBezTo>
                  <a:pt x="1069196" y="4324158"/>
                  <a:pt x="376438" y="4330080"/>
                  <a:pt x="0" y="4351338"/>
                </a:cubicBezTo>
                <a:cubicBezTo>
                  <a:pt x="32564" y="4157387"/>
                  <a:pt x="11478" y="3815685"/>
                  <a:pt x="0" y="3642692"/>
                </a:cubicBezTo>
                <a:cubicBezTo>
                  <a:pt x="-11478" y="3469699"/>
                  <a:pt x="-17769" y="3356878"/>
                  <a:pt x="0" y="3151612"/>
                </a:cubicBezTo>
                <a:cubicBezTo>
                  <a:pt x="17769" y="2946346"/>
                  <a:pt x="12578" y="2797666"/>
                  <a:pt x="0" y="2486479"/>
                </a:cubicBezTo>
                <a:cubicBezTo>
                  <a:pt x="-12578" y="2175292"/>
                  <a:pt x="-9907" y="2104087"/>
                  <a:pt x="0" y="1995399"/>
                </a:cubicBezTo>
                <a:cubicBezTo>
                  <a:pt x="9907" y="1886711"/>
                  <a:pt x="11327" y="1512831"/>
                  <a:pt x="0" y="1286753"/>
                </a:cubicBezTo>
                <a:cubicBezTo>
                  <a:pt x="-11327" y="1060675"/>
                  <a:pt x="5859" y="832266"/>
                  <a:pt x="0" y="665133"/>
                </a:cubicBezTo>
                <a:cubicBezTo>
                  <a:pt x="-5859" y="498000"/>
                  <a:pt x="75" y="259686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238831" y="14723"/>
                  <a:pt x="480051" y="-10538"/>
                  <a:pt x="698297" y="0"/>
                </a:cubicBezTo>
                <a:cubicBezTo>
                  <a:pt x="916543" y="10538"/>
                  <a:pt x="1154726" y="13383"/>
                  <a:pt x="1301371" y="0"/>
                </a:cubicBezTo>
                <a:cubicBezTo>
                  <a:pt x="1448016" y="-13383"/>
                  <a:pt x="1807132" y="-30"/>
                  <a:pt x="1999668" y="0"/>
                </a:cubicBezTo>
                <a:cubicBezTo>
                  <a:pt x="2192204" y="30"/>
                  <a:pt x="2655866" y="13746"/>
                  <a:pt x="3174076" y="0"/>
                </a:cubicBezTo>
                <a:cubicBezTo>
                  <a:pt x="3154416" y="328479"/>
                  <a:pt x="3156727" y="507405"/>
                  <a:pt x="3174076" y="665133"/>
                </a:cubicBezTo>
                <a:cubicBezTo>
                  <a:pt x="3191425" y="822861"/>
                  <a:pt x="3193977" y="1042506"/>
                  <a:pt x="3174076" y="1199726"/>
                </a:cubicBezTo>
                <a:cubicBezTo>
                  <a:pt x="3154175" y="1356946"/>
                  <a:pt x="3183847" y="1517591"/>
                  <a:pt x="3174076" y="1821346"/>
                </a:cubicBezTo>
                <a:cubicBezTo>
                  <a:pt x="3164305" y="2125101"/>
                  <a:pt x="3194528" y="2073601"/>
                  <a:pt x="3174076" y="2312425"/>
                </a:cubicBezTo>
                <a:cubicBezTo>
                  <a:pt x="3153624" y="2551249"/>
                  <a:pt x="3185805" y="2772558"/>
                  <a:pt x="3174076" y="2934045"/>
                </a:cubicBezTo>
                <a:cubicBezTo>
                  <a:pt x="3162347" y="3095532"/>
                  <a:pt x="3155247" y="3369274"/>
                  <a:pt x="3174076" y="3599178"/>
                </a:cubicBezTo>
                <a:cubicBezTo>
                  <a:pt x="3192905" y="3829082"/>
                  <a:pt x="3154199" y="4122520"/>
                  <a:pt x="3174076" y="4351338"/>
                </a:cubicBezTo>
                <a:cubicBezTo>
                  <a:pt x="2875561" y="4332635"/>
                  <a:pt x="2778934" y="4334576"/>
                  <a:pt x="2571002" y="4351338"/>
                </a:cubicBezTo>
                <a:cubicBezTo>
                  <a:pt x="2363070" y="4368100"/>
                  <a:pt x="2267472" y="4359571"/>
                  <a:pt x="2031409" y="4351338"/>
                </a:cubicBezTo>
                <a:cubicBezTo>
                  <a:pt x="1795346" y="4343105"/>
                  <a:pt x="1673628" y="4348935"/>
                  <a:pt x="1396593" y="4351338"/>
                </a:cubicBezTo>
                <a:cubicBezTo>
                  <a:pt x="1119558" y="4353741"/>
                  <a:pt x="1036303" y="4351322"/>
                  <a:pt x="793519" y="4351338"/>
                </a:cubicBezTo>
                <a:cubicBezTo>
                  <a:pt x="550735" y="4351354"/>
                  <a:pt x="330547" y="4384738"/>
                  <a:pt x="0" y="4351338"/>
                </a:cubicBezTo>
                <a:cubicBezTo>
                  <a:pt x="12507" y="4129693"/>
                  <a:pt x="4998" y="4047075"/>
                  <a:pt x="0" y="3860258"/>
                </a:cubicBezTo>
                <a:cubicBezTo>
                  <a:pt x="-4998" y="3673441"/>
                  <a:pt x="3114" y="3407381"/>
                  <a:pt x="0" y="3151612"/>
                </a:cubicBezTo>
                <a:cubicBezTo>
                  <a:pt x="-3114" y="2895843"/>
                  <a:pt x="16768" y="2799560"/>
                  <a:pt x="0" y="2617019"/>
                </a:cubicBezTo>
                <a:cubicBezTo>
                  <a:pt x="-16768" y="2434478"/>
                  <a:pt x="-28652" y="2250010"/>
                  <a:pt x="0" y="1908373"/>
                </a:cubicBezTo>
                <a:cubicBezTo>
                  <a:pt x="28652" y="1566736"/>
                  <a:pt x="-2930" y="1442324"/>
                  <a:pt x="0" y="1199726"/>
                </a:cubicBezTo>
                <a:cubicBezTo>
                  <a:pt x="2930" y="957128"/>
                  <a:pt x="8576" y="401800"/>
                  <a:pt x="0" y="0"/>
                </a:cubicBezTo>
                <a:close/>
              </a:path>
            </a:pathLst>
          </a:custGeom>
          <a:solidFill>
            <a:srgbClr val="E2EEBE"/>
          </a:solidFill>
          <a:ln w="19050" cap="sq">
            <a:solidFill>
              <a:srgbClr val="466318"/>
            </a:solidFill>
            <a:extLst>
              <a:ext uri="{C807C97D-BFC1-408E-A445-0C87EB9F89A2}">
                <ask:lineSketchStyleProps xmlns:ask="http://schemas.microsoft.com/office/drawing/2018/sketchyshapes" sd="809461488">
                  <ask:type>
                    <ask:lineSketchFreehand/>
                  </ask:type>
                </ask:lineSketchStyleProps>
              </a:ext>
            </a:extLst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6EB070F2-6F26-BF10-67CE-69E180ABB0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78F13B2F-E75D-A0E3-4CBA-ECA797356F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59AB3C0-128A-63CF-4465-7DC6F8627D36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2681580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solid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F5D3C5C-5B7F-CBEB-FEEC-39FE9832D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EBB2B898-75E4-BA92-0EDE-F8F75E140A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15345-E55C-D31D-DCDF-A4E3F88C743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1520476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pa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0E12BB-9714-8016-5459-5843FDB8A2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86B998-0103-C1DB-8E36-C20883F411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 anchor="b" anchorCtr="0">
            <a:noAutofit/>
          </a:bodyPr>
          <a:lstStyle>
            <a:lvl1pPr algn="ctr">
              <a:defRPr sz="5200" b="1">
                <a:solidFill>
                  <a:srgbClr val="46631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EBB64C23-83AF-58AF-1D04-EC58CEEB96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1316636"/>
          </a:xfrm>
        </p:spPr>
        <p:txBody>
          <a:bodyPr>
            <a:no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0C6710AA-35B3-4611-B38B-2AE5EA4F2C3D}"/>
              </a:ext>
            </a:extLst>
          </p:cNvPr>
          <p:cNvGrpSpPr/>
          <p:nvPr userDrawn="1"/>
        </p:nvGrpSpPr>
        <p:grpSpPr>
          <a:xfrm>
            <a:off x="7053943" y="457724"/>
            <a:ext cx="4607815" cy="981687"/>
            <a:chOff x="5473511" y="457724"/>
            <a:chExt cx="6024961" cy="1283607"/>
          </a:xfrm>
        </p:grpSpPr>
        <p:pic>
          <p:nvPicPr>
            <p:cNvPr id="10" name="Picture 9" descr="A picture containing screenshot, graphics, pattern, circle&#10;&#10;Description automatically generated">
              <a:extLst>
                <a:ext uri="{FF2B5EF4-FFF2-40B4-BE49-F238E27FC236}">
                  <a16:creationId xmlns:a16="http://schemas.microsoft.com/office/drawing/2014/main" id="{6723EEDC-DC11-DDA5-E851-4106E438283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50224" y="501650"/>
              <a:ext cx="2848248" cy="1195756"/>
            </a:xfrm>
            <a:prstGeom prst="rect">
              <a:avLst/>
            </a:prstGeom>
          </p:spPr>
        </p:pic>
        <p:pic>
          <p:nvPicPr>
            <p:cNvPr id="11" name="Picture 10" descr="A picture containing dance&#10;&#10;Description automatically generated">
              <a:extLst>
                <a:ext uri="{FF2B5EF4-FFF2-40B4-BE49-F238E27FC236}">
                  <a16:creationId xmlns:a16="http://schemas.microsoft.com/office/drawing/2014/main" id="{E2D6BA1E-FF7B-4A87-7719-83511F31E92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473511" y="457724"/>
              <a:ext cx="2766975" cy="1283607"/>
            </a:xfrm>
            <a:prstGeom prst="rect">
              <a:avLst/>
            </a:prstGeom>
          </p:spPr>
        </p:pic>
      </p:grp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D19F343-26F3-EAE2-97D0-3AF62CD5D514}"/>
              </a:ext>
            </a:extLst>
          </p:cNvPr>
          <p:cNvSpPr txBox="1">
            <a:spLocks/>
          </p:cNvSpPr>
          <p:nvPr userDrawn="1"/>
        </p:nvSpPr>
        <p:spPr>
          <a:xfrm>
            <a:off x="4038600" y="635348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470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5DD11EB-73B6-9FA1-9358-3BB8241E05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0353" y="1825625"/>
            <a:ext cx="3823447" cy="4351338"/>
          </a:xfrm>
          <a:solidFill>
            <a:schemeClr val="bg1"/>
          </a:solidFill>
          <a:ln w="28575">
            <a:solidFill>
              <a:srgbClr val="88A2FF"/>
            </a:solidFill>
          </a:ln>
        </p:spPr>
        <p:txBody>
          <a:bodyPr lIns="180000" tIns="144000" rIns="180000" bIns="144000"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FF5D3C5C-5B7F-CBEB-FEEC-39FE9832DE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35391365-8BD4-3948-009B-4610525006B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80F5B5B-3056-66CF-5961-E4AE78B8BABC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294610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E2EEBE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927FA953-FAA1-35E6-D6EB-E529BDA03F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D96F2-59FF-70CF-4107-35BBC92EF9CD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102447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921829" cy="4351338"/>
          </a:xfrm>
          <a:solidFill>
            <a:srgbClr val="E2EEBE"/>
          </a:solidFill>
        </p:spPr>
        <p:txBody>
          <a:bodyPr lIns="180000" tIns="180000" rIns="180000" bIns="18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3389DC1-D122-5083-AC82-273A6F5C1A1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D77770-603A-956D-71F8-59FAB1C3591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989083" y="1825625"/>
            <a:ext cx="4364717" cy="4351338"/>
          </a:xfrm>
        </p:spPr>
        <p:txBody>
          <a:bodyPr/>
          <a:lstStyle/>
          <a:p>
            <a:endParaRPr lang="en-GB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75581552-1077-6B8E-2257-50FA835221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B30F3-3D69-FCE5-D92D-32B2483D7073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242187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1D481-6A8A-F2BA-8418-1DA536508979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  <a:ln w="28575">
            <a:solidFill>
              <a:srgbClr val="E2EEBE"/>
            </a:solidFill>
          </a:ln>
        </p:spPr>
        <p:txBody>
          <a:bodyPr lIns="180000" tIns="180000" rIns="180000" bIns="18000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456402D-9FD0-4E90-15E7-18D5BE69865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EB95CEFE-2254-582E-AA71-BEC4140C9F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9D6E0-0EAD-411D-E1D9-4F2ABBB08E44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4062100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26D4B314-F49E-12B5-620F-16A35F5C2F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7985" y="-232757"/>
            <a:ext cx="10869835" cy="10798134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4CE04A-DDCC-591C-6176-D8C409627A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528ACA5-1D17-0F9C-8E33-B422C18BA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Media Placeholder 9">
            <a:extLst>
              <a:ext uri="{FF2B5EF4-FFF2-40B4-BE49-F238E27FC236}">
                <a16:creationId xmlns:a16="http://schemas.microsoft.com/office/drawing/2014/main" id="{FF4CE65D-1F3E-DDCA-DFC3-AD627D0C9554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1345277" y="1825625"/>
            <a:ext cx="2863468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4" name="Media Placeholder 9">
            <a:extLst>
              <a:ext uri="{FF2B5EF4-FFF2-40B4-BE49-F238E27FC236}">
                <a16:creationId xmlns:a16="http://schemas.microsoft.com/office/drawing/2014/main" id="{E1343224-FEC4-DC11-C663-18376AA79055}"/>
              </a:ext>
            </a:extLst>
          </p:cNvPr>
          <p:cNvSpPr>
            <a:spLocks noGrp="1"/>
          </p:cNvSpPr>
          <p:nvPr>
            <p:ph type="media" sz="quarter" idx="16"/>
          </p:nvPr>
        </p:nvSpPr>
        <p:spPr>
          <a:xfrm>
            <a:off x="4913252" y="1825625"/>
            <a:ext cx="2868020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9" name="Media Placeholder 9">
            <a:extLst>
              <a:ext uri="{FF2B5EF4-FFF2-40B4-BE49-F238E27FC236}">
                <a16:creationId xmlns:a16="http://schemas.microsoft.com/office/drawing/2014/main" id="{5906E010-8129-32F5-C16B-952078949CB7}"/>
              </a:ext>
            </a:extLst>
          </p:cNvPr>
          <p:cNvSpPr>
            <a:spLocks noGrp="1"/>
          </p:cNvSpPr>
          <p:nvPr>
            <p:ph type="media" sz="quarter" idx="17"/>
          </p:nvPr>
        </p:nvSpPr>
        <p:spPr>
          <a:xfrm>
            <a:off x="8485779" y="1825625"/>
            <a:ext cx="2868020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Media Placeholder 9">
            <a:extLst>
              <a:ext uri="{FF2B5EF4-FFF2-40B4-BE49-F238E27FC236}">
                <a16:creationId xmlns:a16="http://schemas.microsoft.com/office/drawing/2014/main" id="{67E0326F-2B5D-F940-6B07-2040CD364126}"/>
              </a:ext>
            </a:extLst>
          </p:cNvPr>
          <p:cNvSpPr>
            <a:spLocks noGrp="1"/>
          </p:cNvSpPr>
          <p:nvPr>
            <p:ph type="media" sz="quarter" idx="18"/>
          </p:nvPr>
        </p:nvSpPr>
        <p:spPr>
          <a:xfrm>
            <a:off x="3128522" y="4046026"/>
            <a:ext cx="2869506" cy="201453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5" name="Media Placeholder 9">
            <a:extLst>
              <a:ext uri="{FF2B5EF4-FFF2-40B4-BE49-F238E27FC236}">
                <a16:creationId xmlns:a16="http://schemas.microsoft.com/office/drawing/2014/main" id="{77B97025-398A-2411-8139-584808243C23}"/>
              </a:ext>
            </a:extLst>
          </p:cNvPr>
          <p:cNvSpPr>
            <a:spLocks noGrp="1"/>
          </p:cNvSpPr>
          <p:nvPr>
            <p:ph type="media" sz="quarter" idx="19"/>
          </p:nvPr>
        </p:nvSpPr>
        <p:spPr>
          <a:xfrm>
            <a:off x="6701049" y="4046026"/>
            <a:ext cx="2869506" cy="2014538"/>
          </a:xfrm>
        </p:spPr>
        <p:txBody>
          <a:bodyPr/>
          <a:lstStyle/>
          <a:p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E71D4DB-7805-4FB7-6863-4E593E8FDD1A}"/>
              </a:ext>
            </a:extLst>
          </p:cNvPr>
          <p:cNvSpPr/>
          <p:nvPr userDrawn="1"/>
        </p:nvSpPr>
        <p:spPr>
          <a:xfrm>
            <a:off x="838200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783CDFB-2601-E6DF-815A-D5F9320CFD14}"/>
              </a:ext>
            </a:extLst>
          </p:cNvPr>
          <p:cNvSpPr/>
          <p:nvPr userDrawn="1"/>
        </p:nvSpPr>
        <p:spPr>
          <a:xfrm>
            <a:off x="4406175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6276721-4429-0704-C4CE-7A43F571760F}"/>
              </a:ext>
            </a:extLst>
          </p:cNvPr>
          <p:cNvSpPr/>
          <p:nvPr userDrawn="1"/>
        </p:nvSpPr>
        <p:spPr>
          <a:xfrm>
            <a:off x="7983254" y="1825625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727038A-6470-D99B-4555-F91D93131CC0}"/>
              </a:ext>
            </a:extLst>
          </p:cNvPr>
          <p:cNvSpPr/>
          <p:nvPr userDrawn="1"/>
        </p:nvSpPr>
        <p:spPr>
          <a:xfrm>
            <a:off x="2621445" y="4046026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EB21FDD-D444-068F-F9BE-3B5603BFD79E}"/>
              </a:ext>
            </a:extLst>
          </p:cNvPr>
          <p:cNvSpPr/>
          <p:nvPr userDrawn="1"/>
        </p:nvSpPr>
        <p:spPr>
          <a:xfrm>
            <a:off x="6193974" y="4046026"/>
            <a:ext cx="507077" cy="507077"/>
          </a:xfrm>
          <a:prstGeom prst="ellipse">
            <a:avLst/>
          </a:prstGeom>
          <a:solidFill>
            <a:srgbClr val="46631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B68715-EA9C-7349-5F46-51D18D101076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131225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ctivity_video+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pattern, circle, screenshot, design&#10;&#10;Description automatically generated">
            <a:extLst>
              <a:ext uri="{FF2B5EF4-FFF2-40B4-BE49-F238E27FC236}">
                <a16:creationId xmlns:a16="http://schemas.microsoft.com/office/drawing/2014/main" id="{26D4B314-F49E-12B5-620F-16A35F5C2F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7985" y="-232757"/>
            <a:ext cx="10869835" cy="10798134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4CE04A-DDCC-591C-6176-D8C409627A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E28D89-88F2-7B76-6175-229131C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528ACA5-1D17-0F9C-8E33-B422C18BAE2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Media Placeholder 9">
            <a:extLst>
              <a:ext uri="{FF2B5EF4-FFF2-40B4-BE49-F238E27FC236}">
                <a16:creationId xmlns:a16="http://schemas.microsoft.com/office/drawing/2014/main" id="{092FE5E2-F98A-01C3-3E69-D46BAE20DA3D}"/>
              </a:ext>
            </a:extLst>
          </p:cNvPr>
          <p:cNvSpPr>
            <a:spLocks noGrp="1"/>
          </p:cNvSpPr>
          <p:nvPr>
            <p:ph type="media" sz="quarter" idx="12"/>
          </p:nvPr>
        </p:nvSpPr>
        <p:spPr>
          <a:xfrm>
            <a:off x="838200" y="1825625"/>
            <a:ext cx="10515600" cy="3714142"/>
          </a:xfrm>
        </p:spPr>
        <p:txBody>
          <a:bodyPr/>
          <a:lstStyle/>
          <a:p>
            <a:endParaRPr lang="en-GB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70E205A-90C6-9B1A-EE2A-91B43E15A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744095"/>
            <a:ext cx="10515599" cy="43286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06235-1EB0-BC54-4A96-4E88B2D31244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405848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tivity_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3D8E80ED-875C-C9DC-352C-5F92FA6F5D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 r="61979"/>
          <a:stretch/>
        </p:blipFill>
        <p:spPr>
          <a:xfrm>
            <a:off x="7556311" y="1"/>
            <a:ext cx="4635689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9BF35E-4FF2-56EA-FEEA-82EBBA150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12059-CE26-DF3F-AEE5-9C0A0884B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400801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56F986DF-3D2A-678C-B7BA-42B8340E3D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</p:spPr>
        <p:txBody>
          <a:bodyPr>
            <a:noAutofit/>
          </a:bodyPr>
          <a:lstStyle>
            <a:lvl1pPr marL="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2pPr>
            <a:lvl3pPr marL="9144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3pPr>
            <a:lvl4pPr marL="13716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4pPr>
            <a:lvl5pPr marL="1828800" indent="0">
              <a:buNone/>
              <a:defRPr sz="1400" b="1">
                <a:solidFill>
                  <a:srgbClr val="FFFFFF"/>
                </a:solidFill>
                <a:latin typeface="Arial Narrow" panose="020B0606020202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1F936F32-0F00-143C-23D0-72E9A6BD48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200">
                <a:solidFill>
                  <a:srgbClr val="898989"/>
                </a:solidFill>
              </a:defRPr>
            </a:lvl1pPr>
            <a:lvl2pPr marL="457200" indent="0">
              <a:buNone/>
              <a:defRPr sz="1200">
                <a:solidFill>
                  <a:srgbClr val="898989"/>
                </a:solidFill>
              </a:defRPr>
            </a:lvl2pPr>
            <a:lvl3pPr marL="914400" indent="0">
              <a:buNone/>
              <a:defRPr sz="1200">
                <a:solidFill>
                  <a:srgbClr val="898989"/>
                </a:solidFill>
              </a:defRPr>
            </a:lvl3pPr>
            <a:lvl4pPr marL="1371600" indent="0">
              <a:buNone/>
              <a:defRPr sz="1200">
                <a:solidFill>
                  <a:srgbClr val="898989"/>
                </a:solidFill>
              </a:defRPr>
            </a:lvl4pPr>
            <a:lvl5pPr marL="1828800" indent="0">
              <a:buNone/>
              <a:defRPr sz="1200">
                <a:solidFill>
                  <a:srgbClr val="898989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EF5665C-D553-8693-DCC0-BAB309B3EEE5}"/>
              </a:ext>
            </a:extLst>
          </p:cNvPr>
          <p:cNvSpPr txBox="1">
            <a:spLocks/>
          </p:cNvSpPr>
          <p:nvPr userDrawn="1"/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Gatsby Technical Education Projects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Version 1, June 2024</a:t>
            </a:r>
          </a:p>
        </p:txBody>
      </p:sp>
    </p:spTree>
    <p:extLst>
      <p:ext uri="{BB962C8B-B14F-4D97-AF65-F5344CB8AC3E}">
        <p14:creationId xmlns:p14="http://schemas.microsoft.com/office/powerpoint/2010/main" val="3047574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72BFA8-2D39-244F-4F2A-031D91E2E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84677-D669-F58E-69CC-70B9AE12C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29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0" r:id="rId2"/>
    <p:sldLayoutId id="2147483650" r:id="rId3"/>
    <p:sldLayoutId id="2147483661" r:id="rId4"/>
    <p:sldLayoutId id="2147483670" r:id="rId5"/>
    <p:sldLayoutId id="2147483665" r:id="rId6"/>
    <p:sldLayoutId id="2147483662" r:id="rId7"/>
    <p:sldLayoutId id="2147483671" r:id="rId8"/>
    <p:sldLayoutId id="2147483652" r:id="rId9"/>
    <p:sldLayoutId id="2147483664" r:id="rId10"/>
    <p:sldLayoutId id="2147483657" r:id="rId11"/>
    <p:sldLayoutId id="2147483667" r:id="rId12"/>
    <p:sldLayoutId id="2147483668" r:id="rId13"/>
    <p:sldLayoutId id="214748366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Clr>
          <a:srgbClr val="466318"/>
        </a:buClr>
        <a:buFont typeface="Arial" panose="020B0604020202020204" pitchFamily="34" charset="0"/>
        <a:buChar char="•"/>
        <a:defRPr sz="24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Clr>
          <a:srgbClr val="466318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vaccines/covid-19/info-by-product/pfizer/downloads/storage-handling-label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DCE04C9-F46F-4224-A880-738B1633B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</p:spPr>
        <p:txBody>
          <a:bodyPr>
            <a:normAutofit/>
          </a:bodyPr>
          <a:lstStyle/>
          <a:p>
            <a:r>
              <a:rPr lang="en-GB" dirty="0"/>
              <a:t>Science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1F5EADF3-A590-4AFE-1185-A6960C9D1B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3788"/>
            <a:ext cx="9144000" cy="582612"/>
          </a:xfrm>
        </p:spPr>
        <p:txBody>
          <a:bodyPr>
            <a:normAutofit/>
          </a:bodyPr>
          <a:lstStyle/>
          <a:p>
            <a:r>
              <a:rPr lang="en-US" dirty="0"/>
              <a:t>Topic: Good scientific and clinical practice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867F5A-5A0F-C526-6E2A-AC6C470A9D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0" y="2476500"/>
            <a:ext cx="5622925" cy="534988"/>
          </a:xfrm>
        </p:spPr>
        <p:txBody>
          <a:bodyPr/>
          <a:lstStyle/>
          <a:p>
            <a:r>
              <a:rPr lang="en-GB" dirty="0"/>
              <a:t>Route: Health &amp; Science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751806-CAEB-6B9E-B21F-4278168228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5626100"/>
            <a:ext cx="9144000" cy="457200"/>
          </a:xfrm>
        </p:spPr>
        <p:txBody>
          <a:bodyPr/>
          <a:lstStyle/>
          <a:p>
            <a:r>
              <a:rPr lang="en-GB" dirty="0"/>
              <a:t>Lesson 5: </a:t>
            </a:r>
            <a:r>
              <a:rPr lang="en-GB" dirty="0">
                <a:solidFill>
                  <a:srgbClr val="0D0D0D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Ordering and storing stock correctly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38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Study question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85472" cy="4351338"/>
          </a:xfrm>
        </p:spPr>
        <p:txBody>
          <a:bodyPr>
            <a:normAutofit/>
          </a:bodyPr>
          <a:lstStyle/>
          <a:p>
            <a:r>
              <a:rPr lang="en-US" dirty="0"/>
              <a:t>Complete the study question on Worksheet 1.</a:t>
            </a:r>
          </a:p>
          <a:p>
            <a:r>
              <a:rPr lang="en-US" dirty="0"/>
              <a:t>Swap your answer with a partner and mark their response using the mark scheme provided on Worksheet 2.</a:t>
            </a:r>
          </a:p>
          <a:p>
            <a:r>
              <a:rPr lang="en-US" dirty="0"/>
              <a:t>Go back through your marked response and add in detail where appropriate to improve your answer.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E64551-BB55-42D7-A163-0EF4924DC85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3174076 w 3174076"/>
              <a:gd name="connsiteY1" fmla="*/ 0 h 4351338"/>
              <a:gd name="connsiteX2" fmla="*/ 3174076 w 3174076"/>
              <a:gd name="connsiteY2" fmla="*/ 4351338 h 4351338"/>
              <a:gd name="connsiteX3" fmla="*/ 0 w 3174076"/>
              <a:gd name="connsiteY3" fmla="*/ 4351338 h 4351338"/>
              <a:gd name="connsiteX4" fmla="*/ 0 w 3174076"/>
              <a:gd name="connsiteY4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683513" y="-33775"/>
                  <a:pt x="1982506" y="138873"/>
                  <a:pt x="3174076" y="0"/>
                </a:cubicBezTo>
                <a:cubicBezTo>
                  <a:pt x="3100305" y="585222"/>
                  <a:pt x="3018193" y="3710241"/>
                  <a:pt x="3174076" y="4351338"/>
                </a:cubicBezTo>
                <a:cubicBezTo>
                  <a:pt x="2289957" y="4214008"/>
                  <a:pt x="1369523" y="4213482"/>
                  <a:pt x="0" y="4351338"/>
                </a:cubicBezTo>
                <a:cubicBezTo>
                  <a:pt x="152408" y="2268068"/>
                  <a:pt x="73868" y="1803478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582902" y="-101487"/>
                  <a:pt x="2639420" y="-162162"/>
                  <a:pt x="3174076" y="0"/>
                </a:cubicBezTo>
                <a:cubicBezTo>
                  <a:pt x="3234789" y="1739382"/>
                  <a:pt x="3113004" y="3375976"/>
                  <a:pt x="3174076" y="4351338"/>
                </a:cubicBezTo>
                <a:cubicBezTo>
                  <a:pt x="2062552" y="4401403"/>
                  <a:pt x="1170419" y="4192889"/>
                  <a:pt x="0" y="4351338"/>
                </a:cubicBezTo>
                <a:cubicBezTo>
                  <a:pt x="-24452" y="3602151"/>
                  <a:pt x="-67663" y="2092173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981765707">
                  <ask:type>
                    <ask:lineSketchCurve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b="1" dirty="0"/>
              <a:t>Resources needed</a:t>
            </a:r>
            <a:endParaRPr lang="en-GB" dirty="0"/>
          </a:p>
          <a:p>
            <a:r>
              <a:rPr lang="en-GB" dirty="0"/>
              <a:t>L5 Plenary Worksheet 1</a:t>
            </a:r>
          </a:p>
          <a:p>
            <a:r>
              <a:rPr lang="en-GB" dirty="0"/>
              <a:t>L5 Plenary Worksheet 2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82562"/>
            <a:ext cx="2078545" cy="365125"/>
          </a:xfrm>
          <a:solidFill>
            <a:srgbClr val="88A2FF"/>
          </a:solidFill>
        </p:spPr>
        <p:txBody>
          <a:bodyPr/>
          <a:lstStyle/>
          <a:p>
            <a:r>
              <a:rPr lang="en-GB" dirty="0"/>
              <a:t>Plenary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0A80B4B7-F830-45FF-0CCC-471DC99883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50"/>
            <a:ext cx="4782954" cy="365125"/>
          </a:xfrm>
        </p:spPr>
        <p:txBody>
          <a:bodyPr/>
          <a:lstStyle/>
          <a:p>
            <a:r>
              <a:rPr lang="en-US" dirty="0"/>
              <a:t>Lesson 5: Ordering and storing stock correctly</a:t>
            </a:r>
          </a:p>
        </p:txBody>
      </p:sp>
    </p:spTree>
    <p:extLst>
      <p:ext uri="{BB962C8B-B14F-4D97-AF65-F5344CB8AC3E}">
        <p14:creationId xmlns:p14="http://schemas.microsoft.com/office/powerpoint/2010/main" val="1330991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357BC3-A920-1744-4378-77EA2C9D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 this lesson, we have:</a:t>
            </a:r>
            <a:endParaRPr lang="en-GB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B0FA94E-7B0F-E8B2-17F4-EC94C02C2D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4763703" cy="365125"/>
          </a:xfrm>
        </p:spPr>
        <p:txBody>
          <a:bodyPr/>
          <a:lstStyle/>
          <a:p>
            <a:r>
              <a:rPr lang="en-US" dirty="0"/>
              <a:t>Lesson 5: Ordering and storing stock correctly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ABA5F6E4-3F12-55B6-5E59-3F5FA6B11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>
            <a:normAutofit/>
          </a:bodyPr>
          <a:lstStyle/>
          <a:p>
            <a:r>
              <a:rPr lang="en-US" dirty="0"/>
              <a:t>Discussed reasons why it is important to order and manage stock effectively.</a:t>
            </a:r>
          </a:p>
          <a:p>
            <a:r>
              <a:rPr lang="en-US" dirty="0"/>
              <a:t>Explained some potential impacts of not storing materials and chemicals properly.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E55915-731C-0E93-7403-2CE4DE85CF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z="1000" b="1" dirty="0"/>
              <a:t>Skills:</a:t>
            </a:r>
          </a:p>
          <a:p>
            <a:pPr>
              <a:spcBef>
                <a:spcPts val="600"/>
              </a:spcBef>
            </a:pPr>
            <a:r>
              <a:rPr lang="en-GB" sz="1000" b="1" dirty="0"/>
              <a:t>CS3.2 </a:t>
            </a:r>
            <a:r>
              <a:rPr lang="en-GB" sz="1000" dirty="0"/>
              <a:t>health and safety requirements (for example, if storing and handling hazardous substances)</a:t>
            </a:r>
          </a:p>
          <a:p>
            <a:pPr>
              <a:spcBef>
                <a:spcPts val="600"/>
              </a:spcBef>
            </a:pPr>
            <a:r>
              <a:rPr lang="en-GB" sz="1000" b="1" dirty="0"/>
              <a:t>CS5.1</a:t>
            </a:r>
            <a:r>
              <a:rPr lang="en-GB" sz="1000" dirty="0"/>
              <a:t> Solve a problem within a science context</a:t>
            </a:r>
          </a:p>
          <a:p>
            <a:pPr>
              <a:spcBef>
                <a:spcPts val="600"/>
              </a:spcBef>
            </a:pPr>
            <a:r>
              <a:rPr lang="en-GB" sz="1000" b="1" dirty="0"/>
              <a:t>CS6.1</a:t>
            </a:r>
            <a:r>
              <a:rPr lang="en-GB" sz="1000" dirty="0"/>
              <a:t> Provide results and recommendations (written and verbal) to customers/clients</a:t>
            </a:r>
          </a:p>
          <a:p>
            <a:pPr>
              <a:spcBef>
                <a:spcPts val="600"/>
              </a:spcBef>
            </a:pPr>
            <a:r>
              <a:rPr lang="en-US" sz="1000" b="1" dirty="0"/>
              <a:t>General competencies:</a:t>
            </a:r>
          </a:p>
          <a:p>
            <a:pPr>
              <a:spcBef>
                <a:spcPts val="600"/>
              </a:spcBef>
            </a:pPr>
            <a:r>
              <a:rPr lang="en-GB" sz="1000" dirty="0"/>
              <a:t>English:</a:t>
            </a:r>
          </a:p>
          <a:p>
            <a:pPr>
              <a:spcBef>
                <a:spcPts val="600"/>
              </a:spcBef>
            </a:pPr>
            <a:r>
              <a:rPr lang="en-GB" sz="1000" b="1" dirty="0"/>
              <a:t>GEC2</a:t>
            </a:r>
            <a:r>
              <a:rPr lang="en-GB" sz="1000" dirty="0"/>
              <a:t> Present information and ideas</a:t>
            </a:r>
          </a:p>
          <a:p>
            <a:pPr>
              <a:spcBef>
                <a:spcPts val="600"/>
              </a:spcBef>
            </a:pPr>
            <a:r>
              <a:rPr lang="en-GB" sz="1000" b="1" dirty="0"/>
              <a:t>GEC4</a:t>
            </a:r>
            <a:r>
              <a:rPr lang="en-GB" sz="1000" dirty="0"/>
              <a:t> Summarise information/ideas</a:t>
            </a:r>
          </a:p>
          <a:p>
            <a:pPr>
              <a:spcBef>
                <a:spcPts val="600"/>
              </a:spcBef>
            </a:pPr>
            <a:r>
              <a:rPr lang="en-GB" sz="1000" b="1" dirty="0"/>
              <a:t>GEC6</a:t>
            </a:r>
            <a:r>
              <a:rPr lang="en-GB" sz="1000" dirty="0"/>
              <a:t> Take part in/lead discussions</a:t>
            </a:r>
          </a:p>
          <a:p>
            <a:pPr>
              <a:spcBef>
                <a:spcPts val="600"/>
              </a:spcBef>
            </a:pPr>
            <a:r>
              <a:rPr lang="en-GB" sz="1000" dirty="0"/>
              <a:t>Maths:</a:t>
            </a:r>
          </a:p>
          <a:p>
            <a:pPr>
              <a:spcBef>
                <a:spcPts val="600"/>
              </a:spcBef>
            </a:pPr>
            <a:r>
              <a:rPr lang="en-GB" sz="1000" b="1" dirty="0"/>
              <a:t>GMC2</a:t>
            </a:r>
            <a:r>
              <a:rPr lang="en-GB" sz="1000" dirty="0"/>
              <a:t> Estimating, calculating and error spotting</a:t>
            </a:r>
          </a:p>
          <a:p>
            <a:pPr>
              <a:spcBef>
                <a:spcPts val="600"/>
              </a:spcBef>
            </a:pPr>
            <a:r>
              <a:rPr lang="en-GB" sz="1000" b="1" dirty="0"/>
              <a:t>GMC8</a:t>
            </a:r>
            <a:r>
              <a:rPr lang="en-GB" sz="1000" dirty="0"/>
              <a:t> Communicating using mathematics</a:t>
            </a:r>
          </a:p>
          <a:p>
            <a:pPr>
              <a:spcBef>
                <a:spcPts val="600"/>
              </a:spcBef>
            </a:pPr>
            <a:r>
              <a:rPr lang="en-GB" sz="1000" b="1" dirty="0"/>
              <a:t>GMC10</a:t>
            </a:r>
            <a:r>
              <a:rPr lang="en-GB" sz="1000" dirty="0"/>
              <a:t> Optimising work processes</a:t>
            </a:r>
          </a:p>
          <a:p>
            <a:pPr>
              <a:spcBef>
                <a:spcPts val="600"/>
              </a:spcBef>
            </a:pPr>
            <a:r>
              <a:rPr lang="en-GB" sz="1000" dirty="0"/>
              <a:t>Digital:</a:t>
            </a:r>
          </a:p>
          <a:p>
            <a:pPr>
              <a:spcBef>
                <a:spcPts val="600"/>
              </a:spcBef>
            </a:pPr>
            <a:r>
              <a:rPr lang="en-GB" sz="1000" b="1" dirty="0"/>
              <a:t>GDC3 </a:t>
            </a:r>
            <a:r>
              <a:rPr lang="en-GB" sz="1000" dirty="0"/>
              <a:t>Communicate and collaborate</a:t>
            </a:r>
          </a:p>
          <a:p>
            <a:pPr>
              <a:spcBef>
                <a:spcPts val="600"/>
              </a:spcBef>
            </a:pPr>
            <a:r>
              <a:rPr lang="en-GB" sz="1000" b="1" dirty="0"/>
              <a:t>GDC4</a:t>
            </a:r>
            <a:r>
              <a:rPr lang="en-GB" sz="1000" dirty="0"/>
              <a:t> Process and analyse numerical data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7672CD2-E28A-B841-9F6F-3A813427659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Plenary</a:t>
            </a:r>
          </a:p>
        </p:txBody>
      </p:sp>
    </p:spTree>
    <p:extLst>
      <p:ext uri="{BB962C8B-B14F-4D97-AF65-F5344CB8AC3E}">
        <p14:creationId xmlns:p14="http://schemas.microsoft.com/office/powerpoint/2010/main" val="1895845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8D4FC-85CA-DD92-4BA7-880412A92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Consolidation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90798-776F-4AAC-535C-F7093AD17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Produce a timeline for the storage of vaccines with an expiration date a maximum of six months from manufacture. Mark the changes in the way the vaccine can be stored. Use: </a:t>
            </a:r>
            <a:r>
              <a:rPr lang="en-GB" dirty="0">
                <a:hlinkClick r:id="rId3"/>
              </a:rPr>
              <a:t>www.cdc.gov/vaccines/covid-19/info-by-product/pfizer/downloads/storage-handling-label.pdf</a:t>
            </a:r>
            <a:r>
              <a:rPr lang="en-GB" dirty="0"/>
              <a:t>   </a:t>
            </a:r>
          </a:p>
          <a:p>
            <a:pPr lvl="0"/>
            <a:r>
              <a:rPr lang="en-GB" dirty="0"/>
              <a:t>Create a SOP for storage of a temperature-sensitive drug of your choice: chloramphenicol, amoxicillin, </a:t>
            </a:r>
            <a:r>
              <a:rPr lang="en-GB" dirty="0" err="1"/>
              <a:t>leukeran</a:t>
            </a:r>
            <a:r>
              <a:rPr lang="en-GB" dirty="0"/>
              <a:t>, insulin or </a:t>
            </a:r>
            <a:r>
              <a:rPr lang="en-GB" dirty="0" err="1"/>
              <a:t>botox</a:t>
            </a:r>
            <a:r>
              <a:rPr lang="en-GB" dirty="0"/>
              <a:t>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BF767E-8943-C586-41A4-5EC2833DFFB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Consolidation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BCD5ED-94B0-9D34-B79A-EAD8DDE47A2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US" dirty="0"/>
              <a:t>Lesson 5: Ordering and storing stock correctly</a:t>
            </a:r>
          </a:p>
        </p:txBody>
      </p:sp>
    </p:spTree>
    <p:extLst>
      <p:ext uri="{BB962C8B-B14F-4D97-AF65-F5344CB8AC3E}">
        <p14:creationId xmlns:p14="http://schemas.microsoft.com/office/powerpoint/2010/main" val="2908030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357BC3-A920-1744-4378-77EA2C9D1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In this lesson, we will: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C64786-921D-E434-0361-3595FFD91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00800" cy="4351338"/>
          </a:xfrm>
        </p:spPr>
        <p:txBody>
          <a:bodyPr>
            <a:normAutofit/>
          </a:bodyPr>
          <a:lstStyle/>
          <a:p>
            <a:r>
              <a:rPr lang="en-US" dirty="0"/>
              <a:t>Discuss reasons why it is important to order and manage stock effectively.</a:t>
            </a:r>
          </a:p>
          <a:p>
            <a:r>
              <a:rPr lang="en-US" dirty="0"/>
              <a:t>Explain some potential impacts of not storing materials and chemicals properly.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0336A8-8E9F-6750-02CB-278E8B016E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30353" y="1825625"/>
            <a:ext cx="3823447" cy="435133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1000" b="1" dirty="0"/>
              <a:t>Skills:</a:t>
            </a:r>
          </a:p>
          <a:p>
            <a:pPr>
              <a:spcBef>
                <a:spcPts val="600"/>
              </a:spcBef>
            </a:pPr>
            <a:r>
              <a:rPr lang="en-GB" sz="1000" b="1" dirty="0"/>
              <a:t>CS3.2 </a:t>
            </a:r>
            <a:r>
              <a:rPr lang="en-GB" sz="1000" dirty="0"/>
              <a:t>health and safety requirements (for example, if storing and handling hazardous substances)</a:t>
            </a:r>
          </a:p>
          <a:p>
            <a:pPr>
              <a:spcBef>
                <a:spcPts val="600"/>
              </a:spcBef>
            </a:pPr>
            <a:r>
              <a:rPr lang="en-GB" sz="1000" b="1" dirty="0"/>
              <a:t>CS5.1</a:t>
            </a:r>
            <a:r>
              <a:rPr lang="en-GB" sz="1000" dirty="0"/>
              <a:t> Solve a problem within a science context</a:t>
            </a:r>
          </a:p>
          <a:p>
            <a:pPr>
              <a:spcBef>
                <a:spcPts val="600"/>
              </a:spcBef>
            </a:pPr>
            <a:r>
              <a:rPr lang="en-GB" sz="1000" b="1" dirty="0"/>
              <a:t>CS6.1</a:t>
            </a:r>
            <a:r>
              <a:rPr lang="en-GB" sz="1000" dirty="0"/>
              <a:t> Provide results and recommendations (written and verbal) to customers/clients</a:t>
            </a:r>
          </a:p>
          <a:p>
            <a:pPr>
              <a:spcBef>
                <a:spcPts val="600"/>
              </a:spcBef>
            </a:pPr>
            <a:r>
              <a:rPr lang="en-US" sz="1000" b="1" dirty="0"/>
              <a:t>General competencies:</a:t>
            </a:r>
          </a:p>
          <a:p>
            <a:pPr>
              <a:spcBef>
                <a:spcPts val="600"/>
              </a:spcBef>
            </a:pPr>
            <a:r>
              <a:rPr lang="en-GB" sz="1000" dirty="0"/>
              <a:t>English:</a:t>
            </a:r>
          </a:p>
          <a:p>
            <a:pPr>
              <a:spcBef>
                <a:spcPts val="600"/>
              </a:spcBef>
            </a:pPr>
            <a:r>
              <a:rPr lang="en-GB" sz="1000" b="1" dirty="0"/>
              <a:t>GEC2</a:t>
            </a:r>
            <a:r>
              <a:rPr lang="en-GB" sz="1000" dirty="0"/>
              <a:t> Present information and ideas</a:t>
            </a:r>
          </a:p>
          <a:p>
            <a:pPr>
              <a:spcBef>
                <a:spcPts val="600"/>
              </a:spcBef>
            </a:pPr>
            <a:r>
              <a:rPr lang="en-GB" sz="1000" b="1" dirty="0"/>
              <a:t>GEC4</a:t>
            </a:r>
            <a:r>
              <a:rPr lang="en-GB" sz="1000" dirty="0"/>
              <a:t> Summarise information/ideas</a:t>
            </a:r>
          </a:p>
          <a:p>
            <a:pPr>
              <a:spcBef>
                <a:spcPts val="600"/>
              </a:spcBef>
            </a:pPr>
            <a:r>
              <a:rPr lang="en-GB" sz="1000" b="1" dirty="0"/>
              <a:t>GEC6</a:t>
            </a:r>
            <a:r>
              <a:rPr lang="en-GB" sz="1000" dirty="0"/>
              <a:t> Take part in/lead discussions</a:t>
            </a:r>
          </a:p>
          <a:p>
            <a:pPr>
              <a:spcBef>
                <a:spcPts val="600"/>
              </a:spcBef>
            </a:pPr>
            <a:r>
              <a:rPr lang="en-GB" sz="1000" dirty="0"/>
              <a:t>Maths:</a:t>
            </a:r>
          </a:p>
          <a:p>
            <a:pPr>
              <a:spcBef>
                <a:spcPts val="600"/>
              </a:spcBef>
            </a:pPr>
            <a:r>
              <a:rPr lang="en-GB" sz="1000" b="1" dirty="0"/>
              <a:t>GMC2</a:t>
            </a:r>
            <a:r>
              <a:rPr lang="en-GB" sz="1000" dirty="0"/>
              <a:t> Estimating, calculating and error spotting</a:t>
            </a:r>
          </a:p>
          <a:p>
            <a:pPr>
              <a:spcBef>
                <a:spcPts val="600"/>
              </a:spcBef>
            </a:pPr>
            <a:r>
              <a:rPr lang="en-GB" sz="1000" b="1" dirty="0"/>
              <a:t>GMC8</a:t>
            </a:r>
            <a:r>
              <a:rPr lang="en-GB" sz="1000" dirty="0"/>
              <a:t> Communicating using mathematics</a:t>
            </a:r>
          </a:p>
          <a:p>
            <a:pPr>
              <a:spcBef>
                <a:spcPts val="600"/>
              </a:spcBef>
            </a:pPr>
            <a:r>
              <a:rPr lang="en-GB" sz="1000" b="1" dirty="0"/>
              <a:t>GMC10</a:t>
            </a:r>
            <a:r>
              <a:rPr lang="en-GB" sz="1000" dirty="0"/>
              <a:t> Optimising work processes</a:t>
            </a:r>
          </a:p>
          <a:p>
            <a:pPr>
              <a:spcBef>
                <a:spcPts val="600"/>
              </a:spcBef>
            </a:pPr>
            <a:r>
              <a:rPr lang="en-GB" sz="1000" dirty="0"/>
              <a:t>Digital:</a:t>
            </a:r>
          </a:p>
          <a:p>
            <a:pPr>
              <a:spcBef>
                <a:spcPts val="600"/>
              </a:spcBef>
            </a:pPr>
            <a:r>
              <a:rPr lang="en-GB" sz="1000" b="1" dirty="0"/>
              <a:t>GDC3 </a:t>
            </a:r>
            <a:r>
              <a:rPr lang="en-GB" sz="1000" dirty="0"/>
              <a:t>Communicate and collaborate</a:t>
            </a:r>
          </a:p>
          <a:p>
            <a:pPr>
              <a:spcBef>
                <a:spcPts val="600"/>
              </a:spcBef>
            </a:pPr>
            <a:r>
              <a:rPr lang="en-GB" sz="1000" b="1" dirty="0"/>
              <a:t>GDC4</a:t>
            </a:r>
            <a:r>
              <a:rPr lang="en-GB" sz="1000" dirty="0"/>
              <a:t> Process and analyse numerical data</a:t>
            </a:r>
            <a:endParaRPr lang="en-US" sz="10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71921A-207F-0E70-E097-13DD6D1CCA7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3B0FA94E-7B0F-E8B2-17F4-EC94C02C2DE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US" dirty="0"/>
              <a:t>Lesson 5: Ordering and storing stock correctly</a:t>
            </a:r>
          </a:p>
        </p:txBody>
      </p:sp>
    </p:spTree>
    <p:extLst>
      <p:ext uri="{BB962C8B-B14F-4D97-AF65-F5344CB8AC3E}">
        <p14:creationId xmlns:p14="http://schemas.microsoft.com/office/powerpoint/2010/main" val="2994206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148;p3">
            <a:extLst>
              <a:ext uri="{FF2B5EF4-FFF2-40B4-BE49-F238E27FC236}">
                <a16:creationId xmlns:a16="http://schemas.microsoft.com/office/drawing/2014/main" id="{A17630C6-374B-9354-8AA1-37960C4F14B9}"/>
              </a:ext>
            </a:extLst>
          </p:cNvPr>
          <p:cNvPicPr preferRelativeResize="0"/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16745" y="1825624"/>
            <a:ext cx="6446521" cy="435133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98DF8AA-D17B-CCC1-4F51-9BF424899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Introduction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</p:spPr>
        <p:txBody>
          <a:bodyPr/>
          <a:lstStyle/>
          <a:p>
            <a:r>
              <a:rPr lang="en-GB"/>
              <a:t>Introduction</a:t>
            </a:r>
            <a:endParaRPr lang="en-GB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199" y="6356349"/>
            <a:ext cx="4850331" cy="365125"/>
          </a:xfrm>
        </p:spPr>
        <p:txBody>
          <a:bodyPr/>
          <a:lstStyle/>
          <a:p>
            <a:r>
              <a:rPr lang="en-US" dirty="0"/>
              <a:t>Lesson 5: Ordering and storing stock correctly</a:t>
            </a:r>
            <a:endParaRPr lang="en-GB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1052B5E6-81C6-DB4F-2E46-1B33ECCDB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753051" cy="435133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dk1"/>
                </a:solidFill>
              </a:rPr>
              <a:t>Why is it important to order and manage stock effectively?</a:t>
            </a:r>
          </a:p>
          <a:p>
            <a:r>
              <a:rPr lang="en-US" sz="2400" dirty="0">
                <a:solidFill>
                  <a:schemeClr val="dk1"/>
                </a:solidFill>
              </a:rPr>
              <a:t>List as many reasons as you can.</a:t>
            </a:r>
          </a:p>
        </p:txBody>
      </p:sp>
    </p:spTree>
    <p:extLst>
      <p:ext uri="{BB962C8B-B14F-4D97-AF65-F5344CB8AC3E}">
        <p14:creationId xmlns:p14="http://schemas.microsoft.com/office/powerpoint/2010/main" val="406396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8DF8AA-D17B-CCC1-4F51-9BF424899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Managing stock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1AB0B37-6ED4-E961-0E13-1DB461DB5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Managing stock is important to:</a:t>
            </a:r>
          </a:p>
          <a:p>
            <a:r>
              <a:rPr lang="en-US" dirty="0"/>
              <a:t>ensure a sufficient supply of required consumables and materials </a:t>
            </a:r>
          </a:p>
          <a:p>
            <a:r>
              <a:rPr lang="en-US" dirty="0"/>
              <a:t>ensure that materials are used before their expiry date </a:t>
            </a:r>
          </a:p>
          <a:p>
            <a:r>
              <a:rPr lang="en-US" dirty="0"/>
              <a:t>reduce the costs of holding excess stock </a:t>
            </a:r>
          </a:p>
          <a:p>
            <a:r>
              <a:rPr lang="en-US" dirty="0" err="1"/>
              <a:t>minimise</a:t>
            </a:r>
            <a:r>
              <a:rPr lang="en-US" dirty="0"/>
              <a:t> wastage</a:t>
            </a:r>
          </a:p>
          <a:p>
            <a:r>
              <a:rPr lang="en-US" dirty="0"/>
              <a:t>improve efficiency </a:t>
            </a:r>
          </a:p>
          <a:p>
            <a:r>
              <a:rPr lang="en-US" dirty="0"/>
              <a:t>improve productivity </a:t>
            </a:r>
          </a:p>
          <a:p>
            <a:r>
              <a:rPr lang="en-US" dirty="0"/>
              <a:t>ensure safety of stock, for example to check bottles for damage or broken seals, or to prevent a product degrading over time.</a:t>
            </a:r>
          </a:p>
          <a:p>
            <a:endParaRPr lang="pt-BR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chemeClr val="accent2"/>
          </a:solidFill>
        </p:spPr>
        <p:txBody>
          <a:bodyPr/>
          <a:lstStyle/>
          <a:p>
            <a:r>
              <a:rPr lang="en-GB" dirty="0"/>
              <a:t>Activity 1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879206" cy="365125"/>
          </a:xfrm>
        </p:spPr>
        <p:txBody>
          <a:bodyPr/>
          <a:lstStyle/>
          <a:p>
            <a:r>
              <a:rPr lang="en-US" dirty="0"/>
              <a:t>Lesson 5: Ordering and storing stock correctly</a:t>
            </a:r>
          </a:p>
        </p:txBody>
      </p:sp>
    </p:spTree>
    <p:extLst>
      <p:ext uri="{BB962C8B-B14F-4D97-AF65-F5344CB8AC3E}">
        <p14:creationId xmlns:p14="http://schemas.microsoft.com/office/powerpoint/2010/main" val="1653581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8DF8AA-D17B-CCC1-4F51-9BF424899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Managing stock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548CDA19-F931-D81B-3776-BCDE95F83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083829" cy="4351338"/>
          </a:xfrm>
        </p:spPr>
        <p:txBody>
          <a:bodyPr>
            <a:normAutofit/>
          </a:bodyPr>
          <a:lstStyle/>
          <a:p>
            <a:r>
              <a:rPr lang="en-US" dirty="0"/>
              <a:t>Complete the </a:t>
            </a:r>
            <a:r>
              <a:rPr lang="en-US" dirty="0" err="1"/>
              <a:t>maths</a:t>
            </a:r>
            <a:r>
              <a:rPr lang="en-US" dirty="0"/>
              <a:t> activity on Worksheet 1, where you are asked to perform a series of calculations to identify some of the challenges around managing chemical stock levels.</a:t>
            </a:r>
          </a:p>
          <a:p>
            <a:r>
              <a:rPr lang="en-US" dirty="0"/>
              <a:t>Mark your answers using Worksheet 2.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BCA88CC-AFCF-BF0B-3055-A3943E794BE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Resources needed</a:t>
            </a:r>
          </a:p>
          <a:p>
            <a:r>
              <a:rPr lang="en-US" dirty="0"/>
              <a:t>L5 Activity 1 Worksheet 1</a:t>
            </a:r>
          </a:p>
          <a:p>
            <a:r>
              <a:rPr lang="en-US" dirty="0"/>
              <a:t>L5 Activity 1 Worksheet 2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2F7691-CFBD-7BDB-0F5E-460712211F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US" dirty="0"/>
              <a:t>Lesson 5: Ordering and storing stock correctly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49B6B6-EDF2-03CD-BEF9-0F567EA56E4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chemeClr val="accent2"/>
          </a:solidFill>
        </p:spPr>
        <p:txBody>
          <a:bodyPr/>
          <a:lstStyle/>
          <a:p>
            <a:r>
              <a:rPr lang="en-GB" dirty="0"/>
              <a:t>Activity 1</a:t>
            </a:r>
          </a:p>
        </p:txBody>
      </p:sp>
    </p:spTree>
    <p:extLst>
      <p:ext uri="{BB962C8B-B14F-4D97-AF65-F5344CB8AC3E}">
        <p14:creationId xmlns:p14="http://schemas.microsoft.com/office/powerpoint/2010/main" val="3263538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Chemical storage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727257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You will now complete a short investigation into the effects of light and time on a particular chemical, hydrogen peroxide.</a:t>
            </a:r>
          </a:p>
          <a:p>
            <a:r>
              <a:rPr lang="en-US" dirty="0"/>
              <a:t>Hydrogen peroxide decomposes naturally according to the reaction:</a:t>
            </a:r>
          </a:p>
          <a:p>
            <a:pPr marL="182563" indent="0">
              <a:buNone/>
            </a:pPr>
            <a:r>
              <a:rPr lang="en-US" dirty="0"/>
              <a:t>2H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O</a:t>
            </a:r>
            <a:r>
              <a:rPr lang="en-US" baseline="-25000" dirty="0"/>
              <a:t>2</a:t>
            </a:r>
            <a:r>
              <a:rPr lang="en-US" dirty="0"/>
              <a:t> + 2H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  <a:p>
            <a:r>
              <a:rPr lang="en-US" dirty="0"/>
              <a:t>The presence of a catalyst (catalase) speeds up this decomposition reaction.</a:t>
            </a:r>
          </a:p>
          <a:p>
            <a:r>
              <a:rPr lang="en-US" dirty="0"/>
              <a:t>Follow the instructions on the worksheet to complete the investigation. </a:t>
            </a:r>
          </a:p>
          <a:p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2E64551-BB55-42D7-A163-0EF4924DC85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8179724" y="1825625"/>
            <a:ext cx="3174076" cy="4351338"/>
          </a:xfrm>
          <a:custGeom>
            <a:avLst/>
            <a:gdLst>
              <a:gd name="connsiteX0" fmla="*/ 0 w 3174076"/>
              <a:gd name="connsiteY0" fmla="*/ 0 h 4351338"/>
              <a:gd name="connsiteX1" fmla="*/ 3174076 w 3174076"/>
              <a:gd name="connsiteY1" fmla="*/ 0 h 4351338"/>
              <a:gd name="connsiteX2" fmla="*/ 3174076 w 3174076"/>
              <a:gd name="connsiteY2" fmla="*/ 4351338 h 4351338"/>
              <a:gd name="connsiteX3" fmla="*/ 0 w 3174076"/>
              <a:gd name="connsiteY3" fmla="*/ 4351338 h 4351338"/>
              <a:gd name="connsiteX4" fmla="*/ 0 w 3174076"/>
              <a:gd name="connsiteY4" fmla="*/ 0 h 4351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4076" h="4351338" fill="none" extrusionOk="0">
                <a:moveTo>
                  <a:pt x="0" y="0"/>
                </a:moveTo>
                <a:cubicBezTo>
                  <a:pt x="683513" y="-33775"/>
                  <a:pt x="1982506" y="138873"/>
                  <a:pt x="3174076" y="0"/>
                </a:cubicBezTo>
                <a:cubicBezTo>
                  <a:pt x="3100305" y="585222"/>
                  <a:pt x="3018193" y="3710241"/>
                  <a:pt x="3174076" y="4351338"/>
                </a:cubicBezTo>
                <a:cubicBezTo>
                  <a:pt x="2289957" y="4214008"/>
                  <a:pt x="1369523" y="4213482"/>
                  <a:pt x="0" y="4351338"/>
                </a:cubicBezTo>
                <a:cubicBezTo>
                  <a:pt x="152408" y="2268068"/>
                  <a:pt x="73868" y="1803478"/>
                  <a:pt x="0" y="0"/>
                </a:cubicBezTo>
                <a:close/>
              </a:path>
              <a:path w="3174076" h="4351338" stroke="0" extrusionOk="0">
                <a:moveTo>
                  <a:pt x="0" y="0"/>
                </a:moveTo>
                <a:cubicBezTo>
                  <a:pt x="582902" y="-101487"/>
                  <a:pt x="2639420" y="-162162"/>
                  <a:pt x="3174076" y="0"/>
                </a:cubicBezTo>
                <a:cubicBezTo>
                  <a:pt x="3234789" y="1739382"/>
                  <a:pt x="3113004" y="3375976"/>
                  <a:pt x="3174076" y="4351338"/>
                </a:cubicBezTo>
                <a:cubicBezTo>
                  <a:pt x="2062552" y="4401403"/>
                  <a:pt x="1170419" y="4192889"/>
                  <a:pt x="0" y="4351338"/>
                </a:cubicBezTo>
                <a:cubicBezTo>
                  <a:pt x="-24452" y="3602151"/>
                  <a:pt x="-67663" y="2092173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981765707">
                  <ask:type>
                    <ask:lineSketchCurve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b="1" dirty="0"/>
              <a:t>Resources needed</a:t>
            </a:r>
            <a:endParaRPr lang="en-GB" dirty="0"/>
          </a:p>
          <a:p>
            <a:r>
              <a:rPr lang="en-GB" dirty="0"/>
              <a:t>L5 Activity 2 Worksheet</a:t>
            </a:r>
          </a:p>
          <a:p>
            <a:r>
              <a:rPr lang="en-GB" dirty="0"/>
              <a:t>Practical equipment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2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0A80B4B7-F830-45FF-0CCC-471DC99883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50"/>
            <a:ext cx="4782954" cy="365125"/>
          </a:xfrm>
        </p:spPr>
        <p:txBody>
          <a:bodyPr/>
          <a:lstStyle/>
          <a:p>
            <a:r>
              <a:rPr lang="en-US" dirty="0"/>
              <a:t>Lesson 5: Ordering and storing stock correctly</a:t>
            </a:r>
          </a:p>
        </p:txBody>
      </p:sp>
    </p:spTree>
    <p:extLst>
      <p:ext uri="{BB962C8B-B14F-4D97-AF65-F5344CB8AC3E}">
        <p14:creationId xmlns:p14="http://schemas.microsoft.com/office/powerpoint/2010/main" val="72447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Chemical storage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5509F4-901C-3661-2A44-9A91B8F23C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08183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What factors may cause chemicals to degrade?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0A80B4B7-F830-45FF-0CCC-471DC99883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US" dirty="0"/>
              <a:t>Lesson 5: Ordering and storing stock correctly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57A40F-4EEF-7827-B56B-8AF2FAFA450E}"/>
              </a:ext>
            </a:extLst>
          </p:cNvPr>
          <p:cNvSpPr txBox="1"/>
          <p:nvPr/>
        </p:nvSpPr>
        <p:spPr>
          <a:xfrm>
            <a:off x="948089" y="2903930"/>
            <a:ext cx="4971950" cy="3097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6631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noProof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ight</a:t>
            </a:r>
          </a:p>
          <a:p>
            <a:pPr marL="228600" marR="0" lvl="0" indent="-228600" algn="l" defTabSz="914400" rtl="0" eaLnBrk="1" fontAlgn="auto" latinLnBrk="0" hangingPunct="1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6631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noProof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ime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6631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noProof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emperature</a:t>
            </a:r>
          </a:p>
          <a:p>
            <a:pPr marL="228600" marR="0" lvl="0" indent="-228600" algn="l" defTabSz="914400" rtl="0" eaLnBrk="1" fontAlgn="auto" latinLnBrk="0" hangingPunct="1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6631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xposure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to oxygen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6631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xposure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to water</a:t>
            </a:r>
          </a:p>
          <a:p>
            <a:pPr marL="228600" marR="0" lvl="0" indent="-228600" algn="l" defTabSz="914400" rtl="0" eaLnBrk="1" fontAlgn="auto" latinLnBrk="0" hangingPunct="1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466318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xposure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to other substances 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3A14064-4DE0-6D74-7BDA-B0A34AA3ED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245682" y="2100519"/>
            <a:ext cx="5356407" cy="357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82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4441A1A-96D1-31B2-17D6-7960B9A3E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GB" dirty="0"/>
              <a:t>Chemical storage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1851A-9556-8532-153C-E458E877B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287000" cy="4351338"/>
          </a:xfrm>
          <a:solidFill>
            <a:srgbClr val="E2EEBE"/>
          </a:solidFill>
        </p:spPr>
        <p:txBody>
          <a:bodyPr>
            <a:normAutofit fontScale="92500" lnSpcReduction="20000"/>
          </a:bodyPr>
          <a:lstStyle/>
          <a:p>
            <a:r>
              <a:rPr lang="en-US" dirty="0"/>
              <a:t>Incorrect chemical storage can cause:</a:t>
            </a:r>
          </a:p>
          <a:p>
            <a:r>
              <a:rPr lang="en-US" dirty="0"/>
              <a:t>a health and safety risk to employees - for example:</a:t>
            </a:r>
          </a:p>
          <a:p>
            <a:pPr lvl="1"/>
            <a:r>
              <a:rPr lang="en-US" dirty="0"/>
              <a:t>toxic gases may be released through chemical degradation </a:t>
            </a:r>
          </a:p>
          <a:p>
            <a:pPr lvl="1"/>
            <a:r>
              <a:rPr lang="en-US" dirty="0"/>
              <a:t>risk of spillage</a:t>
            </a:r>
          </a:p>
          <a:p>
            <a:pPr lvl="1"/>
            <a:r>
              <a:rPr lang="en-US" dirty="0"/>
              <a:t>risk of injury from being stored at inappropriate heights</a:t>
            </a:r>
          </a:p>
          <a:p>
            <a:r>
              <a:rPr lang="en-US" dirty="0"/>
              <a:t>financial loss</a:t>
            </a:r>
          </a:p>
          <a:p>
            <a:r>
              <a:rPr lang="en-US" dirty="0"/>
              <a:t>difficulties in locating stock which has been stored for extended periods of time</a:t>
            </a:r>
          </a:p>
          <a:p>
            <a:r>
              <a:rPr lang="en-GB" dirty="0"/>
              <a:t>unintended reaction with reagents may not lead to the intended product/harmful gases could be released</a:t>
            </a:r>
          </a:p>
          <a:p>
            <a:r>
              <a:rPr lang="en-GB" dirty="0"/>
              <a:t>rates of reactions may be slower than normal or not economically viable. 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0A80B4B7-F830-45FF-0CCC-471DC998835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56349"/>
            <a:ext cx="4210050" cy="365125"/>
          </a:xfrm>
        </p:spPr>
        <p:txBody>
          <a:bodyPr/>
          <a:lstStyle/>
          <a:p>
            <a:r>
              <a:rPr lang="en-US" dirty="0"/>
              <a:t>Lesson 5: Ordering and storing stock correctly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1AB3ED-1853-6C25-C5DE-EC7CBFD81F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73929" y="162686"/>
            <a:ext cx="2078545" cy="365125"/>
          </a:xfrm>
          <a:solidFill>
            <a:srgbClr val="F1995D"/>
          </a:solidFill>
        </p:spPr>
        <p:txBody>
          <a:bodyPr/>
          <a:lstStyle/>
          <a:p>
            <a:r>
              <a:rPr lang="en-GB" dirty="0"/>
              <a:t>Activity 2</a:t>
            </a:r>
          </a:p>
        </p:txBody>
      </p:sp>
    </p:spTree>
    <p:extLst>
      <p:ext uri="{BB962C8B-B14F-4D97-AF65-F5344CB8AC3E}">
        <p14:creationId xmlns:p14="http://schemas.microsoft.com/office/powerpoint/2010/main" val="22611522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B616B-5571-96B8-FC1A-B5E8EBE8A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/>
                <a:ea typeface="Arial"/>
                <a:cs typeface="Arial"/>
                <a:sym typeface="Arial"/>
              </a:rPr>
              <a:t>Storing products, materials and equipment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4D6D8-737E-D085-CDEA-6063ABB4D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28960" cy="3980815"/>
          </a:xfrm>
          <a:solidFill>
            <a:srgbClr val="E2EEBE"/>
          </a:solidFill>
        </p:spPr>
        <p:txBody>
          <a:bodyPr>
            <a:normAutofit fontScale="25000" lnSpcReduction="20000"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7400" dirty="0"/>
              <a:t>Incorrect storage of products, materials and equipment can cause:</a:t>
            </a:r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7400" dirty="0"/>
              <a:t>cross-contamination</a:t>
            </a:r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7400" dirty="0"/>
              <a:t>breakdown of limited stability products </a:t>
            </a:r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7400" dirty="0"/>
              <a:t>products exceeding their expiry date (resulting in a financial loss as products have to be disposed of)</a:t>
            </a:r>
          </a:p>
          <a:p>
            <a:pPr>
              <a:buSzPct val="100000"/>
            </a:pPr>
            <a:r>
              <a:rPr lang="en-US" sz="7400" dirty="0"/>
              <a:t>loss of samples or degradation of reagents not stored at the correct temperature (</a:t>
            </a:r>
            <a:r>
              <a:rPr lang="en-GB" sz="7400" dirty="0">
                <a:solidFill>
                  <a:srgbClr val="3F3F3F"/>
                </a:solidFill>
                <a:effectLst/>
              </a:rPr>
              <a:t>−20°C, </a:t>
            </a:r>
            <a:br>
              <a:rPr lang="en-GB" sz="7400" dirty="0">
                <a:solidFill>
                  <a:srgbClr val="3F3F3F"/>
                </a:solidFill>
                <a:effectLst/>
              </a:rPr>
            </a:br>
            <a:r>
              <a:rPr lang="en-GB" sz="7400" dirty="0">
                <a:solidFill>
                  <a:srgbClr val="3F3F3F"/>
                </a:solidFill>
                <a:effectLst/>
              </a:rPr>
              <a:t>−4°C, 4°C </a:t>
            </a:r>
            <a:r>
              <a:rPr lang="en-US" sz="7400" dirty="0"/>
              <a:t>or room temperature) </a:t>
            </a:r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7400" dirty="0"/>
              <a:t>a health and safety risk to employees (for example, from spread of infection or injury caused by lifting)</a:t>
            </a:r>
          </a:p>
          <a:p>
            <a:pPr marL="2286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7400" dirty="0"/>
              <a:t>difficulties in locating stock which has been stored for extended periods of time.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C4CA7B-6C05-D464-5182-864B076B3BF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310312"/>
            <a:ext cx="4210050" cy="365125"/>
          </a:xfrm>
        </p:spPr>
        <p:txBody>
          <a:bodyPr/>
          <a:lstStyle/>
          <a:p>
            <a:r>
              <a:rPr lang="en-US" dirty="0"/>
              <a:t>Lesson 5: Ordering and storing stock correctly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97B5CF-1EA8-B11A-35AE-320609125C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Activity 2</a:t>
            </a:r>
          </a:p>
        </p:txBody>
      </p:sp>
    </p:spTree>
    <p:extLst>
      <p:ext uri="{BB962C8B-B14F-4D97-AF65-F5344CB8AC3E}">
        <p14:creationId xmlns:p14="http://schemas.microsoft.com/office/powerpoint/2010/main" val="4169464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CBE4BB3A37E488EBA36778162DF73" ma:contentTypeVersion="14" ma:contentTypeDescription="Create a new document." ma:contentTypeScope="" ma:versionID="0ca46bf19ef785bbbc8660e038fa42bd">
  <xsd:schema xmlns:xsd="http://www.w3.org/2001/XMLSchema" xmlns:xs="http://www.w3.org/2001/XMLSchema" xmlns:p="http://schemas.microsoft.com/office/2006/metadata/properties" xmlns:ns2="793c77ee-4b4c-4c71-81d8-13ade05a2728" xmlns:ns3="35bd0bae-f88e-4010-86b3-4f837abcc0be" targetNamespace="http://schemas.microsoft.com/office/2006/metadata/properties" ma:root="true" ma:fieldsID="5715f077389cd6616b2945872cd585d5" ns2:_="" ns3:_="">
    <xsd:import namespace="793c77ee-4b4c-4c71-81d8-13ade05a2728"/>
    <xsd:import namespace="35bd0bae-f88e-4010-86b3-4f837abcc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c77ee-4b4c-4c71-81d8-13ade05a2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c323eb9-42bf-4c5f-9fdb-2be1ed835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d0bae-f88e-4010-86b3-4f837abcc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28b4b58-1043-4966-96c8-0b089c760a9f}" ma:internalName="TaxCatchAll" ma:showField="CatchAllData" ma:web="35bd0bae-f88e-4010-86b3-4f837abcc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bd0bae-f88e-4010-86b3-4f837abcc0be" xsi:nil="true"/>
    <lcf76f155ced4ddcb4097134ff3c332f xmlns="793c77ee-4b4c-4c71-81d8-13ade05a27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D09F51C-AA17-4AD1-8035-82079AA6B2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E95656-556B-4107-AF58-4636E6168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3c77ee-4b4c-4c71-81d8-13ade05a2728"/>
    <ds:schemaRef ds:uri="35bd0bae-f88e-4010-86b3-4f837abcc0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030BCF-CAF8-4D9F-856F-645B9379B1DD}">
  <ds:schemaRefs>
    <ds:schemaRef ds:uri="http://schemas.microsoft.com/office/2006/metadata/properties"/>
    <ds:schemaRef ds:uri="http://schemas.microsoft.com/office/infopath/2007/PartnerControls"/>
    <ds:schemaRef ds:uri="35bd0bae-f88e-4010-86b3-4f837abcc0be"/>
    <ds:schemaRef ds:uri="793c77ee-4b4c-4c71-81d8-13ade05a272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972</Words>
  <Application>Microsoft Office PowerPoint</Application>
  <PresentationFormat>Widescreen</PresentationFormat>
  <Paragraphs>139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Arial Narrow</vt:lpstr>
      <vt:lpstr>Calibri</vt:lpstr>
      <vt:lpstr>docs-Calibri</vt:lpstr>
      <vt:lpstr>Wingdings</vt:lpstr>
      <vt:lpstr>Office Theme</vt:lpstr>
      <vt:lpstr>Science</vt:lpstr>
      <vt:lpstr>In this lesson, we will:</vt:lpstr>
      <vt:lpstr>Introduction</vt:lpstr>
      <vt:lpstr>Managing stock</vt:lpstr>
      <vt:lpstr>Managing stock</vt:lpstr>
      <vt:lpstr>Chemical storage</vt:lpstr>
      <vt:lpstr>Chemical storage</vt:lpstr>
      <vt:lpstr>Chemical storage</vt:lpstr>
      <vt:lpstr>Storing products, materials and equipment</vt:lpstr>
      <vt:lpstr>Study question</vt:lpstr>
      <vt:lpstr>In this lesson, we have:</vt:lpstr>
      <vt:lpstr>Consolidation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</dc:title>
  <dc:creator/>
  <cp:lastModifiedBy/>
  <cp:revision>5</cp:revision>
  <dcterms:created xsi:type="dcterms:W3CDTF">2024-04-22T15:48:21Z</dcterms:created>
  <dcterms:modified xsi:type="dcterms:W3CDTF">2024-07-14T11:45:53Z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0x010100823CBE4BB3A37E488EBA36778162DF73</vt:lpwstr>
  </property>
  <property fmtid="{D5CDD505-2E9C-101B-9397-08002B2CF9AE}" pid="3" name="MediaServiceImageTags">
    <vt:lpwstr/>
  </property>
</Properties>
</file>