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2">
  <p:sldMasterIdLst>
    <p:sldMasterId id="2147483648" r:id="rId4"/>
  </p:sldMasterIdLst>
  <p:notesMasterIdLst>
    <p:notesMasterId r:id="rId36"/>
  </p:notesMasterIdLst>
  <p:handoutMasterIdLst>
    <p:handoutMasterId r:id="rId37"/>
  </p:handoutMasterIdLst>
  <p:sldIdLst>
    <p:sldId id="267" r:id="rId5"/>
    <p:sldId id="325" r:id="rId6"/>
    <p:sldId id="270" r:id="rId7"/>
    <p:sldId id="328" r:id="rId8"/>
    <p:sldId id="329" r:id="rId9"/>
    <p:sldId id="303" r:id="rId10"/>
    <p:sldId id="304" r:id="rId11"/>
    <p:sldId id="305" r:id="rId12"/>
    <p:sldId id="306" r:id="rId13"/>
    <p:sldId id="307" r:id="rId14"/>
    <p:sldId id="281" r:id="rId15"/>
    <p:sldId id="286" r:id="rId16"/>
    <p:sldId id="287" r:id="rId17"/>
    <p:sldId id="338" r:id="rId18"/>
    <p:sldId id="339" r:id="rId19"/>
    <p:sldId id="290" r:id="rId20"/>
    <p:sldId id="332" r:id="rId21"/>
    <p:sldId id="334" r:id="rId22"/>
    <p:sldId id="309" r:id="rId23"/>
    <p:sldId id="310" r:id="rId24"/>
    <p:sldId id="340" r:id="rId25"/>
    <p:sldId id="341" r:id="rId26"/>
    <p:sldId id="313" r:id="rId27"/>
    <p:sldId id="342" r:id="rId28"/>
    <p:sldId id="343" r:id="rId29"/>
    <p:sldId id="326" r:id="rId30"/>
    <p:sldId id="327" r:id="rId31"/>
    <p:sldId id="321" r:id="rId32"/>
    <p:sldId id="322" r:id="rId33"/>
    <p:sldId id="324" r:id="rId34"/>
    <p:sldId id="323"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53EF"/>
    <a:srgbClr val="88A2FF"/>
    <a:srgbClr val="C0CEFF"/>
    <a:srgbClr val="FEDA00"/>
    <a:srgbClr val="FF7575"/>
    <a:srgbClr val="466318"/>
    <a:srgbClr val="E2EEBE"/>
    <a:srgbClr val="F6FAEC"/>
    <a:srgbClr val="10283A"/>
    <a:srgbClr val="F199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DE13CE-5E19-A865-0A45-0A3699439B77}" v="8" dt="2024-06-11T11:11:59.993"/>
    <p1510:client id="{91F2AF8F-0E55-A358-78E1-D22FE58BF4FE}" v="2" dt="2024-06-11T11:17:03.046"/>
    <p1510:client id="{D1D3E06D-C3FD-D149-0315-8582A8C0B56F}" v="5" dt="2024-06-10T16:27:25.3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62"/>
    <p:restoredTop sz="79537" autoAdjust="0"/>
  </p:normalViewPr>
  <p:slideViewPr>
    <p:cSldViewPr snapToGrid="0">
      <p:cViewPr varScale="1">
        <p:scale>
          <a:sx n="55" d="100"/>
          <a:sy n="55" d="100"/>
        </p:scale>
        <p:origin x="928" y="5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A41D0A8-53FF-630C-A836-51A3FCF679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C02E7DE2-9C0D-6BF3-1161-3FCE11A4D79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1090100-C4EB-4E88-91FA-DBDEB754A07B}" type="datetimeFigureOut">
              <a:rPr lang="en-GB" smtClean="0"/>
              <a:t>14/07/2024</a:t>
            </a:fld>
            <a:endParaRPr lang="en-GB"/>
          </a:p>
        </p:txBody>
      </p:sp>
      <p:sp>
        <p:nvSpPr>
          <p:cNvPr id="4" name="Footer Placeholder 3">
            <a:extLst>
              <a:ext uri="{FF2B5EF4-FFF2-40B4-BE49-F238E27FC236}">
                <a16:creationId xmlns:a16="http://schemas.microsoft.com/office/drawing/2014/main" id="{90F8F44F-3644-328A-AC9D-5615F79C6CC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6" name="Slide Number Placeholder 5">
            <a:extLst>
              <a:ext uri="{FF2B5EF4-FFF2-40B4-BE49-F238E27FC236}">
                <a16:creationId xmlns:a16="http://schemas.microsoft.com/office/drawing/2014/main" id="{719DFE00-70B8-9624-0D12-55AEF16C7C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DBE69C-86F9-4AFD-A89E-85F0E027EAC0}" type="slidenum">
              <a:rPr lang="en-GB" smtClean="0"/>
              <a:t>‹#›</a:t>
            </a:fld>
            <a:endParaRPr lang="en-GB"/>
          </a:p>
        </p:txBody>
      </p:sp>
    </p:spTree>
    <p:extLst>
      <p:ext uri="{BB962C8B-B14F-4D97-AF65-F5344CB8AC3E}">
        <p14:creationId xmlns:p14="http://schemas.microsoft.com/office/powerpoint/2010/main" val="1513877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B08B7D-84DA-49B4-815F-E8EB22447C8B}" type="datetimeFigureOut">
              <a:rPr lang="en-US" smtClean="0"/>
              <a:t>7/14/2024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9718B6-B4F5-461F-A37F-3825AB67BA92}" type="slidenum">
              <a:rPr lang="en-US" smtClean="0"/>
              <a:t>‹#›</a:t>
            </a:fld>
            <a:endParaRPr lang="en-US"/>
          </a:p>
        </p:txBody>
      </p:sp>
    </p:spTree>
    <p:extLst>
      <p:ext uri="{BB962C8B-B14F-4D97-AF65-F5344CB8AC3E}">
        <p14:creationId xmlns:p14="http://schemas.microsoft.com/office/powerpoint/2010/main" val="3021759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learn.lboro.ac.uk/pluginfile.php/1128655/mod_folder/content/0/SOP039%20Storage%2C%20Handling%20and%20Disposal%20of%20waste%20Chemicals%20.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rkhospitals.nhs.uk/seecmsfile/?id=3745"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plymouthhospitals.nhs.uk/download.cfm?doc=docm93jijm4n16404.pdf&amp;ver=24004"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istonline.org.uk/about/code-of-practice/"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www.dpt.nhs.uk/download/Nan5r7PK0Q" TargetMode="External"/><Relationship Id="rId4" Type="http://schemas.openxmlformats.org/officeDocument/2006/relationships/hyperlink" Target="https://www.sheffieldccg.nhs.uk/Downloads/About%20US/FOI/Publications%20Scheme/Moving%20and%20Handling%20Procedure.pdf"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staffnet.manchester.ac.uk/media/eps/chemistry-intranet/physics/SOP_Fume-Cupboard_V1.docx"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 </a:t>
            </a:r>
            <a:r>
              <a:rPr lang="en-GB" b="0" i="0" dirty="0">
                <a:solidFill>
                  <a:srgbClr val="000000"/>
                </a:solidFill>
                <a:effectLst/>
                <a:highlight>
                  <a:srgbClr val="FFFFFF"/>
                </a:highlight>
                <a:latin typeface="docs-Calibri"/>
              </a:rPr>
              <a:t>Shutterstock/</a:t>
            </a:r>
            <a:r>
              <a:rPr lang="en-GB" b="0" i="0" dirty="0" err="1">
                <a:solidFill>
                  <a:srgbClr val="000000"/>
                </a:solidFill>
                <a:effectLst/>
                <a:highlight>
                  <a:srgbClr val="FFFFFF"/>
                </a:highlight>
                <a:latin typeface="docs-Calibri"/>
              </a:rPr>
              <a:t>Gorodenkoff</a:t>
            </a:r>
            <a:endParaRPr lang="en-GB" dirty="0"/>
          </a:p>
        </p:txBody>
      </p:sp>
      <p:sp>
        <p:nvSpPr>
          <p:cNvPr id="4" name="Slide Number Placeholder 3"/>
          <p:cNvSpPr>
            <a:spLocks noGrp="1"/>
          </p:cNvSpPr>
          <p:nvPr>
            <p:ph type="sldNum" sz="quarter" idx="5"/>
          </p:nvPr>
        </p:nvSpPr>
        <p:spPr/>
        <p:txBody>
          <a:bodyPr/>
          <a:lstStyle/>
          <a:p>
            <a:fld id="{299718B6-B4F5-461F-A37F-3825AB67BA92}" type="slidenum">
              <a:rPr lang="en-US" smtClean="0"/>
              <a:t>1</a:t>
            </a:fld>
            <a:endParaRPr lang="en-US"/>
          </a:p>
        </p:txBody>
      </p:sp>
    </p:spTree>
    <p:extLst>
      <p:ext uri="{BB962C8B-B14F-4D97-AF65-F5344CB8AC3E}">
        <p14:creationId xmlns:p14="http://schemas.microsoft.com/office/powerpoint/2010/main" val="2021030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Image © Shutterstock/Alisa24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Image © Shutterstock/Tyler Olson</a:t>
            </a:r>
            <a:endParaRPr lang="en-US"/>
          </a:p>
        </p:txBody>
      </p:sp>
      <p:sp>
        <p:nvSpPr>
          <p:cNvPr id="4" name="Slide Number Placeholder 3"/>
          <p:cNvSpPr>
            <a:spLocks noGrp="1"/>
          </p:cNvSpPr>
          <p:nvPr>
            <p:ph type="sldNum" sz="quarter" idx="5"/>
          </p:nvPr>
        </p:nvSpPr>
        <p:spPr/>
        <p:txBody>
          <a:bodyPr/>
          <a:lstStyle/>
          <a:p>
            <a:fld id="{6A0D470C-3F6B-4593-9EA3-2AB115CDA1AC}" type="slidenum">
              <a:rPr lang="en-US" smtClean="0"/>
              <a:t>12</a:t>
            </a:fld>
            <a:endParaRPr lang="en-US"/>
          </a:p>
        </p:txBody>
      </p:sp>
    </p:spTree>
    <p:extLst>
      <p:ext uri="{BB962C8B-B14F-4D97-AF65-F5344CB8AC3E}">
        <p14:creationId xmlns:p14="http://schemas.microsoft.com/office/powerpoint/2010/main" val="23801019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Image © </a:t>
            </a:r>
            <a:r>
              <a:rPr lang="en-US" dirty="0"/>
              <a:t>Shutterstock</a:t>
            </a:r>
          </a:p>
        </p:txBody>
      </p:sp>
      <p:sp>
        <p:nvSpPr>
          <p:cNvPr id="4" name="Slide Number Placeholder 3"/>
          <p:cNvSpPr>
            <a:spLocks noGrp="1"/>
          </p:cNvSpPr>
          <p:nvPr>
            <p:ph type="sldNum" sz="quarter" idx="5"/>
          </p:nvPr>
        </p:nvSpPr>
        <p:spPr/>
        <p:txBody>
          <a:bodyPr/>
          <a:lstStyle/>
          <a:p>
            <a:fld id="{6A0D470C-3F6B-4593-9EA3-2AB115CDA1AC}" type="slidenum">
              <a:rPr lang="en-US" smtClean="0"/>
              <a:t>13</a:t>
            </a:fld>
            <a:endParaRPr lang="en-US"/>
          </a:p>
        </p:txBody>
      </p:sp>
    </p:spTree>
    <p:extLst>
      <p:ext uri="{BB962C8B-B14F-4D97-AF65-F5344CB8AC3E}">
        <p14:creationId xmlns:p14="http://schemas.microsoft.com/office/powerpoint/2010/main" val="276876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Arial" panose="020B0604020202020204" pitchFamily="34" charset="0"/>
                <a:cs typeface="Arial" panose="020B0604020202020204" pitchFamily="34" charset="0"/>
              </a:rPr>
              <a:t>Image © </a:t>
            </a:r>
            <a:r>
              <a:rPr lang="en-US"/>
              <a:t>Shutterstock/</a:t>
            </a:r>
            <a:r>
              <a:rPr lang="en-US" err="1"/>
              <a:t>Anastasiia</a:t>
            </a:r>
            <a:r>
              <a:rPr lang="en-US"/>
              <a:t> </a:t>
            </a:r>
            <a:r>
              <a:rPr lang="en-US" err="1"/>
              <a:t>Lieonova</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Arial" panose="020B0604020202020204" pitchFamily="34" charset="0"/>
                <a:cs typeface="Arial" panose="020B0604020202020204" pitchFamily="34" charset="0"/>
              </a:rPr>
              <a:t>Image © </a:t>
            </a:r>
            <a:r>
              <a:rPr lang="en-US"/>
              <a:t>Shutterstock/hedgehog94</a:t>
            </a:r>
          </a:p>
        </p:txBody>
      </p:sp>
      <p:sp>
        <p:nvSpPr>
          <p:cNvPr id="4" name="Slide Number Placeholder 3"/>
          <p:cNvSpPr>
            <a:spLocks noGrp="1"/>
          </p:cNvSpPr>
          <p:nvPr>
            <p:ph type="sldNum" sz="quarter" idx="5"/>
          </p:nvPr>
        </p:nvSpPr>
        <p:spPr/>
        <p:txBody>
          <a:bodyPr/>
          <a:lstStyle/>
          <a:p>
            <a:fld id="{6A0D470C-3F6B-4593-9EA3-2AB115CDA1AC}" type="slidenum">
              <a:rPr lang="en-US" smtClean="0"/>
              <a:t>14</a:t>
            </a:fld>
            <a:endParaRPr lang="en-US"/>
          </a:p>
        </p:txBody>
      </p:sp>
    </p:spTree>
    <p:extLst>
      <p:ext uri="{BB962C8B-B14F-4D97-AF65-F5344CB8AC3E}">
        <p14:creationId xmlns:p14="http://schemas.microsoft.com/office/powerpoint/2010/main" val="4240920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Arial" panose="020B0604020202020204" pitchFamily="34" charset="0"/>
                <a:cs typeface="Arial" panose="020B0604020202020204" pitchFamily="34" charset="0"/>
              </a:rPr>
              <a:t>Image © </a:t>
            </a:r>
            <a:r>
              <a:rPr lang="en-US" err="1"/>
              <a:t>Unsplash</a:t>
            </a:r>
            <a:r>
              <a:rPr lang="en-US"/>
              <a:t>/Adrian </a:t>
            </a:r>
            <a:r>
              <a:rPr lang="en-US" err="1"/>
              <a:t>Sulyok</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Arial" panose="020B0604020202020204" pitchFamily="34" charset="0"/>
                <a:cs typeface="Arial" panose="020B0604020202020204" pitchFamily="34" charset="0"/>
              </a:rPr>
              <a:t>Image © </a:t>
            </a:r>
            <a:r>
              <a:rPr lang="en-US"/>
              <a:t>Shutterstock/</a:t>
            </a:r>
            <a:r>
              <a:rPr lang="en-US" err="1"/>
              <a:t>Shutter.B</a:t>
            </a:r>
            <a:endParaRPr lang="en-US"/>
          </a:p>
        </p:txBody>
      </p:sp>
      <p:sp>
        <p:nvSpPr>
          <p:cNvPr id="4" name="Slide Number Placeholder 3"/>
          <p:cNvSpPr>
            <a:spLocks noGrp="1"/>
          </p:cNvSpPr>
          <p:nvPr>
            <p:ph type="sldNum" sz="quarter" idx="5"/>
          </p:nvPr>
        </p:nvSpPr>
        <p:spPr/>
        <p:txBody>
          <a:bodyPr/>
          <a:lstStyle/>
          <a:p>
            <a:fld id="{6A0D470C-3F6B-4593-9EA3-2AB115CDA1AC}" type="slidenum">
              <a:rPr lang="en-US" smtClean="0"/>
              <a:t>15</a:t>
            </a:fld>
            <a:endParaRPr lang="en-US"/>
          </a:p>
        </p:txBody>
      </p:sp>
    </p:spTree>
    <p:extLst>
      <p:ext uri="{BB962C8B-B14F-4D97-AF65-F5344CB8AC3E}">
        <p14:creationId xmlns:p14="http://schemas.microsoft.com/office/powerpoint/2010/main" val="20976222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Arial" panose="020B0604020202020204" pitchFamily="34" charset="0"/>
                <a:cs typeface="Arial" panose="020B0604020202020204" pitchFamily="34" charset="0"/>
              </a:rPr>
              <a:t>Image © </a:t>
            </a:r>
            <a:r>
              <a:rPr lang="en-US" sz="1800"/>
              <a:t>Shutterstock/Kiselev Andrey </a:t>
            </a:r>
            <a:r>
              <a:rPr lang="en-US" sz="1800" err="1"/>
              <a:t>Valerevich</a:t>
            </a:r>
            <a:endParaRPr lang="en-US" sz="180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p>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Arial" panose="020B0604020202020204" pitchFamily="34" charset="0"/>
                <a:cs typeface="Arial" panose="020B0604020202020204" pitchFamily="34" charset="0"/>
              </a:rPr>
              <a:t>Image © </a:t>
            </a:r>
            <a:r>
              <a:rPr lang="en-US"/>
              <a:t>Shutterstock/</a:t>
            </a:r>
            <a:r>
              <a:rPr lang="en-US" err="1"/>
              <a:t>tilialucida</a:t>
            </a:r>
            <a:r>
              <a:rPr lang="en-US"/>
              <a:t> </a:t>
            </a:r>
          </a:p>
        </p:txBody>
      </p:sp>
      <p:sp>
        <p:nvSpPr>
          <p:cNvPr id="4" name="Slide Number Placeholder 3"/>
          <p:cNvSpPr>
            <a:spLocks noGrp="1"/>
          </p:cNvSpPr>
          <p:nvPr>
            <p:ph type="sldNum" sz="quarter" idx="5"/>
          </p:nvPr>
        </p:nvSpPr>
        <p:spPr/>
        <p:txBody>
          <a:bodyPr/>
          <a:lstStyle/>
          <a:p>
            <a:fld id="{6A0D470C-3F6B-4593-9EA3-2AB115CDA1AC}" type="slidenum">
              <a:rPr lang="en-US" smtClean="0"/>
              <a:t>16</a:t>
            </a:fld>
            <a:endParaRPr lang="en-US"/>
          </a:p>
        </p:txBody>
      </p:sp>
    </p:spTree>
    <p:extLst>
      <p:ext uri="{BB962C8B-B14F-4D97-AF65-F5344CB8AC3E}">
        <p14:creationId xmlns:p14="http://schemas.microsoft.com/office/powerpoint/2010/main" val="25942470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a:solidFill>
                  <a:srgbClr val="FF0000"/>
                </a:solidFill>
                <a:latin typeface="Adobe Clean DC"/>
              </a:rPr>
              <a:t>Case study 1</a:t>
            </a:r>
            <a:r>
              <a:rPr lang="en-GB" sz="1800" strike="noStrike">
                <a:solidFill>
                  <a:srgbClr val="FF0000"/>
                </a:solidFill>
                <a:latin typeface="Adobe Clean DC"/>
              </a:rPr>
              <a:t> </a:t>
            </a:r>
            <a:r>
              <a:rPr lang="en-GB" sz="1800" i="0" strike="noStrike" baseline="0">
                <a:solidFill>
                  <a:srgbClr val="FF0000"/>
                </a:solidFill>
                <a:latin typeface="Adobe Clean DC"/>
              </a:rPr>
              <a:t>(</a:t>
            </a:r>
            <a:r>
              <a:rPr lang="en-GB" sz="1800" i="0">
                <a:solidFill>
                  <a:srgbClr val="0D0D0D"/>
                </a:solidFill>
                <a:effectLst/>
                <a:latin typeface="Arial" panose="020B0604020202020204" pitchFamily="34" charset="0"/>
                <a:ea typeface="Arial" panose="020B0604020202020204" pitchFamily="34" charset="0"/>
              </a:rPr>
              <a:t>Insight into a microbiology lab</a:t>
            </a:r>
            <a:r>
              <a:rPr lang="en-GB" sz="1800" i="0">
                <a:effectLst/>
              </a:rPr>
              <a:t>): </a:t>
            </a:r>
            <a:r>
              <a:rPr lang="en-GB" sz="1800">
                <a:solidFill>
                  <a:srgbClr val="000000"/>
                </a:solidFill>
                <a:latin typeface="Adobe Clean DC"/>
              </a:rPr>
              <a:t>www.youtube.com/watch?v=LnOcAgEsySw&amp;t=102s (with permission) </a:t>
            </a:r>
            <a:r>
              <a:rPr lang="en-GB" sz="2800" b="0" i="0">
                <a:solidFill>
                  <a:srgbClr val="000000"/>
                </a:solidFill>
                <a:effectLst/>
                <a:highlight>
                  <a:srgbClr val="FFFFFF"/>
                </a:highlight>
                <a:latin typeface="docs-Calibri"/>
              </a:rPr>
              <a:t>Clinical Illustration, Royal Wolverhampton NHS Trust</a:t>
            </a:r>
            <a:endParaRPr lang="en-GB" sz="1800">
              <a:solidFill>
                <a:srgbClr val="000000"/>
              </a:solidFill>
              <a:latin typeface="Adobe Clean DC"/>
            </a:endParaRPr>
          </a:p>
          <a:p>
            <a:endParaRPr lang="en-GB" sz="1800">
              <a:solidFill>
                <a:srgbClr val="000000"/>
              </a:solidFill>
              <a:latin typeface="Adobe Clean DC"/>
            </a:endParaRPr>
          </a:p>
          <a:p>
            <a:r>
              <a:rPr lang="en-GB" sz="1800">
                <a:solidFill>
                  <a:srgbClr val="000000"/>
                </a:solidFill>
                <a:latin typeface="Adobe Clean DC"/>
              </a:rPr>
              <a:t>Case study 2</a:t>
            </a:r>
            <a:r>
              <a:rPr lang="en-GB" sz="1800">
                <a:solidFill>
                  <a:srgbClr val="000000"/>
                </a:solidFill>
                <a:latin typeface="Adobe Clean DC"/>
                <a:sym typeface="Wingdings" pitchFamily="2" charset="2"/>
              </a:rPr>
              <a:t> (Healthcare Laboratory Technician): https://</a:t>
            </a:r>
            <a:r>
              <a:rPr lang="en-GB" sz="1800" err="1">
                <a:solidFill>
                  <a:srgbClr val="000000"/>
                </a:solidFill>
                <a:latin typeface="Adobe Clean DC"/>
                <a:sym typeface="Wingdings" pitchFamily="2" charset="2"/>
              </a:rPr>
              <a:t>www.technicians.org.uk</a:t>
            </a:r>
            <a:r>
              <a:rPr lang="en-GB" sz="1800">
                <a:solidFill>
                  <a:srgbClr val="000000"/>
                </a:solidFill>
                <a:latin typeface="Adobe Clean DC"/>
                <a:sym typeface="Wingdings" pitchFamily="2" charset="2"/>
              </a:rPr>
              <a:t>/stories/</a:t>
            </a:r>
            <a:r>
              <a:rPr lang="en-GB" sz="1800" err="1">
                <a:solidFill>
                  <a:srgbClr val="000000"/>
                </a:solidFill>
                <a:latin typeface="Adobe Clean DC"/>
                <a:sym typeface="Wingdings" pitchFamily="2" charset="2"/>
              </a:rPr>
              <a:t>toluwani-alade</a:t>
            </a:r>
            <a:r>
              <a:rPr lang="en-GB" sz="1800">
                <a:solidFill>
                  <a:srgbClr val="000000"/>
                </a:solidFill>
                <a:latin typeface="Adobe Clean DC"/>
                <a:sym typeface="Wingdings" pitchFamily="2" charset="2"/>
              </a:rPr>
              <a:t>/</a:t>
            </a:r>
            <a:endParaRPr lang="en-US"/>
          </a:p>
        </p:txBody>
      </p:sp>
      <p:sp>
        <p:nvSpPr>
          <p:cNvPr id="4" name="Slide Number Placeholder 3"/>
          <p:cNvSpPr>
            <a:spLocks noGrp="1"/>
          </p:cNvSpPr>
          <p:nvPr>
            <p:ph type="sldNum" sz="quarter" idx="5"/>
          </p:nvPr>
        </p:nvSpPr>
        <p:spPr/>
        <p:txBody>
          <a:bodyPr/>
          <a:lstStyle/>
          <a:p>
            <a:fld id="{6A0D470C-3F6B-4593-9EA3-2AB115CDA1AC}" type="slidenum">
              <a:rPr lang="en-US" smtClean="0"/>
              <a:t>18</a:t>
            </a:fld>
            <a:endParaRPr lang="en-US"/>
          </a:p>
        </p:txBody>
      </p:sp>
    </p:spTree>
    <p:extLst>
      <p:ext uri="{BB962C8B-B14F-4D97-AF65-F5344CB8AC3E}">
        <p14:creationId xmlns:p14="http://schemas.microsoft.com/office/powerpoint/2010/main" val="3178496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Image © </a:t>
            </a:r>
            <a:r>
              <a:rPr lang="en-US"/>
              <a:t>Shutterstock/stock pictures</a:t>
            </a:r>
          </a:p>
        </p:txBody>
      </p:sp>
      <p:sp>
        <p:nvSpPr>
          <p:cNvPr id="4" name="Slide Number Placeholder 3"/>
          <p:cNvSpPr>
            <a:spLocks noGrp="1"/>
          </p:cNvSpPr>
          <p:nvPr>
            <p:ph type="sldNum" sz="quarter" idx="5"/>
          </p:nvPr>
        </p:nvSpPr>
        <p:spPr/>
        <p:txBody>
          <a:bodyPr/>
          <a:lstStyle/>
          <a:p>
            <a:fld id="{6A0D470C-3F6B-4593-9EA3-2AB115CDA1AC}" type="slidenum">
              <a:rPr lang="en-US" smtClean="0"/>
              <a:t>20</a:t>
            </a:fld>
            <a:endParaRPr lang="en-US"/>
          </a:p>
        </p:txBody>
      </p:sp>
    </p:spTree>
    <p:extLst>
      <p:ext uri="{BB962C8B-B14F-4D97-AF65-F5344CB8AC3E}">
        <p14:creationId xmlns:p14="http://schemas.microsoft.com/office/powerpoint/2010/main" val="39392196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Arial" panose="020B0604020202020204" pitchFamily="34" charset="0"/>
                <a:cs typeface="Arial" panose="020B0604020202020204" pitchFamily="34" charset="0"/>
              </a:rPr>
              <a:t>Image © </a:t>
            </a:r>
            <a:r>
              <a:rPr lang="en-US"/>
              <a:t>Shutterstock/Sergei </a:t>
            </a:r>
            <a:r>
              <a:rPr lang="en-US" err="1"/>
              <a:t>Anishchenko</a:t>
            </a:r>
            <a:endParaRPr lang="en-US"/>
          </a:p>
        </p:txBody>
      </p:sp>
      <p:sp>
        <p:nvSpPr>
          <p:cNvPr id="4" name="Slide Number Placeholder 3"/>
          <p:cNvSpPr>
            <a:spLocks noGrp="1"/>
          </p:cNvSpPr>
          <p:nvPr>
            <p:ph type="sldNum" sz="quarter" idx="5"/>
          </p:nvPr>
        </p:nvSpPr>
        <p:spPr/>
        <p:txBody>
          <a:bodyPr/>
          <a:lstStyle/>
          <a:p>
            <a:fld id="{6A0D470C-3F6B-4593-9EA3-2AB115CDA1AC}" type="slidenum">
              <a:rPr lang="en-US" smtClean="0"/>
              <a:t>21</a:t>
            </a:fld>
            <a:endParaRPr lang="en-US"/>
          </a:p>
        </p:txBody>
      </p:sp>
    </p:spTree>
    <p:extLst>
      <p:ext uri="{BB962C8B-B14F-4D97-AF65-F5344CB8AC3E}">
        <p14:creationId xmlns:p14="http://schemas.microsoft.com/office/powerpoint/2010/main" val="39967953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Arial" panose="020B0604020202020204" pitchFamily="34" charset="0"/>
                <a:cs typeface="Arial" panose="020B0604020202020204" pitchFamily="34" charset="0"/>
              </a:rPr>
              <a:t>Image © </a:t>
            </a:r>
            <a:r>
              <a:rPr lang="en-US"/>
              <a:t>Shutterstock/</a:t>
            </a:r>
            <a:r>
              <a:rPr lang="en-US" err="1"/>
              <a:t>Ekahardiwito</a:t>
            </a:r>
            <a:endParaRPr lang="en-US"/>
          </a:p>
        </p:txBody>
      </p:sp>
      <p:sp>
        <p:nvSpPr>
          <p:cNvPr id="4" name="Slide Number Placeholder 3"/>
          <p:cNvSpPr>
            <a:spLocks noGrp="1"/>
          </p:cNvSpPr>
          <p:nvPr>
            <p:ph type="sldNum" sz="quarter" idx="5"/>
          </p:nvPr>
        </p:nvSpPr>
        <p:spPr/>
        <p:txBody>
          <a:bodyPr/>
          <a:lstStyle/>
          <a:p>
            <a:fld id="{6A0D470C-3F6B-4593-9EA3-2AB115CDA1AC}" type="slidenum">
              <a:rPr lang="en-US" smtClean="0"/>
              <a:t>22</a:t>
            </a:fld>
            <a:endParaRPr lang="en-US"/>
          </a:p>
        </p:txBody>
      </p:sp>
    </p:spTree>
    <p:extLst>
      <p:ext uri="{BB962C8B-B14F-4D97-AF65-F5344CB8AC3E}">
        <p14:creationId xmlns:p14="http://schemas.microsoft.com/office/powerpoint/2010/main" val="40296720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t>Image © </a:t>
            </a:r>
            <a:r>
              <a:rPr lang="en-US" sz="1800"/>
              <a:t>Shutterstock/Ihor </a:t>
            </a:r>
            <a:r>
              <a:rPr lang="en-US" sz="1800" err="1"/>
              <a:t>Matsiievskyi</a:t>
            </a:r>
            <a:endParaRPr lang="en-US" sz="1800"/>
          </a:p>
        </p:txBody>
      </p:sp>
      <p:sp>
        <p:nvSpPr>
          <p:cNvPr id="4" name="Slide Number Placeholder 3"/>
          <p:cNvSpPr>
            <a:spLocks noGrp="1"/>
          </p:cNvSpPr>
          <p:nvPr>
            <p:ph type="sldNum" sz="quarter" idx="5"/>
          </p:nvPr>
        </p:nvSpPr>
        <p:spPr/>
        <p:txBody>
          <a:bodyPr/>
          <a:lstStyle/>
          <a:p>
            <a:fld id="{6A0D470C-3F6B-4593-9EA3-2AB115CDA1AC}" type="slidenum">
              <a:rPr lang="en-US" smtClean="0"/>
              <a:t>23</a:t>
            </a:fld>
            <a:endParaRPr lang="en-US"/>
          </a:p>
        </p:txBody>
      </p:sp>
    </p:spTree>
    <p:extLst>
      <p:ext uri="{BB962C8B-B14F-4D97-AF65-F5344CB8AC3E}">
        <p14:creationId xmlns:p14="http://schemas.microsoft.com/office/powerpoint/2010/main" val="129555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i="0" u="none">
                <a:solidFill>
                  <a:srgbClr val="0563C1"/>
                </a:solidFill>
                <a:effectLst/>
                <a:latin typeface="Calibri" panose="020F0502020204030204" pitchFamily="34" charset="0"/>
              </a:rPr>
              <a:t>Websites linked in this slide:</a:t>
            </a:r>
            <a:r>
              <a:rPr lang="en-GB" sz="1800" i="0" u="sng">
                <a:solidFill>
                  <a:srgbClr val="0563C1"/>
                </a:solidFill>
                <a:effectLst/>
                <a:latin typeface="Calibri" panose="020F0502020204030204" pitchFamily="34" charset="0"/>
              </a:rPr>
              <a:t> </a:t>
            </a:r>
            <a:r>
              <a:rPr lang="en-GB" sz="2800">
                <a:solidFill>
                  <a:srgbClr val="3F3F3F"/>
                </a:solidFill>
                <a:effectLst/>
                <a:latin typeface="Helvetica" pitchFamily="2" charset="0"/>
              </a:rPr>
              <a:t>https://learn.lboro.ac.uk/pluginfile.php/1128655/mod_folder/content/0/SOP057%20Use%20and%20Maintenance%20of%20Pipettes%20.pdf? (with permission)</a:t>
            </a:r>
          </a:p>
          <a:p>
            <a:endParaRPr lang="en-GB" sz="1800" i="0" u="none">
              <a:solidFill>
                <a:srgbClr val="0563C1"/>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a:t>Image © Shutterstock/</a:t>
            </a:r>
            <a:r>
              <a:rPr lang="en-GB" sz="1800" err="1"/>
              <a:t>Gorodenkoff</a:t>
            </a:r>
            <a:endParaRPr lang="en-GB" sz="1800" i="0" u="none">
              <a:solidFill>
                <a:srgbClr val="0563C1"/>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6A0D470C-3F6B-4593-9EA3-2AB115CDA1AC}" type="slidenum">
              <a:rPr lang="en-US" smtClean="0"/>
              <a:t>4</a:t>
            </a:fld>
            <a:endParaRPr lang="en-US"/>
          </a:p>
        </p:txBody>
      </p:sp>
    </p:spTree>
    <p:extLst>
      <p:ext uri="{BB962C8B-B14F-4D97-AF65-F5344CB8AC3E}">
        <p14:creationId xmlns:p14="http://schemas.microsoft.com/office/powerpoint/2010/main" val="14840090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Arial" panose="020B0604020202020204" pitchFamily="34" charset="0"/>
                <a:cs typeface="Arial" panose="020B0604020202020204" pitchFamily="34" charset="0"/>
              </a:rPr>
              <a:t>Image © </a:t>
            </a:r>
            <a:r>
              <a:rPr lang="en-US"/>
              <a:t>Shutterstock/</a:t>
            </a:r>
            <a:r>
              <a:rPr lang="en-US" err="1"/>
              <a:t>Okrasiuk</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endParaRPr lang="en-US"/>
          </a:p>
        </p:txBody>
      </p:sp>
      <p:sp>
        <p:nvSpPr>
          <p:cNvPr id="4" name="Slide Number Placeholder 3"/>
          <p:cNvSpPr>
            <a:spLocks noGrp="1"/>
          </p:cNvSpPr>
          <p:nvPr>
            <p:ph type="sldNum" sz="quarter" idx="5"/>
          </p:nvPr>
        </p:nvSpPr>
        <p:spPr/>
        <p:txBody>
          <a:bodyPr/>
          <a:lstStyle/>
          <a:p>
            <a:fld id="{6A0D470C-3F6B-4593-9EA3-2AB115CDA1AC}" type="slidenum">
              <a:rPr lang="en-US" smtClean="0"/>
              <a:t>24</a:t>
            </a:fld>
            <a:endParaRPr lang="en-US"/>
          </a:p>
        </p:txBody>
      </p:sp>
    </p:spTree>
    <p:extLst>
      <p:ext uri="{BB962C8B-B14F-4D97-AF65-F5344CB8AC3E}">
        <p14:creationId xmlns:p14="http://schemas.microsoft.com/office/powerpoint/2010/main" val="20092910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Arial" panose="020B0604020202020204" pitchFamily="34" charset="0"/>
                <a:cs typeface="Arial" panose="020B0604020202020204" pitchFamily="34" charset="0"/>
              </a:rPr>
              <a:t>Image © </a:t>
            </a:r>
            <a:r>
              <a:rPr lang="en-US" sz="1800"/>
              <a:t>Shutterstock/</a:t>
            </a:r>
            <a:r>
              <a:rPr lang="en-US" sz="1800" err="1"/>
              <a:t>Makitalo</a:t>
            </a:r>
            <a:endParaRPr lang="en-US" sz="1800"/>
          </a:p>
        </p:txBody>
      </p:sp>
      <p:sp>
        <p:nvSpPr>
          <p:cNvPr id="4" name="Slide Number Placeholder 3"/>
          <p:cNvSpPr>
            <a:spLocks noGrp="1"/>
          </p:cNvSpPr>
          <p:nvPr>
            <p:ph type="sldNum" sz="quarter" idx="5"/>
          </p:nvPr>
        </p:nvSpPr>
        <p:spPr/>
        <p:txBody>
          <a:bodyPr/>
          <a:lstStyle/>
          <a:p>
            <a:fld id="{6A0D470C-3F6B-4593-9EA3-2AB115CDA1AC}" type="slidenum">
              <a:rPr lang="en-US" smtClean="0"/>
              <a:t>25</a:t>
            </a:fld>
            <a:endParaRPr lang="en-US"/>
          </a:p>
        </p:txBody>
      </p:sp>
    </p:spTree>
    <p:extLst>
      <p:ext uri="{BB962C8B-B14F-4D97-AF65-F5344CB8AC3E}">
        <p14:creationId xmlns:p14="http://schemas.microsoft.com/office/powerpoint/2010/main" val="40339603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t>
            </a:r>
            <a:r>
              <a:rPr lang="en-GB" dirty="0">
                <a:sym typeface="Arial"/>
              </a:rPr>
              <a:t>https://en.wikipedia.org/wiki/Sheri_Sangji_case</a:t>
            </a:r>
            <a:endParaRPr lang="en-GB" sz="1200" b="0" i="0" u="none" strike="noStrike" cap="none" dirty="0">
              <a:solidFill>
                <a:srgbClr val="000000"/>
              </a:solidFill>
              <a:latin typeface="Arial"/>
              <a:ea typeface="Arial"/>
              <a:cs typeface="Arial"/>
              <a:sym typeface="Arial"/>
            </a:endParaRPr>
          </a:p>
        </p:txBody>
      </p:sp>
      <p:sp>
        <p:nvSpPr>
          <p:cNvPr id="4" name="Slide Number Placeholder 3"/>
          <p:cNvSpPr>
            <a:spLocks noGrp="1"/>
          </p:cNvSpPr>
          <p:nvPr>
            <p:ph type="sldNum" sz="quarter" idx="5"/>
          </p:nvPr>
        </p:nvSpPr>
        <p:spPr/>
        <p:txBody>
          <a:bodyPr/>
          <a:lstStyle/>
          <a:p>
            <a:fld id="{299718B6-B4F5-461F-A37F-3825AB67BA92}" type="slidenum">
              <a:rPr lang="en-US" smtClean="0"/>
              <a:t>26</a:t>
            </a:fld>
            <a:endParaRPr lang="en-US"/>
          </a:p>
        </p:txBody>
      </p:sp>
    </p:spTree>
    <p:extLst>
      <p:ext uri="{BB962C8B-B14F-4D97-AF65-F5344CB8AC3E}">
        <p14:creationId xmlns:p14="http://schemas.microsoft.com/office/powerpoint/2010/main" val="18799680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t>
            </a:r>
            <a:r>
              <a:rPr lang="en-GB" sz="1200" b="0" i="0" u="sng" strike="noStrike" cap="none">
                <a:solidFill>
                  <a:schemeClr val="hlink"/>
                </a:solidFill>
                <a:latin typeface="Arial"/>
                <a:ea typeface="Arial"/>
                <a:cs typeface="Arial"/>
                <a:sym typeface="Arial"/>
              </a:rPr>
              <a:t>https://archive.cdc.gov/#/details?url=https://www.cdc.gov/media/releases/2014/p0711-lab-safety.html</a:t>
            </a:r>
            <a:endParaRPr lang="en-US" dirty="0"/>
          </a:p>
        </p:txBody>
      </p:sp>
      <p:sp>
        <p:nvSpPr>
          <p:cNvPr id="4" name="Slide Number Placeholder 3"/>
          <p:cNvSpPr>
            <a:spLocks noGrp="1"/>
          </p:cNvSpPr>
          <p:nvPr>
            <p:ph type="sldNum" sz="quarter" idx="5"/>
          </p:nvPr>
        </p:nvSpPr>
        <p:spPr/>
        <p:txBody>
          <a:bodyPr/>
          <a:lstStyle/>
          <a:p>
            <a:fld id="{299718B6-B4F5-461F-A37F-3825AB67BA92}" type="slidenum">
              <a:rPr lang="en-US" smtClean="0"/>
              <a:t>27</a:t>
            </a:fld>
            <a:endParaRPr lang="en-US"/>
          </a:p>
        </p:txBody>
      </p:sp>
    </p:spTree>
    <p:extLst>
      <p:ext uri="{BB962C8B-B14F-4D97-AF65-F5344CB8AC3E}">
        <p14:creationId xmlns:p14="http://schemas.microsoft.com/office/powerpoint/2010/main" val="155939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A0D470C-3F6B-4593-9EA3-2AB115CDA1AC}" type="slidenum">
              <a:rPr lang="en-US" smtClean="0"/>
              <a:t>5</a:t>
            </a:fld>
            <a:endParaRPr lang="en-US"/>
          </a:p>
        </p:txBody>
      </p:sp>
    </p:spTree>
    <p:extLst>
      <p:ext uri="{BB962C8B-B14F-4D97-AF65-F5344CB8AC3E}">
        <p14:creationId xmlns:p14="http://schemas.microsoft.com/office/powerpoint/2010/main" val="3229755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Picture 1 = </a:t>
            </a:r>
            <a:r>
              <a:rPr lang="en-GB" dirty="0">
                <a:hlinkClick r:id="rId3"/>
              </a:rPr>
              <a:t>www.learn.lboro.ac.uk/pluginfile.php/1128655/mod_folder/content/0/SOP039 Storage%2C Handling and Disposal of waste Chemicals .pdf</a:t>
            </a:r>
            <a:r>
              <a:rPr lang="en-GB" dirty="0"/>
              <a:t> (SOP on handling and disposal of waste chemicals) (with permission)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Image © Shutterstock/</a:t>
            </a:r>
            <a:r>
              <a:rPr lang="en-GB" sz="1200" dirty="0" err="1"/>
              <a:t>Naleenmud</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Picture 2 = </a:t>
            </a:r>
            <a:r>
              <a:rPr lang="en-GB" sz="1200" dirty="0"/>
              <a:t>www.cifor-icraf.org/resources-documents/Method-for-analyzing-soil-pH-in-water.pdf (SOP for a soil pH test) (with permission)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Image © Shutterstock/New Africa </a:t>
            </a:r>
            <a:endParaRPr lang="en-US" dirty="0"/>
          </a:p>
        </p:txBody>
      </p:sp>
      <p:sp>
        <p:nvSpPr>
          <p:cNvPr id="4" name="Slide Number Placeholder 3"/>
          <p:cNvSpPr>
            <a:spLocks noGrp="1"/>
          </p:cNvSpPr>
          <p:nvPr>
            <p:ph type="sldNum" sz="quarter" idx="5"/>
          </p:nvPr>
        </p:nvSpPr>
        <p:spPr/>
        <p:txBody>
          <a:bodyPr/>
          <a:lstStyle/>
          <a:p>
            <a:fld id="{6A0D470C-3F6B-4593-9EA3-2AB115CDA1AC}" type="slidenum">
              <a:rPr lang="en-US" smtClean="0"/>
              <a:t>6</a:t>
            </a:fld>
            <a:endParaRPr lang="en-US"/>
          </a:p>
        </p:txBody>
      </p:sp>
    </p:spTree>
    <p:extLst>
      <p:ext uri="{BB962C8B-B14F-4D97-AF65-F5344CB8AC3E}">
        <p14:creationId xmlns:p14="http://schemas.microsoft.com/office/powerpoint/2010/main" val="1547224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Picture 3 = </a:t>
            </a:r>
            <a:r>
              <a:rPr lang="en-GB" b="0" i="0">
                <a:solidFill>
                  <a:srgbClr val="0563C1"/>
                </a:solidFill>
                <a:effectLst/>
                <a:highlight>
                  <a:srgbClr val="FF9900"/>
                </a:highlight>
                <a:latin typeface="Arial" panose="020B0604020202020204" pitchFamily="34" charset="0"/>
              </a:rPr>
              <a:t>https://www.nhsfife.org/about-us/policies-and-procedures/general-policies/electrical-safety/ </a:t>
            </a:r>
            <a:r>
              <a:rPr lang="en-GB"/>
              <a:t>(SOP on electrical safety and PAT testing)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Image © Shutterstock/Richard z </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en-GB">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t>Picture 4 = </a:t>
            </a:r>
            <a:r>
              <a:rPr lang="en-GB" b="0" i="0" u="sng">
                <a:solidFill>
                  <a:srgbClr val="1155CC"/>
                </a:solidFill>
                <a:effectLst/>
                <a:latin typeface="Arial" panose="020B0604020202020204" pitchFamily="34" charset="0"/>
                <a:hlinkClick r:id="rId4"/>
              </a:rPr>
              <a:t>https://www.plymouthhospitals.nhs.uk/download.cfm?doc=docm93jijm4n16404.pdf&amp;ver=24004 </a:t>
            </a:r>
            <a:r>
              <a:rPr lang="en-GB"/>
              <a:t>(SOP on handling of radioactive sampling)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Image © Shutterstock/</a:t>
            </a:r>
            <a:r>
              <a:rPr lang="en-GB" sz="1200" err="1"/>
              <a:t>Kreminska</a:t>
            </a:r>
            <a:endParaRPr lang="en-US"/>
          </a:p>
        </p:txBody>
      </p:sp>
      <p:sp>
        <p:nvSpPr>
          <p:cNvPr id="4" name="Slide Number Placeholder 3"/>
          <p:cNvSpPr>
            <a:spLocks noGrp="1"/>
          </p:cNvSpPr>
          <p:nvPr>
            <p:ph type="sldNum" sz="quarter" idx="5"/>
          </p:nvPr>
        </p:nvSpPr>
        <p:spPr/>
        <p:txBody>
          <a:bodyPr/>
          <a:lstStyle/>
          <a:p>
            <a:fld id="{6A0D470C-3F6B-4593-9EA3-2AB115CDA1AC}" type="slidenum">
              <a:rPr lang="en-US" smtClean="0"/>
              <a:t>7</a:t>
            </a:fld>
            <a:endParaRPr lang="en-US"/>
          </a:p>
        </p:txBody>
      </p:sp>
    </p:spTree>
    <p:extLst>
      <p:ext uri="{BB962C8B-B14F-4D97-AF65-F5344CB8AC3E}">
        <p14:creationId xmlns:p14="http://schemas.microsoft.com/office/powerpoint/2010/main" val="2275582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a:t>Picture 5 = </a:t>
            </a:r>
            <a:r>
              <a:rPr lang="en-GB" sz="2800">
                <a:hlinkClick r:id="rId3"/>
              </a:rPr>
              <a:t>https://istonline.org.uk/about/code-of-practice/</a:t>
            </a:r>
            <a:r>
              <a:rPr lang="en-GB" sz="2800"/>
              <a:t>   </a:t>
            </a:r>
            <a:endParaRPr lang="en-GB" sz="4000">
              <a:solidFill>
                <a:srgbClr val="3F3F3F"/>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a:t>(Code of professional conduct) (with permission)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a:t>Image © Shutterstock/</a:t>
            </a:r>
            <a:r>
              <a:rPr lang="en-GB" sz="2800" err="1"/>
              <a:t>Chokniti</a:t>
            </a:r>
            <a:r>
              <a:rPr lang="en-GB" sz="2800"/>
              <a:t>-Studio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a:hlinkClick r:id="rId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a:t>Picture 6 = </a:t>
            </a:r>
            <a:r>
              <a:rPr lang="en-GB" sz="4000" b="0" i="0" u="sng">
                <a:solidFill>
                  <a:srgbClr val="1155CC"/>
                </a:solidFill>
                <a:effectLst/>
                <a:latin typeface="Arial" panose="020B0604020202020204" pitchFamily="34" charset="0"/>
                <a:hlinkClick r:id="rId5"/>
              </a:rPr>
              <a:t>https://www.dpt.nhs.uk/download/Nan5r7PK0Q </a:t>
            </a:r>
            <a:r>
              <a:rPr lang="en-GB" sz="2800"/>
              <a:t>(SOP on moving and handling)</a:t>
            </a:r>
            <a:endParaRPr lang="en-US" sz="180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Image © Shutterstock/Fox Reel </a:t>
            </a:r>
            <a:endParaRPr lang="en-US"/>
          </a:p>
        </p:txBody>
      </p:sp>
      <p:sp>
        <p:nvSpPr>
          <p:cNvPr id="4" name="Slide Number Placeholder 3"/>
          <p:cNvSpPr>
            <a:spLocks noGrp="1"/>
          </p:cNvSpPr>
          <p:nvPr>
            <p:ph type="sldNum" sz="quarter" idx="5"/>
          </p:nvPr>
        </p:nvSpPr>
        <p:spPr/>
        <p:txBody>
          <a:bodyPr/>
          <a:lstStyle/>
          <a:p>
            <a:fld id="{6A0D470C-3F6B-4593-9EA3-2AB115CDA1AC}" type="slidenum">
              <a:rPr lang="en-US" smtClean="0"/>
              <a:t>8</a:t>
            </a:fld>
            <a:endParaRPr lang="en-US"/>
          </a:p>
        </p:txBody>
      </p:sp>
    </p:spTree>
    <p:extLst>
      <p:ext uri="{BB962C8B-B14F-4D97-AF65-F5344CB8AC3E}">
        <p14:creationId xmlns:p14="http://schemas.microsoft.com/office/powerpoint/2010/main" val="1640627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Picture 7 = </a:t>
            </a:r>
            <a:r>
              <a:rPr lang="en-GB" b="0" i="0" u="sng">
                <a:solidFill>
                  <a:srgbClr val="0563C1"/>
                </a:solidFill>
                <a:effectLst/>
                <a:highlight>
                  <a:srgbClr val="FF9900"/>
                </a:highlight>
                <a:latin typeface="Arial" panose="020B0604020202020204" pitchFamily="34" charset="0"/>
              </a:rPr>
              <a:t>https://www.keele.ac.uk/media/keeleuniversity/res/hta-sops/HTA-38%20Disposal%20of%20human%20tissue%20v1.0.pdf </a:t>
            </a:r>
            <a:r>
              <a:rPr lang="en-GB"/>
              <a:t>(SOP on tissue sample disposal)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Image © Shutterstock/Victor Moussa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r>
              <a:rPr lang="en-GB"/>
              <a:t>Picture 8 = www.england.nhs.uk/mids-east/wp-content/uploads/sites/7/2018/04/spillage-of-cytotoxic-and-anti-cancer-drugs.pdf (SOP on spillage of anti-cancer drugs)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Image © Shutterstock/</a:t>
            </a:r>
            <a:r>
              <a:rPr lang="en-GB" sz="1200" err="1"/>
              <a:t>Volha</a:t>
            </a:r>
            <a:r>
              <a:rPr lang="en-GB" sz="1200"/>
              <a:t> </a:t>
            </a:r>
            <a:r>
              <a:rPr lang="en-GB" sz="1200" err="1"/>
              <a:t>Barysevich</a:t>
            </a:r>
            <a:endParaRPr lang="en-US"/>
          </a:p>
        </p:txBody>
      </p:sp>
      <p:sp>
        <p:nvSpPr>
          <p:cNvPr id="4" name="Slide Number Placeholder 3"/>
          <p:cNvSpPr>
            <a:spLocks noGrp="1"/>
          </p:cNvSpPr>
          <p:nvPr>
            <p:ph type="sldNum" sz="quarter" idx="5"/>
          </p:nvPr>
        </p:nvSpPr>
        <p:spPr/>
        <p:txBody>
          <a:bodyPr/>
          <a:lstStyle/>
          <a:p>
            <a:fld id="{6A0D470C-3F6B-4593-9EA3-2AB115CDA1AC}" type="slidenum">
              <a:rPr lang="en-US" smtClean="0"/>
              <a:t>9</a:t>
            </a:fld>
            <a:endParaRPr lang="en-US"/>
          </a:p>
        </p:txBody>
      </p:sp>
    </p:spTree>
    <p:extLst>
      <p:ext uri="{BB962C8B-B14F-4D97-AF65-F5344CB8AC3E}">
        <p14:creationId xmlns:p14="http://schemas.microsoft.com/office/powerpoint/2010/main" val="169476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Picture 9 = </a:t>
            </a:r>
            <a:r>
              <a:rPr lang="en-GB">
                <a:hlinkClick r:id="rId3"/>
              </a:rPr>
              <a:t>https://www.staffnet.manchester.ac.uk/media/eps/chemistry-intranet/physics/SOP_Fume-Cupboard_V1.docx</a:t>
            </a:r>
            <a:r>
              <a:rPr lang="en-GB"/>
              <a:t> (SOP on use and maintenance of a fume cupboard)</a:t>
            </a:r>
            <a:endParaRPr lang="en-GB" sz="120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Image © Shutterstock/Sije18 </a:t>
            </a:r>
            <a:endParaRPr lang="en-US"/>
          </a:p>
        </p:txBody>
      </p:sp>
      <p:sp>
        <p:nvSpPr>
          <p:cNvPr id="4" name="Slide Number Placeholder 3"/>
          <p:cNvSpPr>
            <a:spLocks noGrp="1"/>
          </p:cNvSpPr>
          <p:nvPr>
            <p:ph type="sldNum" sz="quarter" idx="5"/>
          </p:nvPr>
        </p:nvSpPr>
        <p:spPr/>
        <p:txBody>
          <a:bodyPr/>
          <a:lstStyle/>
          <a:p>
            <a:fld id="{6A0D470C-3F6B-4593-9EA3-2AB115CDA1AC}" type="slidenum">
              <a:rPr lang="en-US" smtClean="0"/>
              <a:t>10</a:t>
            </a:fld>
            <a:endParaRPr lang="en-US"/>
          </a:p>
        </p:txBody>
      </p:sp>
    </p:spTree>
    <p:extLst>
      <p:ext uri="{BB962C8B-B14F-4D97-AF65-F5344CB8AC3E}">
        <p14:creationId xmlns:p14="http://schemas.microsoft.com/office/powerpoint/2010/main" val="1870389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Arial" panose="020B0604020202020204" pitchFamily="34" charset="0"/>
                <a:cs typeface="Arial" panose="020B0604020202020204" pitchFamily="34" charset="0"/>
              </a:rPr>
              <a:t>Image © </a:t>
            </a:r>
            <a:r>
              <a:rPr lang="en-US"/>
              <a:t>Shutterstock/</a:t>
            </a:r>
            <a:r>
              <a:rPr lang="en-US" err="1"/>
              <a:t>TaraPatta</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Arial" panose="020B0604020202020204" pitchFamily="34" charset="0"/>
                <a:cs typeface="Arial" panose="020B0604020202020204" pitchFamily="34" charset="0"/>
              </a:rPr>
              <a:t>Image © </a:t>
            </a:r>
            <a:r>
              <a:rPr lang="en-US"/>
              <a:t>Shutterstock/vichie81</a:t>
            </a:r>
          </a:p>
        </p:txBody>
      </p:sp>
      <p:sp>
        <p:nvSpPr>
          <p:cNvPr id="4" name="Slide Number Placeholder 3"/>
          <p:cNvSpPr>
            <a:spLocks noGrp="1"/>
          </p:cNvSpPr>
          <p:nvPr>
            <p:ph type="sldNum" sz="quarter" idx="5"/>
          </p:nvPr>
        </p:nvSpPr>
        <p:spPr/>
        <p:txBody>
          <a:bodyPr/>
          <a:lstStyle/>
          <a:p>
            <a:fld id="{6A0D470C-3F6B-4593-9EA3-2AB115CDA1AC}" type="slidenum">
              <a:rPr lang="en-US" smtClean="0"/>
              <a:t>11</a:t>
            </a:fld>
            <a:endParaRPr lang="en-US"/>
          </a:p>
        </p:txBody>
      </p:sp>
    </p:spTree>
    <p:extLst>
      <p:ext uri="{BB962C8B-B14F-4D97-AF65-F5344CB8AC3E}">
        <p14:creationId xmlns:p14="http://schemas.microsoft.com/office/powerpoint/2010/main" val="7517088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descr="A person in a lab coat and gloves holding a pipette&#10;&#10;Description automatically generated">
            <a:extLst>
              <a:ext uri="{FF2B5EF4-FFF2-40B4-BE49-F238E27FC236}">
                <a16:creationId xmlns:a16="http://schemas.microsoft.com/office/drawing/2014/main" id="{0BA226D1-648C-CD41-5ED1-D645BD1B1EA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4130"/>
          <a:stretch/>
        </p:blipFill>
        <p:spPr>
          <a:xfrm>
            <a:off x="-1" y="0"/>
            <a:ext cx="12192000" cy="4517359"/>
          </a:xfrm>
          <a:prstGeom prst="rect">
            <a:avLst/>
          </a:prstGeom>
        </p:spPr>
      </p:pic>
      <p:pic>
        <p:nvPicPr>
          <p:cNvPr id="6" name="Picture 5" descr="A picture containing screenshot, design&#10;&#10;Description automatically generated">
            <a:extLst>
              <a:ext uri="{FF2B5EF4-FFF2-40B4-BE49-F238E27FC236}">
                <a16:creationId xmlns:a16="http://schemas.microsoft.com/office/drawing/2014/main" id="{CF0436F5-4759-CE02-9A1C-07D30041419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608266"/>
            <a:ext cx="12192000" cy="5247132"/>
          </a:xfrm>
          <a:prstGeom prst="rect">
            <a:avLst/>
          </a:prstGeom>
        </p:spPr>
      </p:pic>
      <p:pic>
        <p:nvPicPr>
          <p:cNvPr id="16" name="Picture 15">
            <a:extLst>
              <a:ext uri="{FF2B5EF4-FFF2-40B4-BE49-F238E27FC236}">
                <a16:creationId xmlns:a16="http://schemas.microsoft.com/office/drawing/2014/main" id="{01A01DBF-6845-8111-1CE3-3D349B5929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190283" y="1283344"/>
            <a:ext cx="1811434" cy="1800000"/>
          </a:xfrm>
          <a:prstGeom prst="rect">
            <a:avLst/>
          </a:prstGeom>
        </p:spPr>
      </p:pic>
      <p:pic>
        <p:nvPicPr>
          <p:cNvPr id="17" name="Picture 16">
            <a:extLst>
              <a:ext uri="{FF2B5EF4-FFF2-40B4-BE49-F238E27FC236}">
                <a16:creationId xmlns:a16="http://schemas.microsoft.com/office/drawing/2014/main" id="{CBFB300C-2BB8-401C-5DD0-A1E1AA7DCF37}"/>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5717226" y="1677322"/>
            <a:ext cx="757547" cy="953324"/>
          </a:xfrm>
          <a:prstGeom prst="rect">
            <a:avLst/>
          </a:prstGeom>
        </p:spPr>
      </p:pic>
      <p:sp>
        <p:nvSpPr>
          <p:cNvPr id="2" name="Title 1">
            <a:extLst>
              <a:ext uri="{FF2B5EF4-FFF2-40B4-BE49-F238E27FC236}">
                <a16:creationId xmlns:a16="http://schemas.microsoft.com/office/drawing/2014/main" id="{1A6B36D0-2D56-0FDB-5940-69EB91D58521}"/>
              </a:ext>
            </a:extLst>
          </p:cNvPr>
          <p:cNvSpPr>
            <a:spLocks noGrp="1"/>
          </p:cNvSpPr>
          <p:nvPr>
            <p:ph type="ctrTitle"/>
          </p:nvPr>
        </p:nvSpPr>
        <p:spPr>
          <a:xfrm>
            <a:off x="1524000" y="3835106"/>
            <a:ext cx="9144000" cy="875845"/>
          </a:xfrm>
        </p:spPr>
        <p:txBody>
          <a:bodyPr anchor="b" anchorCtr="0">
            <a:noAutofit/>
          </a:bodyPr>
          <a:lstStyle>
            <a:lvl1pPr algn="ctr">
              <a:defRPr sz="5200" b="1">
                <a:solidFill>
                  <a:srgbClr val="466318"/>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2EF9B7F-2B1A-52D2-9C85-16A12FF20742}"/>
              </a:ext>
            </a:extLst>
          </p:cNvPr>
          <p:cNvSpPr>
            <a:spLocks noGrp="1"/>
          </p:cNvSpPr>
          <p:nvPr>
            <p:ph type="subTitle" idx="1"/>
          </p:nvPr>
        </p:nvSpPr>
        <p:spPr>
          <a:xfrm>
            <a:off x="1524000" y="4903189"/>
            <a:ext cx="9144000" cy="583211"/>
          </a:xfrm>
        </p:spPr>
        <p:txBody>
          <a:bodyPr>
            <a:noAutofit/>
          </a:bodyPr>
          <a:lstStyle>
            <a:lvl1pPr marL="0" indent="0" algn="ctr">
              <a:buNone/>
              <a:defRPr sz="28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Text Placeholder 5">
            <a:extLst>
              <a:ext uri="{FF2B5EF4-FFF2-40B4-BE49-F238E27FC236}">
                <a16:creationId xmlns:a16="http://schemas.microsoft.com/office/drawing/2014/main" id="{ED3B1122-7287-39FB-52A7-F594DB038E65}"/>
              </a:ext>
            </a:extLst>
          </p:cNvPr>
          <p:cNvSpPr>
            <a:spLocks noGrp="1"/>
          </p:cNvSpPr>
          <p:nvPr>
            <p:ph type="body" sz="quarter" idx="10"/>
          </p:nvPr>
        </p:nvSpPr>
        <p:spPr>
          <a:xfrm>
            <a:off x="6096000" y="2476724"/>
            <a:ext cx="5623668" cy="534189"/>
          </a:xfrm>
        </p:spPr>
        <p:txBody>
          <a:bodyPr>
            <a:noAutofit/>
          </a:bodyPr>
          <a:lstStyle>
            <a:lvl1pPr marL="0" indent="0" algn="r">
              <a:buNone/>
              <a:defRPr sz="2000" b="1" i="0" u="none">
                <a:solidFill>
                  <a:srgbClr val="466318"/>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Click to edit Master text styles</a:t>
            </a:r>
          </a:p>
        </p:txBody>
      </p:sp>
      <p:sp>
        <p:nvSpPr>
          <p:cNvPr id="7" name="Text Placeholder 9">
            <a:extLst>
              <a:ext uri="{FF2B5EF4-FFF2-40B4-BE49-F238E27FC236}">
                <a16:creationId xmlns:a16="http://schemas.microsoft.com/office/drawing/2014/main" id="{96A30E20-A7B7-5E55-322D-0D73FBBE212D}"/>
              </a:ext>
            </a:extLst>
          </p:cNvPr>
          <p:cNvSpPr>
            <a:spLocks noGrp="1"/>
          </p:cNvSpPr>
          <p:nvPr>
            <p:ph type="body" sz="quarter" idx="11"/>
          </p:nvPr>
        </p:nvSpPr>
        <p:spPr>
          <a:xfrm>
            <a:off x="1524000" y="5625863"/>
            <a:ext cx="9144000" cy="458004"/>
          </a:xfrm>
        </p:spPr>
        <p:txBody>
          <a:bodyPr>
            <a:noAutofit/>
          </a:bodyPr>
          <a:lstStyle>
            <a:lvl1pPr marL="0" indent="0" algn="ctr">
              <a:buNone/>
              <a:defRPr sz="2400">
                <a:solidFill>
                  <a:schemeClr val="tx1">
                    <a:lumMod val="85000"/>
                    <a:lumOff val="15000"/>
                  </a:schemeClr>
                </a:solidFill>
              </a:defRPr>
            </a:lvl1pPr>
          </a:lstStyle>
          <a:p>
            <a:pPr lvl="0"/>
            <a:r>
              <a:rPr lang="en-US"/>
              <a:t>Click to edit Master text styles</a:t>
            </a:r>
          </a:p>
        </p:txBody>
      </p:sp>
      <p:pic>
        <p:nvPicPr>
          <p:cNvPr id="13" name="Picture 12" descr="A picture containing screenshot, graphics, pattern, circle&#10;&#10;Description automatically generated">
            <a:extLst>
              <a:ext uri="{FF2B5EF4-FFF2-40B4-BE49-F238E27FC236}">
                <a16:creationId xmlns:a16="http://schemas.microsoft.com/office/drawing/2014/main" id="{4ABF62B2-FA08-FA76-C798-4B6D72056BC8}"/>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03163" y="1861525"/>
            <a:ext cx="2049637" cy="860482"/>
          </a:xfrm>
          <a:prstGeom prst="rect">
            <a:avLst/>
          </a:prstGeom>
        </p:spPr>
      </p:pic>
      <p:sp>
        <p:nvSpPr>
          <p:cNvPr id="8" name="Footer Placeholder 4">
            <a:extLst>
              <a:ext uri="{FF2B5EF4-FFF2-40B4-BE49-F238E27FC236}">
                <a16:creationId xmlns:a16="http://schemas.microsoft.com/office/drawing/2014/main" id="{2DD093CD-48B3-E363-5429-4DFE46BBAC32}"/>
              </a:ext>
            </a:extLst>
          </p:cNvPr>
          <p:cNvSpPr txBox="1">
            <a:spLocks/>
          </p:cNvSpPr>
          <p:nvPr userDrawn="1"/>
        </p:nvSpPr>
        <p:spPr>
          <a:xfrm>
            <a:off x="4038600" y="635348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Version 1, June 2024</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9507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tivity_answer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8F0C2EF-6E16-9B82-6B63-442BD0C2483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r="61979"/>
          <a:stretch/>
        </p:blipFill>
        <p:spPr>
          <a:xfrm>
            <a:off x="7556311" y="1"/>
            <a:ext cx="4635689" cy="6857999"/>
          </a:xfrm>
          <a:prstGeom prst="rect">
            <a:avLst/>
          </a:prstGeom>
        </p:spPr>
      </p:pic>
      <p:sp>
        <p:nvSpPr>
          <p:cNvPr id="2" name="Title 1">
            <a:extLst>
              <a:ext uri="{FF2B5EF4-FFF2-40B4-BE49-F238E27FC236}">
                <a16:creationId xmlns:a16="http://schemas.microsoft.com/office/drawing/2014/main" id="{6F9BF35E-4FF2-56EA-FEEA-82EBBA1503F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F412059-CE26-DF3F-AEE5-9C0A0884B475}"/>
              </a:ext>
            </a:extLst>
          </p:cNvPr>
          <p:cNvSpPr>
            <a:spLocks noGrp="1"/>
          </p:cNvSpPr>
          <p:nvPr>
            <p:ph sz="half" idx="1"/>
          </p:nvPr>
        </p:nvSpPr>
        <p:spPr>
          <a:xfrm>
            <a:off x="838199" y="1825625"/>
            <a:ext cx="640080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F59635E-39ED-F784-26B0-6A6520D6ADE2}"/>
              </a:ext>
            </a:extLst>
          </p:cNvPr>
          <p:cNvSpPr>
            <a:spLocks noGrp="1"/>
          </p:cNvSpPr>
          <p:nvPr>
            <p:ph type="body" sz="quarter" idx="10"/>
          </p:nvPr>
        </p:nvSpPr>
        <p:spPr>
          <a:xfrm>
            <a:off x="8175008" y="2892829"/>
            <a:ext cx="3507474" cy="3284134"/>
          </a:xfrm>
        </p:spPr>
        <p:txBody>
          <a:bodyPr>
            <a:normAutofit/>
          </a:bodyPr>
          <a:lstStyle>
            <a:lvl1pPr marL="0" indent="0">
              <a:buNone/>
              <a:defRPr sz="2000">
                <a:solidFill>
                  <a:srgbClr val="10283A"/>
                </a:solidFill>
              </a:defRPr>
            </a:lvl1pPr>
            <a:lvl2pPr marL="457200" indent="0">
              <a:buNone/>
              <a:defRPr sz="2000">
                <a:solidFill>
                  <a:srgbClr val="10283A"/>
                </a:solidFill>
              </a:defRPr>
            </a:lvl2pPr>
            <a:lvl3pPr marL="914400" indent="0">
              <a:buNone/>
              <a:defRPr sz="2000">
                <a:solidFill>
                  <a:srgbClr val="10283A"/>
                </a:solidFill>
              </a:defRPr>
            </a:lvl3pPr>
            <a:lvl4pPr marL="1371600" indent="0">
              <a:buNone/>
              <a:defRPr sz="2000">
                <a:solidFill>
                  <a:srgbClr val="10283A"/>
                </a:solidFill>
              </a:defRPr>
            </a:lvl4pPr>
            <a:lvl5pPr marL="1828800" indent="0">
              <a:buNone/>
              <a:defRPr sz="2000">
                <a:solidFill>
                  <a:srgbClr val="10283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4">
            <a:extLst>
              <a:ext uri="{FF2B5EF4-FFF2-40B4-BE49-F238E27FC236}">
                <a16:creationId xmlns:a16="http://schemas.microsoft.com/office/drawing/2014/main" id="{614E3177-C0BC-55FC-4E39-B45CD33145B8}"/>
              </a:ext>
            </a:extLst>
          </p:cNvPr>
          <p:cNvSpPr>
            <a:spLocks noGrp="1"/>
          </p:cNvSpPr>
          <p:nvPr>
            <p:ph type="body" sz="quarter" idx="11"/>
          </p:nvPr>
        </p:nvSpPr>
        <p:spPr>
          <a:xfrm>
            <a:off x="8175008" y="2055812"/>
            <a:ext cx="2689727" cy="620511"/>
          </a:xfrm>
        </p:spPr>
        <p:txBody>
          <a:bodyPr>
            <a:normAutofit/>
          </a:bodyPr>
          <a:lstStyle>
            <a:lvl1pPr marL="0" indent="0">
              <a:buNone/>
              <a:defRPr sz="2800" b="1">
                <a:solidFill>
                  <a:srgbClr val="10283A"/>
                </a:solidFill>
              </a:defRPr>
            </a:lvl1pPr>
            <a:lvl2pPr marL="457200" indent="0">
              <a:buNone/>
              <a:defRPr sz="2000">
                <a:solidFill>
                  <a:srgbClr val="FF0000"/>
                </a:solidFill>
              </a:defRPr>
            </a:lvl2pPr>
            <a:lvl3pPr marL="914400" indent="0">
              <a:buNone/>
              <a:defRPr sz="2000">
                <a:solidFill>
                  <a:srgbClr val="FF0000"/>
                </a:solidFill>
              </a:defRPr>
            </a:lvl3pPr>
            <a:lvl4pPr marL="1371600" indent="0">
              <a:buNone/>
              <a:defRPr sz="2000">
                <a:solidFill>
                  <a:srgbClr val="FF0000"/>
                </a:solidFill>
              </a:defRPr>
            </a:lvl4pPr>
            <a:lvl5pPr marL="1828800" indent="0">
              <a:buNone/>
              <a:defRPr sz="2000">
                <a:solidFill>
                  <a:srgbClr val="FF0000"/>
                </a:solidFill>
              </a:defRPr>
            </a:lvl5pPr>
          </a:lstStyle>
          <a:p>
            <a:pPr lvl="0"/>
            <a:r>
              <a:rPr lang="en-US"/>
              <a:t>Click to edit Master text styles</a:t>
            </a:r>
          </a:p>
        </p:txBody>
      </p:sp>
      <p:sp>
        <p:nvSpPr>
          <p:cNvPr id="8" name="Text Placeholder 5">
            <a:extLst>
              <a:ext uri="{FF2B5EF4-FFF2-40B4-BE49-F238E27FC236}">
                <a16:creationId xmlns:a16="http://schemas.microsoft.com/office/drawing/2014/main" id="{E5E4C997-4AE7-5413-8EBD-5D3A204E8318}"/>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a:t>Click to edit Master text styles</a:t>
            </a:r>
          </a:p>
        </p:txBody>
      </p:sp>
      <p:sp>
        <p:nvSpPr>
          <p:cNvPr id="9" name="Text Placeholder 12">
            <a:extLst>
              <a:ext uri="{FF2B5EF4-FFF2-40B4-BE49-F238E27FC236}">
                <a16:creationId xmlns:a16="http://schemas.microsoft.com/office/drawing/2014/main" id="{38E42E70-E1D6-307E-10B0-2F5B246987F6}"/>
              </a:ext>
            </a:extLst>
          </p:cNvPr>
          <p:cNvSpPr>
            <a:spLocks noGrp="1"/>
          </p:cNvSpPr>
          <p:nvPr>
            <p:ph type="body" sz="quarter" idx="15"/>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a:t>Click to edit Master text styles</a:t>
            </a:r>
          </a:p>
        </p:txBody>
      </p:sp>
      <p:sp>
        <p:nvSpPr>
          <p:cNvPr id="10" name="Footer Placeholder 4">
            <a:extLst>
              <a:ext uri="{FF2B5EF4-FFF2-40B4-BE49-F238E27FC236}">
                <a16:creationId xmlns:a16="http://schemas.microsoft.com/office/drawing/2014/main" id="{B7A6EC67-59EF-3131-97D7-5439A3294F8C}"/>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 June 2024</a:t>
            </a:r>
          </a:p>
        </p:txBody>
      </p:sp>
    </p:spTree>
    <p:extLst>
      <p:ext uri="{BB962C8B-B14F-4D97-AF65-F5344CB8AC3E}">
        <p14:creationId xmlns:p14="http://schemas.microsoft.com/office/powerpoint/2010/main" val="131458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tivity_text+image">
    <p:spTree>
      <p:nvGrpSpPr>
        <p:cNvPr id="1" name=""/>
        <p:cNvGrpSpPr/>
        <p:nvPr/>
      </p:nvGrpSpPr>
      <p:grpSpPr>
        <a:xfrm>
          <a:off x="0" y="0"/>
          <a:ext cx="0" cy="0"/>
          <a:chOff x="0" y="0"/>
          <a:chExt cx="0" cy="0"/>
        </a:xfrm>
      </p:grpSpPr>
      <p:sp>
        <p:nvSpPr>
          <p:cNvPr id="9" name="Content Placeholder 3">
            <a:extLst>
              <a:ext uri="{FF2B5EF4-FFF2-40B4-BE49-F238E27FC236}">
                <a16:creationId xmlns:a16="http://schemas.microsoft.com/office/drawing/2014/main" id="{81CF4477-6D3D-2D7E-2E3D-CAC0483B27E4}"/>
              </a:ext>
            </a:extLst>
          </p:cNvPr>
          <p:cNvSpPr>
            <a:spLocks noGrp="1"/>
          </p:cNvSpPr>
          <p:nvPr>
            <p:ph sz="half" idx="10"/>
          </p:nvPr>
        </p:nvSpPr>
        <p:spPr>
          <a:xfrm>
            <a:off x="839788" y="1872343"/>
            <a:ext cx="3932238" cy="3988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42D7E2D6-6541-EB56-B25E-8362BF154465}"/>
              </a:ext>
            </a:extLst>
          </p:cNvPr>
          <p:cNvSpPr>
            <a:spLocks noGrp="1"/>
          </p:cNvSpPr>
          <p:nvPr>
            <p:ph type="title"/>
          </p:nvPr>
        </p:nvSpPr>
        <p:spPr>
          <a:xfrm>
            <a:off x="839788" y="457200"/>
            <a:ext cx="3932237" cy="1255486"/>
          </a:xfrm>
        </p:spPr>
        <p:txBody>
          <a:bodyPr anchor="b">
            <a:normAutofit/>
          </a:bodyPr>
          <a:lstStyle>
            <a:lvl1pPr>
              <a:defRPr sz="36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B401A65-36E9-75E7-2C99-A3E54302453D}"/>
              </a:ext>
            </a:extLst>
          </p:cNvPr>
          <p:cNvSpPr>
            <a:spLocks noGrp="1"/>
          </p:cNvSpPr>
          <p:nvPr>
            <p:ph type="pic" idx="1"/>
          </p:nvPr>
        </p:nvSpPr>
        <p:spPr>
          <a:xfrm>
            <a:off x="5183188" y="1284514"/>
            <a:ext cx="5762398" cy="4576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13" name="Text Placeholder 12">
            <a:extLst>
              <a:ext uri="{FF2B5EF4-FFF2-40B4-BE49-F238E27FC236}">
                <a16:creationId xmlns:a16="http://schemas.microsoft.com/office/drawing/2014/main" id="{4B12EA37-2B28-33A5-1D17-A7374800F6F7}"/>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a:t>Click to edit Master text styles</a:t>
            </a:r>
          </a:p>
        </p:txBody>
      </p:sp>
      <p:sp>
        <p:nvSpPr>
          <p:cNvPr id="4" name="Text Placeholder 5">
            <a:extLst>
              <a:ext uri="{FF2B5EF4-FFF2-40B4-BE49-F238E27FC236}">
                <a16:creationId xmlns:a16="http://schemas.microsoft.com/office/drawing/2014/main" id="{2B62C6E0-46EF-437B-CFEB-4B65E34ADC21}"/>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a:t>Click to edit Master text styles</a:t>
            </a:r>
          </a:p>
        </p:txBody>
      </p:sp>
      <p:sp>
        <p:nvSpPr>
          <p:cNvPr id="5" name="Footer Placeholder 4">
            <a:extLst>
              <a:ext uri="{FF2B5EF4-FFF2-40B4-BE49-F238E27FC236}">
                <a16:creationId xmlns:a16="http://schemas.microsoft.com/office/drawing/2014/main" id="{7E996F03-5D4B-AFBE-6D85-BA8F786924C3}"/>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 June 2024</a:t>
            </a:r>
          </a:p>
        </p:txBody>
      </p:sp>
    </p:spTree>
    <p:extLst>
      <p:ext uri="{BB962C8B-B14F-4D97-AF65-F5344CB8AC3E}">
        <p14:creationId xmlns:p14="http://schemas.microsoft.com/office/powerpoint/2010/main" val="1346948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ctivity_two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5" name="Content Placeholder 2">
            <a:extLst>
              <a:ext uri="{FF2B5EF4-FFF2-40B4-BE49-F238E27FC236}">
                <a16:creationId xmlns:a16="http://schemas.microsoft.com/office/drawing/2014/main" id="{7D15544B-F175-9EAE-3425-9D9811AB2A77}"/>
              </a:ext>
            </a:extLst>
          </p:cNvPr>
          <p:cNvSpPr>
            <a:spLocks noGrp="1"/>
          </p:cNvSpPr>
          <p:nvPr>
            <p:ph idx="10"/>
          </p:nvPr>
        </p:nvSpPr>
        <p:spPr>
          <a:xfrm>
            <a:off x="838200" y="1978025"/>
            <a:ext cx="5196840" cy="4351338"/>
          </a:xfrm>
          <a:noFill/>
          <a:ln w="28575">
            <a:solidFill>
              <a:srgbClr val="E2EEBE"/>
            </a:solidFill>
          </a:ln>
        </p:spPr>
        <p:txBody>
          <a:bodyPr lIns="180000" tIns="180000" rIns="180000" bIns="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2">
            <a:extLst>
              <a:ext uri="{FF2B5EF4-FFF2-40B4-BE49-F238E27FC236}">
                <a16:creationId xmlns:a16="http://schemas.microsoft.com/office/drawing/2014/main" id="{401330FB-8399-C74E-BF60-F600FDC5CC02}"/>
              </a:ext>
            </a:extLst>
          </p:cNvPr>
          <p:cNvSpPr>
            <a:spLocks noGrp="1"/>
          </p:cNvSpPr>
          <p:nvPr>
            <p:ph idx="11"/>
          </p:nvPr>
        </p:nvSpPr>
        <p:spPr>
          <a:xfrm>
            <a:off x="6168046" y="1978025"/>
            <a:ext cx="5196840" cy="4351338"/>
          </a:xfrm>
          <a:noFill/>
          <a:ln w="28575">
            <a:solidFill>
              <a:srgbClr val="E2EEBE"/>
            </a:solidFill>
          </a:ln>
        </p:spPr>
        <p:txBody>
          <a:bodyPr lIns="180000" tIns="180000" rIns="180000" bIns="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12">
            <a:extLst>
              <a:ext uri="{FF2B5EF4-FFF2-40B4-BE49-F238E27FC236}">
                <a16:creationId xmlns:a16="http://schemas.microsoft.com/office/drawing/2014/main" id="{E5148E20-5D43-7AC1-2CBA-646804B0C41F}"/>
              </a:ext>
            </a:extLst>
          </p:cNvPr>
          <p:cNvSpPr>
            <a:spLocks noGrp="1"/>
          </p:cNvSpPr>
          <p:nvPr>
            <p:ph type="body" sz="quarter" idx="12"/>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a:t>Click to edit Master text styles</a:t>
            </a:r>
          </a:p>
        </p:txBody>
      </p:sp>
      <p:sp>
        <p:nvSpPr>
          <p:cNvPr id="3" name="Text Placeholder 5">
            <a:extLst>
              <a:ext uri="{FF2B5EF4-FFF2-40B4-BE49-F238E27FC236}">
                <a16:creationId xmlns:a16="http://schemas.microsoft.com/office/drawing/2014/main" id="{DE05CFA6-FB5A-1E49-1F0A-E11C421F4B81}"/>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a:t>Click to edit Master text styles</a:t>
            </a:r>
          </a:p>
        </p:txBody>
      </p:sp>
      <p:sp>
        <p:nvSpPr>
          <p:cNvPr id="6" name="Footer Placeholder 4">
            <a:extLst>
              <a:ext uri="{FF2B5EF4-FFF2-40B4-BE49-F238E27FC236}">
                <a16:creationId xmlns:a16="http://schemas.microsoft.com/office/drawing/2014/main" id="{ECE1299F-E37F-39C7-9DF8-87655D39C1EA}"/>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 June 2024</a:t>
            </a:r>
          </a:p>
        </p:txBody>
      </p:sp>
    </p:spTree>
    <p:extLst>
      <p:ext uri="{BB962C8B-B14F-4D97-AF65-F5344CB8AC3E}">
        <p14:creationId xmlns:p14="http://schemas.microsoft.com/office/powerpoint/2010/main" val="34371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ctivity_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71D481-6A8A-F2BA-8418-1DA536508979}"/>
              </a:ext>
            </a:extLst>
          </p:cNvPr>
          <p:cNvSpPr>
            <a:spLocks noGrp="1"/>
          </p:cNvSpPr>
          <p:nvPr>
            <p:ph idx="1"/>
          </p:nvPr>
        </p:nvSpPr>
        <p:spPr>
          <a:xfrm>
            <a:off x="838200" y="1825625"/>
            <a:ext cx="7083829" cy="4351338"/>
          </a:xfrm>
          <a:solidFill>
            <a:schemeClr val="bg1"/>
          </a:solidFill>
        </p:spPr>
        <p:txBody>
          <a:bodyPr lIns="180000" tIns="180000" rIns="180000" bIns="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2">
            <a:extLst>
              <a:ext uri="{FF2B5EF4-FFF2-40B4-BE49-F238E27FC236}">
                <a16:creationId xmlns:a16="http://schemas.microsoft.com/office/drawing/2014/main" id="{B5360CA8-9563-DFF9-85DA-504D23632949}"/>
              </a:ext>
            </a:extLst>
          </p:cNvPr>
          <p:cNvSpPr>
            <a:spLocks noGrp="1"/>
          </p:cNvSpPr>
          <p:nvPr>
            <p:ph idx="10"/>
          </p:nvPr>
        </p:nvSpPr>
        <p:spPr>
          <a:xfrm>
            <a:off x="8179724" y="1825625"/>
            <a:ext cx="3174076" cy="4351338"/>
          </a:xfrm>
          <a:custGeom>
            <a:avLst/>
            <a:gdLst>
              <a:gd name="connsiteX0" fmla="*/ 0 w 3174076"/>
              <a:gd name="connsiteY0" fmla="*/ 0 h 4351338"/>
              <a:gd name="connsiteX1" fmla="*/ 539593 w 3174076"/>
              <a:gd name="connsiteY1" fmla="*/ 0 h 4351338"/>
              <a:gd name="connsiteX2" fmla="*/ 1079186 w 3174076"/>
              <a:gd name="connsiteY2" fmla="*/ 0 h 4351338"/>
              <a:gd name="connsiteX3" fmla="*/ 1650520 w 3174076"/>
              <a:gd name="connsiteY3" fmla="*/ 0 h 4351338"/>
              <a:gd name="connsiteX4" fmla="*/ 2253594 w 3174076"/>
              <a:gd name="connsiteY4" fmla="*/ 0 h 4351338"/>
              <a:gd name="connsiteX5" fmla="*/ 3174076 w 3174076"/>
              <a:gd name="connsiteY5" fmla="*/ 0 h 4351338"/>
              <a:gd name="connsiteX6" fmla="*/ 3174076 w 3174076"/>
              <a:gd name="connsiteY6" fmla="*/ 708646 h 4351338"/>
              <a:gd name="connsiteX7" fmla="*/ 3174076 w 3174076"/>
              <a:gd name="connsiteY7" fmla="*/ 1199726 h 4351338"/>
              <a:gd name="connsiteX8" fmla="*/ 3174076 w 3174076"/>
              <a:gd name="connsiteY8" fmla="*/ 1734319 h 4351338"/>
              <a:gd name="connsiteX9" fmla="*/ 3174076 w 3174076"/>
              <a:gd name="connsiteY9" fmla="*/ 2312425 h 4351338"/>
              <a:gd name="connsiteX10" fmla="*/ 3174076 w 3174076"/>
              <a:gd name="connsiteY10" fmla="*/ 2890532 h 4351338"/>
              <a:gd name="connsiteX11" fmla="*/ 3174076 w 3174076"/>
              <a:gd name="connsiteY11" fmla="*/ 3425125 h 4351338"/>
              <a:gd name="connsiteX12" fmla="*/ 3174076 w 3174076"/>
              <a:gd name="connsiteY12" fmla="*/ 4351338 h 4351338"/>
              <a:gd name="connsiteX13" fmla="*/ 2475779 w 3174076"/>
              <a:gd name="connsiteY13" fmla="*/ 4351338 h 4351338"/>
              <a:gd name="connsiteX14" fmla="*/ 1809223 w 3174076"/>
              <a:gd name="connsiteY14" fmla="*/ 4351338 h 4351338"/>
              <a:gd name="connsiteX15" fmla="*/ 1206149 w 3174076"/>
              <a:gd name="connsiteY15" fmla="*/ 4351338 h 4351338"/>
              <a:gd name="connsiteX16" fmla="*/ 0 w 3174076"/>
              <a:gd name="connsiteY16" fmla="*/ 4351338 h 4351338"/>
              <a:gd name="connsiteX17" fmla="*/ 0 w 3174076"/>
              <a:gd name="connsiteY17" fmla="*/ 3642692 h 4351338"/>
              <a:gd name="connsiteX18" fmla="*/ 0 w 3174076"/>
              <a:gd name="connsiteY18" fmla="*/ 3151612 h 4351338"/>
              <a:gd name="connsiteX19" fmla="*/ 0 w 3174076"/>
              <a:gd name="connsiteY19" fmla="*/ 2486479 h 4351338"/>
              <a:gd name="connsiteX20" fmla="*/ 0 w 3174076"/>
              <a:gd name="connsiteY20" fmla="*/ 1995399 h 4351338"/>
              <a:gd name="connsiteX21" fmla="*/ 0 w 3174076"/>
              <a:gd name="connsiteY21" fmla="*/ 1286753 h 4351338"/>
              <a:gd name="connsiteX22" fmla="*/ 0 w 3174076"/>
              <a:gd name="connsiteY22" fmla="*/ 665133 h 4351338"/>
              <a:gd name="connsiteX23" fmla="*/ 0 w 3174076"/>
              <a:gd name="connsiteY23" fmla="*/ 0 h 435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74076" h="4351338" fill="none" extrusionOk="0">
                <a:moveTo>
                  <a:pt x="0" y="0"/>
                </a:moveTo>
                <a:cubicBezTo>
                  <a:pt x="268416" y="-23827"/>
                  <a:pt x="352197" y="24648"/>
                  <a:pt x="539593" y="0"/>
                </a:cubicBezTo>
                <a:cubicBezTo>
                  <a:pt x="726989" y="-24648"/>
                  <a:pt x="971240" y="-20080"/>
                  <a:pt x="1079186" y="0"/>
                </a:cubicBezTo>
                <a:cubicBezTo>
                  <a:pt x="1187132" y="20080"/>
                  <a:pt x="1440798" y="-18762"/>
                  <a:pt x="1650520" y="0"/>
                </a:cubicBezTo>
                <a:cubicBezTo>
                  <a:pt x="1860242" y="18762"/>
                  <a:pt x="2083458" y="-8389"/>
                  <a:pt x="2253594" y="0"/>
                </a:cubicBezTo>
                <a:cubicBezTo>
                  <a:pt x="2423730" y="8389"/>
                  <a:pt x="2941083" y="-37671"/>
                  <a:pt x="3174076" y="0"/>
                </a:cubicBezTo>
                <a:cubicBezTo>
                  <a:pt x="3171503" y="328352"/>
                  <a:pt x="3162404" y="507417"/>
                  <a:pt x="3174076" y="708646"/>
                </a:cubicBezTo>
                <a:cubicBezTo>
                  <a:pt x="3185748" y="909875"/>
                  <a:pt x="3188485" y="1079887"/>
                  <a:pt x="3174076" y="1199726"/>
                </a:cubicBezTo>
                <a:cubicBezTo>
                  <a:pt x="3159667" y="1319565"/>
                  <a:pt x="3151895" y="1579508"/>
                  <a:pt x="3174076" y="1734319"/>
                </a:cubicBezTo>
                <a:cubicBezTo>
                  <a:pt x="3196257" y="1889130"/>
                  <a:pt x="3195829" y="2045705"/>
                  <a:pt x="3174076" y="2312425"/>
                </a:cubicBezTo>
                <a:cubicBezTo>
                  <a:pt x="3152323" y="2579145"/>
                  <a:pt x="3169865" y="2685824"/>
                  <a:pt x="3174076" y="2890532"/>
                </a:cubicBezTo>
                <a:cubicBezTo>
                  <a:pt x="3178287" y="3095240"/>
                  <a:pt x="3171104" y="3213803"/>
                  <a:pt x="3174076" y="3425125"/>
                </a:cubicBezTo>
                <a:cubicBezTo>
                  <a:pt x="3177048" y="3636447"/>
                  <a:pt x="3154403" y="4108609"/>
                  <a:pt x="3174076" y="4351338"/>
                </a:cubicBezTo>
                <a:cubicBezTo>
                  <a:pt x="3031832" y="4321705"/>
                  <a:pt x="2622579" y="4372546"/>
                  <a:pt x="2475779" y="4351338"/>
                </a:cubicBezTo>
                <a:cubicBezTo>
                  <a:pt x="2328979" y="4330130"/>
                  <a:pt x="2072231" y="4349691"/>
                  <a:pt x="1809223" y="4351338"/>
                </a:cubicBezTo>
                <a:cubicBezTo>
                  <a:pt x="1546215" y="4352985"/>
                  <a:pt x="1343102" y="4378518"/>
                  <a:pt x="1206149" y="4351338"/>
                </a:cubicBezTo>
                <a:cubicBezTo>
                  <a:pt x="1069196" y="4324158"/>
                  <a:pt x="376438" y="4330080"/>
                  <a:pt x="0" y="4351338"/>
                </a:cubicBezTo>
                <a:cubicBezTo>
                  <a:pt x="32564" y="4157387"/>
                  <a:pt x="11478" y="3815685"/>
                  <a:pt x="0" y="3642692"/>
                </a:cubicBezTo>
                <a:cubicBezTo>
                  <a:pt x="-11478" y="3469699"/>
                  <a:pt x="-17769" y="3356878"/>
                  <a:pt x="0" y="3151612"/>
                </a:cubicBezTo>
                <a:cubicBezTo>
                  <a:pt x="17769" y="2946346"/>
                  <a:pt x="12578" y="2797666"/>
                  <a:pt x="0" y="2486479"/>
                </a:cubicBezTo>
                <a:cubicBezTo>
                  <a:pt x="-12578" y="2175292"/>
                  <a:pt x="-9907" y="2104087"/>
                  <a:pt x="0" y="1995399"/>
                </a:cubicBezTo>
                <a:cubicBezTo>
                  <a:pt x="9907" y="1886711"/>
                  <a:pt x="11327" y="1512831"/>
                  <a:pt x="0" y="1286753"/>
                </a:cubicBezTo>
                <a:cubicBezTo>
                  <a:pt x="-11327" y="1060675"/>
                  <a:pt x="5859" y="832266"/>
                  <a:pt x="0" y="665133"/>
                </a:cubicBezTo>
                <a:cubicBezTo>
                  <a:pt x="-5859" y="498000"/>
                  <a:pt x="75" y="259686"/>
                  <a:pt x="0" y="0"/>
                </a:cubicBezTo>
                <a:close/>
              </a:path>
              <a:path w="3174076" h="4351338" stroke="0" extrusionOk="0">
                <a:moveTo>
                  <a:pt x="0" y="0"/>
                </a:moveTo>
                <a:cubicBezTo>
                  <a:pt x="238831" y="14723"/>
                  <a:pt x="480051" y="-10538"/>
                  <a:pt x="698297" y="0"/>
                </a:cubicBezTo>
                <a:cubicBezTo>
                  <a:pt x="916543" y="10538"/>
                  <a:pt x="1154726" y="13383"/>
                  <a:pt x="1301371" y="0"/>
                </a:cubicBezTo>
                <a:cubicBezTo>
                  <a:pt x="1448016" y="-13383"/>
                  <a:pt x="1807132" y="-30"/>
                  <a:pt x="1999668" y="0"/>
                </a:cubicBezTo>
                <a:cubicBezTo>
                  <a:pt x="2192204" y="30"/>
                  <a:pt x="2655866" y="13746"/>
                  <a:pt x="3174076" y="0"/>
                </a:cubicBezTo>
                <a:cubicBezTo>
                  <a:pt x="3154416" y="328479"/>
                  <a:pt x="3156727" y="507405"/>
                  <a:pt x="3174076" y="665133"/>
                </a:cubicBezTo>
                <a:cubicBezTo>
                  <a:pt x="3191425" y="822861"/>
                  <a:pt x="3193977" y="1042506"/>
                  <a:pt x="3174076" y="1199726"/>
                </a:cubicBezTo>
                <a:cubicBezTo>
                  <a:pt x="3154175" y="1356946"/>
                  <a:pt x="3183847" y="1517591"/>
                  <a:pt x="3174076" y="1821346"/>
                </a:cubicBezTo>
                <a:cubicBezTo>
                  <a:pt x="3164305" y="2125101"/>
                  <a:pt x="3194528" y="2073601"/>
                  <a:pt x="3174076" y="2312425"/>
                </a:cubicBezTo>
                <a:cubicBezTo>
                  <a:pt x="3153624" y="2551249"/>
                  <a:pt x="3185805" y="2772558"/>
                  <a:pt x="3174076" y="2934045"/>
                </a:cubicBezTo>
                <a:cubicBezTo>
                  <a:pt x="3162347" y="3095532"/>
                  <a:pt x="3155247" y="3369274"/>
                  <a:pt x="3174076" y="3599178"/>
                </a:cubicBezTo>
                <a:cubicBezTo>
                  <a:pt x="3192905" y="3829082"/>
                  <a:pt x="3154199" y="4122520"/>
                  <a:pt x="3174076" y="4351338"/>
                </a:cubicBezTo>
                <a:cubicBezTo>
                  <a:pt x="2875561" y="4332635"/>
                  <a:pt x="2778934" y="4334576"/>
                  <a:pt x="2571002" y="4351338"/>
                </a:cubicBezTo>
                <a:cubicBezTo>
                  <a:pt x="2363070" y="4368100"/>
                  <a:pt x="2267472" y="4359571"/>
                  <a:pt x="2031409" y="4351338"/>
                </a:cubicBezTo>
                <a:cubicBezTo>
                  <a:pt x="1795346" y="4343105"/>
                  <a:pt x="1673628" y="4348935"/>
                  <a:pt x="1396593" y="4351338"/>
                </a:cubicBezTo>
                <a:cubicBezTo>
                  <a:pt x="1119558" y="4353741"/>
                  <a:pt x="1036303" y="4351322"/>
                  <a:pt x="793519" y="4351338"/>
                </a:cubicBezTo>
                <a:cubicBezTo>
                  <a:pt x="550735" y="4351354"/>
                  <a:pt x="330547" y="4384738"/>
                  <a:pt x="0" y="4351338"/>
                </a:cubicBezTo>
                <a:cubicBezTo>
                  <a:pt x="12507" y="4129693"/>
                  <a:pt x="4998" y="4047075"/>
                  <a:pt x="0" y="3860258"/>
                </a:cubicBezTo>
                <a:cubicBezTo>
                  <a:pt x="-4998" y="3673441"/>
                  <a:pt x="3114" y="3407381"/>
                  <a:pt x="0" y="3151612"/>
                </a:cubicBezTo>
                <a:cubicBezTo>
                  <a:pt x="-3114" y="2895843"/>
                  <a:pt x="16768" y="2799560"/>
                  <a:pt x="0" y="2617019"/>
                </a:cubicBezTo>
                <a:cubicBezTo>
                  <a:pt x="-16768" y="2434478"/>
                  <a:pt x="-28652" y="2250010"/>
                  <a:pt x="0" y="1908373"/>
                </a:cubicBezTo>
                <a:cubicBezTo>
                  <a:pt x="28652" y="1566736"/>
                  <a:pt x="-2930" y="1442324"/>
                  <a:pt x="0" y="1199726"/>
                </a:cubicBezTo>
                <a:cubicBezTo>
                  <a:pt x="2930" y="957128"/>
                  <a:pt x="8576" y="401800"/>
                  <a:pt x="0" y="0"/>
                </a:cubicBezTo>
                <a:close/>
              </a:path>
            </a:pathLst>
          </a:custGeom>
          <a:solidFill>
            <a:srgbClr val="E2EEBE"/>
          </a:solidFill>
          <a:ln w="19050" cap="sq">
            <a:solidFill>
              <a:srgbClr val="466318"/>
            </a:solidFill>
            <a:extLst>
              <a:ext uri="{C807C97D-BFC1-408E-A445-0C87EB9F89A2}">
                <ask:lineSketchStyleProps xmlns:ask="http://schemas.microsoft.com/office/drawing/2018/sketchyshapes" sd="809461488">
                  <ask:type>
                    <ask:lineSketchFreehand/>
                  </ask:type>
                </ask:lineSketchStyleProps>
              </a:ext>
            </a:extLst>
          </a:ln>
        </p:spPr>
        <p:txBody>
          <a:bodyPr lIns="180000" tIns="180000" rIns="180000" bIns="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12">
            <a:extLst>
              <a:ext uri="{FF2B5EF4-FFF2-40B4-BE49-F238E27FC236}">
                <a16:creationId xmlns:a16="http://schemas.microsoft.com/office/drawing/2014/main" id="{6EB070F2-6F26-BF10-67CE-69E180ABB023}"/>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a:t>Click to edit Master text styles</a:t>
            </a:r>
          </a:p>
        </p:txBody>
      </p:sp>
      <p:sp>
        <p:nvSpPr>
          <p:cNvPr id="8" name="Text Placeholder 5">
            <a:extLst>
              <a:ext uri="{FF2B5EF4-FFF2-40B4-BE49-F238E27FC236}">
                <a16:creationId xmlns:a16="http://schemas.microsoft.com/office/drawing/2014/main" id="{78F13B2F-E75D-A0E3-4CBA-ECA797356F77}"/>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a:t>Click to edit Master text styles</a:t>
            </a:r>
          </a:p>
        </p:txBody>
      </p:sp>
      <p:sp>
        <p:nvSpPr>
          <p:cNvPr id="7" name="Footer Placeholder 4">
            <a:extLst>
              <a:ext uri="{FF2B5EF4-FFF2-40B4-BE49-F238E27FC236}">
                <a16:creationId xmlns:a16="http://schemas.microsoft.com/office/drawing/2014/main" id="{ADAB5E72-0358-D77B-D07B-A124B348AA3F}"/>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 June 2024</a:t>
            </a:r>
          </a:p>
        </p:txBody>
      </p:sp>
    </p:spTree>
    <p:extLst>
      <p:ext uri="{BB962C8B-B14F-4D97-AF65-F5344CB8AC3E}">
        <p14:creationId xmlns:p14="http://schemas.microsoft.com/office/powerpoint/2010/main" val="26815807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solida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71D481-6A8A-F2BA-8418-1DA536508979}"/>
              </a:ext>
            </a:extLst>
          </p:cNvPr>
          <p:cNvSpPr>
            <a:spLocks noGrp="1"/>
          </p:cNvSpPr>
          <p:nvPr>
            <p:ph idx="1"/>
          </p:nvPr>
        </p:nvSpPr>
        <p:spPr>
          <a:xfrm>
            <a:off x="838199" y="1825625"/>
            <a:ext cx="105155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5">
            <a:extLst>
              <a:ext uri="{FF2B5EF4-FFF2-40B4-BE49-F238E27FC236}">
                <a16:creationId xmlns:a16="http://schemas.microsoft.com/office/drawing/2014/main" id="{FF5D3C5C-5B7F-CBEB-FEEC-39FE9832DEA5}"/>
              </a:ext>
            </a:extLst>
          </p:cNvPr>
          <p:cNvSpPr>
            <a:spLocks noGrp="1"/>
          </p:cNvSpPr>
          <p:nvPr>
            <p:ph type="body" sz="quarter" idx="14"/>
          </p:nvPr>
        </p:nvSpPr>
        <p:spPr>
          <a:xfrm>
            <a:off x="9973929" y="162686"/>
            <a:ext cx="2078545" cy="365125"/>
          </a:xfrm>
          <a:prstGeom prst="flowChartAlternateProcess">
            <a:avLst/>
          </a:prstGeom>
          <a:solidFill>
            <a:srgbClr val="8E53EF"/>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a:t>Click to edit Master text styles</a:t>
            </a:r>
          </a:p>
        </p:txBody>
      </p:sp>
      <p:sp>
        <p:nvSpPr>
          <p:cNvPr id="4" name="Text Placeholder 12">
            <a:extLst>
              <a:ext uri="{FF2B5EF4-FFF2-40B4-BE49-F238E27FC236}">
                <a16:creationId xmlns:a16="http://schemas.microsoft.com/office/drawing/2014/main" id="{EBB2B898-75E4-BA92-0EDE-F8F75E140AC5}"/>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a:t>Click to edit Master text styles</a:t>
            </a:r>
          </a:p>
        </p:txBody>
      </p:sp>
      <p:sp>
        <p:nvSpPr>
          <p:cNvPr id="5" name="Footer Placeholder 4">
            <a:extLst>
              <a:ext uri="{FF2B5EF4-FFF2-40B4-BE49-F238E27FC236}">
                <a16:creationId xmlns:a16="http://schemas.microsoft.com/office/drawing/2014/main" id="{1E9A44D8-A193-2248-0B3C-FE8649020F33}"/>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 June 2024</a:t>
            </a:r>
          </a:p>
        </p:txBody>
      </p:sp>
    </p:spTree>
    <p:extLst>
      <p:ext uri="{BB962C8B-B14F-4D97-AF65-F5344CB8AC3E}">
        <p14:creationId xmlns:p14="http://schemas.microsoft.com/office/powerpoint/2010/main" val="1520476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Intro_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71D481-6A8A-F2BA-8418-1DA536508979}"/>
              </a:ext>
            </a:extLst>
          </p:cNvPr>
          <p:cNvSpPr>
            <a:spLocks noGrp="1"/>
          </p:cNvSpPr>
          <p:nvPr>
            <p:ph idx="1"/>
          </p:nvPr>
        </p:nvSpPr>
        <p:spPr>
          <a:xfrm>
            <a:off x="838199" y="2863621"/>
            <a:ext cx="5921829" cy="3313342"/>
          </a:xfrm>
          <a:solidFill>
            <a:srgbClr val="E2EEBE"/>
          </a:solidFill>
        </p:spPr>
        <p:txBody>
          <a:bodyPr lIns="180000" tIns="180000" rIns="180000" bIns="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4">
            <a:extLst>
              <a:ext uri="{FF2B5EF4-FFF2-40B4-BE49-F238E27FC236}">
                <a16:creationId xmlns:a16="http://schemas.microsoft.com/office/drawing/2014/main" id="{F886DD7F-EBE6-95A7-5C4D-FB522DE24B7B}"/>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Version 1, June 2024</a:t>
            </a:r>
            <a:endParaRPr lang="en-GB" dirty="0">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D3389DC1-D122-5083-AC82-273A6F5C1A1E}"/>
              </a:ext>
            </a:extLst>
          </p:cNvPr>
          <p:cNvSpPr>
            <a:spLocks noGrp="1"/>
          </p:cNvSpPr>
          <p:nvPr>
            <p:ph type="body" sz="quarter" idx="14"/>
          </p:nvPr>
        </p:nvSpPr>
        <p:spPr>
          <a:xfrm>
            <a:off x="9973929" y="162686"/>
            <a:ext cx="2078545" cy="365125"/>
          </a:xfrm>
          <a:prstGeom prst="flowChartAlternateProcess">
            <a:avLst/>
          </a:prstGeom>
          <a:solidFill>
            <a:srgbClr val="88A2FF"/>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a:t>Click to edit Master text styles</a:t>
            </a:r>
          </a:p>
        </p:txBody>
      </p:sp>
      <p:sp>
        <p:nvSpPr>
          <p:cNvPr id="7" name="Picture Placeholder 6">
            <a:extLst>
              <a:ext uri="{FF2B5EF4-FFF2-40B4-BE49-F238E27FC236}">
                <a16:creationId xmlns:a16="http://schemas.microsoft.com/office/drawing/2014/main" id="{42D77770-603A-956D-71F8-59FAB1C35913}"/>
              </a:ext>
            </a:extLst>
          </p:cNvPr>
          <p:cNvSpPr>
            <a:spLocks noGrp="1"/>
          </p:cNvSpPr>
          <p:nvPr>
            <p:ph type="pic" sz="quarter" idx="15"/>
          </p:nvPr>
        </p:nvSpPr>
        <p:spPr>
          <a:xfrm>
            <a:off x="6989083" y="2863621"/>
            <a:ext cx="4364717" cy="3313342"/>
          </a:xfrm>
        </p:spPr>
        <p:txBody>
          <a:bodyPr/>
          <a:lstStyle/>
          <a:p>
            <a:endParaRPr lang="en-GB"/>
          </a:p>
        </p:txBody>
      </p:sp>
      <p:sp>
        <p:nvSpPr>
          <p:cNvPr id="8" name="Text Placeholder 12">
            <a:extLst>
              <a:ext uri="{FF2B5EF4-FFF2-40B4-BE49-F238E27FC236}">
                <a16:creationId xmlns:a16="http://schemas.microsoft.com/office/drawing/2014/main" id="{75581552-1077-6B8E-2257-50FA83522134}"/>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49152C13-1DCA-F119-3398-0F74F8EBF020}"/>
              </a:ext>
            </a:extLst>
          </p:cNvPr>
          <p:cNvSpPr>
            <a:spLocks noGrp="1"/>
          </p:cNvSpPr>
          <p:nvPr>
            <p:ph type="body" sz="quarter" idx="16"/>
          </p:nvPr>
        </p:nvSpPr>
        <p:spPr>
          <a:xfrm>
            <a:off x="838199" y="1826305"/>
            <a:ext cx="10515600" cy="90238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40160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sson paus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0E12BB-9714-8016-5459-5843FDB8A246}"/>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8286B998-0103-C1DB-8E36-C20883F41150}"/>
              </a:ext>
            </a:extLst>
          </p:cNvPr>
          <p:cNvSpPr>
            <a:spLocks noGrp="1"/>
          </p:cNvSpPr>
          <p:nvPr>
            <p:ph type="ctrTitle"/>
          </p:nvPr>
        </p:nvSpPr>
        <p:spPr>
          <a:xfrm>
            <a:off x="1524000" y="3835106"/>
            <a:ext cx="9144000" cy="875845"/>
          </a:xfrm>
        </p:spPr>
        <p:txBody>
          <a:bodyPr anchor="b" anchorCtr="0">
            <a:noAutofit/>
          </a:bodyPr>
          <a:lstStyle>
            <a:lvl1pPr algn="ctr">
              <a:defRPr sz="5200" b="1">
                <a:solidFill>
                  <a:srgbClr val="466318"/>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8" name="Subtitle 2">
            <a:extLst>
              <a:ext uri="{FF2B5EF4-FFF2-40B4-BE49-F238E27FC236}">
                <a16:creationId xmlns:a16="http://schemas.microsoft.com/office/drawing/2014/main" id="{EBB64C23-83AF-58AF-1D04-EC58CEEB9640}"/>
              </a:ext>
            </a:extLst>
          </p:cNvPr>
          <p:cNvSpPr>
            <a:spLocks noGrp="1"/>
          </p:cNvSpPr>
          <p:nvPr>
            <p:ph type="subTitle" idx="1"/>
          </p:nvPr>
        </p:nvSpPr>
        <p:spPr>
          <a:xfrm>
            <a:off x="1524000" y="4903189"/>
            <a:ext cx="9144000" cy="1316636"/>
          </a:xfrm>
        </p:spPr>
        <p:txBody>
          <a:bodyPr>
            <a:noAutofit/>
          </a:bodyPr>
          <a:lstStyle>
            <a:lvl1pPr marL="0" indent="0" algn="ctr">
              <a:buNone/>
              <a:defRPr sz="28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grpSp>
        <p:nvGrpSpPr>
          <p:cNvPr id="9" name="Group 8">
            <a:extLst>
              <a:ext uri="{FF2B5EF4-FFF2-40B4-BE49-F238E27FC236}">
                <a16:creationId xmlns:a16="http://schemas.microsoft.com/office/drawing/2014/main" id="{0C6710AA-35B3-4611-B38B-2AE5EA4F2C3D}"/>
              </a:ext>
            </a:extLst>
          </p:cNvPr>
          <p:cNvGrpSpPr/>
          <p:nvPr userDrawn="1"/>
        </p:nvGrpSpPr>
        <p:grpSpPr>
          <a:xfrm>
            <a:off x="7053943" y="457724"/>
            <a:ext cx="4607815" cy="981687"/>
            <a:chOff x="5473511" y="457724"/>
            <a:chExt cx="6024961" cy="1283607"/>
          </a:xfrm>
        </p:grpSpPr>
        <p:pic>
          <p:nvPicPr>
            <p:cNvPr id="10" name="Picture 9" descr="A picture containing screenshot, graphics, pattern, circle&#10;&#10;Description automatically generated">
              <a:extLst>
                <a:ext uri="{FF2B5EF4-FFF2-40B4-BE49-F238E27FC236}">
                  <a16:creationId xmlns:a16="http://schemas.microsoft.com/office/drawing/2014/main" id="{6723EEDC-DC11-DDA5-E851-4106E438283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650224" y="501650"/>
              <a:ext cx="2848248" cy="1195756"/>
            </a:xfrm>
            <a:prstGeom prst="rect">
              <a:avLst/>
            </a:prstGeom>
          </p:spPr>
        </p:pic>
        <p:pic>
          <p:nvPicPr>
            <p:cNvPr id="11" name="Picture 10" descr="A picture containing dance&#10;&#10;Description automatically generated">
              <a:extLst>
                <a:ext uri="{FF2B5EF4-FFF2-40B4-BE49-F238E27FC236}">
                  <a16:creationId xmlns:a16="http://schemas.microsoft.com/office/drawing/2014/main" id="{E2D6BA1E-FF7B-4A87-7719-83511F31E92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5473511" y="457724"/>
              <a:ext cx="2766975" cy="1283607"/>
            </a:xfrm>
            <a:prstGeom prst="rect">
              <a:avLst/>
            </a:prstGeom>
          </p:spPr>
        </p:pic>
      </p:grpSp>
      <p:sp>
        <p:nvSpPr>
          <p:cNvPr id="3" name="Footer Placeholder 4">
            <a:extLst>
              <a:ext uri="{FF2B5EF4-FFF2-40B4-BE49-F238E27FC236}">
                <a16:creationId xmlns:a16="http://schemas.microsoft.com/office/drawing/2014/main" id="{FC24B13A-7E1C-907F-B98D-F6C7A1A56173}"/>
              </a:ext>
            </a:extLst>
          </p:cNvPr>
          <p:cNvSpPr txBox="1">
            <a:spLocks/>
          </p:cNvSpPr>
          <p:nvPr userDrawn="1"/>
        </p:nvSpPr>
        <p:spPr>
          <a:xfrm>
            <a:off x="4038600" y="635348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Version 1, June 2024</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3470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_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71D481-6A8A-F2BA-8418-1DA536508979}"/>
              </a:ext>
            </a:extLst>
          </p:cNvPr>
          <p:cNvSpPr>
            <a:spLocks noGrp="1"/>
          </p:cNvSpPr>
          <p:nvPr>
            <p:ph idx="1"/>
          </p:nvPr>
        </p:nvSpPr>
        <p:spPr>
          <a:xfrm>
            <a:off x="838200" y="1825625"/>
            <a:ext cx="64008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8">
            <a:extLst>
              <a:ext uri="{FF2B5EF4-FFF2-40B4-BE49-F238E27FC236}">
                <a16:creationId xmlns:a16="http://schemas.microsoft.com/office/drawing/2014/main" id="{A5DD11EB-73B6-9FA1-9358-3BB8241E05F7}"/>
              </a:ext>
            </a:extLst>
          </p:cNvPr>
          <p:cNvSpPr>
            <a:spLocks noGrp="1"/>
          </p:cNvSpPr>
          <p:nvPr>
            <p:ph type="body" sz="quarter" idx="10"/>
          </p:nvPr>
        </p:nvSpPr>
        <p:spPr>
          <a:xfrm>
            <a:off x="7530353" y="1825625"/>
            <a:ext cx="3823447" cy="4351338"/>
          </a:xfrm>
          <a:solidFill>
            <a:schemeClr val="bg1"/>
          </a:solidFill>
          <a:ln w="28575">
            <a:solidFill>
              <a:srgbClr val="88A2FF"/>
            </a:solidFill>
          </a:ln>
        </p:spPr>
        <p:txBody>
          <a:bodyPr lIns="180000" tIns="144000" rIns="180000" bIns="144000">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10" name="Text Placeholder 5">
            <a:extLst>
              <a:ext uri="{FF2B5EF4-FFF2-40B4-BE49-F238E27FC236}">
                <a16:creationId xmlns:a16="http://schemas.microsoft.com/office/drawing/2014/main" id="{FF5D3C5C-5B7F-CBEB-FEEC-39FE9832DEA5}"/>
              </a:ext>
            </a:extLst>
          </p:cNvPr>
          <p:cNvSpPr>
            <a:spLocks noGrp="1"/>
          </p:cNvSpPr>
          <p:nvPr>
            <p:ph type="body" sz="quarter" idx="14"/>
          </p:nvPr>
        </p:nvSpPr>
        <p:spPr>
          <a:xfrm>
            <a:off x="9973929" y="162686"/>
            <a:ext cx="2078545" cy="365125"/>
          </a:xfrm>
          <a:prstGeom prst="flowChartAlternateProcess">
            <a:avLst/>
          </a:prstGeom>
          <a:solidFill>
            <a:srgbClr val="88A2FF"/>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a:t>Click to edit Master text styles</a:t>
            </a:r>
          </a:p>
        </p:txBody>
      </p:sp>
      <p:sp>
        <p:nvSpPr>
          <p:cNvPr id="11" name="Text Placeholder 12">
            <a:extLst>
              <a:ext uri="{FF2B5EF4-FFF2-40B4-BE49-F238E27FC236}">
                <a16:creationId xmlns:a16="http://schemas.microsoft.com/office/drawing/2014/main" id="{35391365-8BD4-3948-009B-4610525006BF}"/>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a:t>Click to edit Master text styles</a:t>
            </a:r>
          </a:p>
        </p:txBody>
      </p:sp>
      <p:sp>
        <p:nvSpPr>
          <p:cNvPr id="4" name="Footer Placeholder 4">
            <a:extLst>
              <a:ext uri="{FF2B5EF4-FFF2-40B4-BE49-F238E27FC236}">
                <a16:creationId xmlns:a16="http://schemas.microsoft.com/office/drawing/2014/main" id="{D38DD542-BADB-4F46-8DDD-3D28A3BEC99F}"/>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 June 2024</a:t>
            </a:r>
          </a:p>
        </p:txBody>
      </p:sp>
    </p:spTree>
    <p:extLst>
      <p:ext uri="{BB962C8B-B14F-4D97-AF65-F5344CB8AC3E}">
        <p14:creationId xmlns:p14="http://schemas.microsoft.com/office/powerpoint/2010/main" val="2946103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_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71D481-6A8A-F2BA-8418-1DA536508979}"/>
              </a:ext>
            </a:extLst>
          </p:cNvPr>
          <p:cNvSpPr>
            <a:spLocks noGrp="1"/>
          </p:cNvSpPr>
          <p:nvPr>
            <p:ph idx="1"/>
          </p:nvPr>
        </p:nvSpPr>
        <p:spPr>
          <a:solidFill>
            <a:srgbClr val="E2EEBE"/>
          </a:solidFill>
        </p:spPr>
        <p:txBody>
          <a:bodyPr lIns="180000" tIns="180000" rIns="180000" bIns="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D3389DC1-D122-5083-AC82-273A6F5C1A1E}"/>
              </a:ext>
            </a:extLst>
          </p:cNvPr>
          <p:cNvSpPr>
            <a:spLocks noGrp="1"/>
          </p:cNvSpPr>
          <p:nvPr>
            <p:ph type="body" sz="quarter" idx="14"/>
          </p:nvPr>
        </p:nvSpPr>
        <p:spPr>
          <a:xfrm>
            <a:off x="9973929" y="162686"/>
            <a:ext cx="2078545" cy="365125"/>
          </a:xfrm>
          <a:prstGeom prst="flowChartAlternateProcess">
            <a:avLst/>
          </a:prstGeom>
          <a:solidFill>
            <a:srgbClr val="88A2FF"/>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a:t>Click to edit Master text styles</a:t>
            </a:r>
          </a:p>
        </p:txBody>
      </p:sp>
      <p:sp>
        <p:nvSpPr>
          <p:cNvPr id="7" name="Text Placeholder 12">
            <a:extLst>
              <a:ext uri="{FF2B5EF4-FFF2-40B4-BE49-F238E27FC236}">
                <a16:creationId xmlns:a16="http://schemas.microsoft.com/office/drawing/2014/main" id="{927FA953-FAA1-35E6-D6EB-E529BDA03F7B}"/>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a:t>Click to edit Master text styles</a:t>
            </a:r>
          </a:p>
        </p:txBody>
      </p:sp>
      <p:sp>
        <p:nvSpPr>
          <p:cNvPr id="5" name="Footer Placeholder 4">
            <a:extLst>
              <a:ext uri="{FF2B5EF4-FFF2-40B4-BE49-F238E27FC236}">
                <a16:creationId xmlns:a16="http://schemas.microsoft.com/office/drawing/2014/main" id="{8FDD6A8F-D3A2-FAA0-4127-749040B310D7}"/>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 June 2024</a:t>
            </a:r>
          </a:p>
        </p:txBody>
      </p:sp>
    </p:spTree>
    <p:extLst>
      <p:ext uri="{BB962C8B-B14F-4D97-AF65-F5344CB8AC3E}">
        <p14:creationId xmlns:p14="http://schemas.microsoft.com/office/powerpoint/2010/main" val="1024470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_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71D481-6A8A-F2BA-8418-1DA536508979}"/>
              </a:ext>
            </a:extLst>
          </p:cNvPr>
          <p:cNvSpPr>
            <a:spLocks noGrp="1"/>
          </p:cNvSpPr>
          <p:nvPr>
            <p:ph idx="1"/>
          </p:nvPr>
        </p:nvSpPr>
        <p:spPr>
          <a:xfrm>
            <a:off x="838199" y="1825625"/>
            <a:ext cx="5921829" cy="4351338"/>
          </a:xfrm>
          <a:solidFill>
            <a:srgbClr val="E2EEBE"/>
          </a:solidFill>
        </p:spPr>
        <p:txBody>
          <a:bodyPr lIns="180000" tIns="180000" rIns="180000" bIns="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D3389DC1-D122-5083-AC82-273A6F5C1A1E}"/>
              </a:ext>
            </a:extLst>
          </p:cNvPr>
          <p:cNvSpPr>
            <a:spLocks noGrp="1"/>
          </p:cNvSpPr>
          <p:nvPr>
            <p:ph type="body" sz="quarter" idx="14"/>
          </p:nvPr>
        </p:nvSpPr>
        <p:spPr>
          <a:xfrm>
            <a:off x="9973929" y="162686"/>
            <a:ext cx="2078545" cy="365125"/>
          </a:xfrm>
          <a:prstGeom prst="flowChartAlternateProcess">
            <a:avLst/>
          </a:prstGeom>
          <a:solidFill>
            <a:srgbClr val="88A2FF"/>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a:t>Click to edit Master text styles</a:t>
            </a:r>
          </a:p>
        </p:txBody>
      </p:sp>
      <p:sp>
        <p:nvSpPr>
          <p:cNvPr id="7" name="Picture Placeholder 6">
            <a:extLst>
              <a:ext uri="{FF2B5EF4-FFF2-40B4-BE49-F238E27FC236}">
                <a16:creationId xmlns:a16="http://schemas.microsoft.com/office/drawing/2014/main" id="{42D77770-603A-956D-71F8-59FAB1C35913}"/>
              </a:ext>
            </a:extLst>
          </p:cNvPr>
          <p:cNvSpPr>
            <a:spLocks noGrp="1"/>
          </p:cNvSpPr>
          <p:nvPr>
            <p:ph type="pic" sz="quarter" idx="15"/>
          </p:nvPr>
        </p:nvSpPr>
        <p:spPr>
          <a:xfrm>
            <a:off x="6989083" y="1825625"/>
            <a:ext cx="4364717" cy="4351338"/>
          </a:xfrm>
        </p:spPr>
        <p:txBody>
          <a:bodyPr/>
          <a:lstStyle/>
          <a:p>
            <a:endParaRPr lang="en-GB"/>
          </a:p>
        </p:txBody>
      </p:sp>
      <p:sp>
        <p:nvSpPr>
          <p:cNvPr id="8" name="Text Placeholder 12">
            <a:extLst>
              <a:ext uri="{FF2B5EF4-FFF2-40B4-BE49-F238E27FC236}">
                <a16:creationId xmlns:a16="http://schemas.microsoft.com/office/drawing/2014/main" id="{75581552-1077-6B8E-2257-50FA83522134}"/>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a:t>Click to edit Master text styles</a:t>
            </a:r>
          </a:p>
        </p:txBody>
      </p:sp>
      <p:sp>
        <p:nvSpPr>
          <p:cNvPr id="5" name="Footer Placeholder 4">
            <a:extLst>
              <a:ext uri="{FF2B5EF4-FFF2-40B4-BE49-F238E27FC236}">
                <a16:creationId xmlns:a16="http://schemas.microsoft.com/office/drawing/2014/main" id="{A90BD6C2-8060-941C-490E-BE43BB3DE2FF}"/>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 June 2024</a:t>
            </a:r>
          </a:p>
        </p:txBody>
      </p:sp>
    </p:spTree>
    <p:extLst>
      <p:ext uri="{BB962C8B-B14F-4D97-AF65-F5344CB8AC3E}">
        <p14:creationId xmlns:p14="http://schemas.microsoft.com/office/powerpoint/2010/main" val="2421874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_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71D481-6A8A-F2BA-8418-1DA536508979}"/>
              </a:ext>
            </a:extLst>
          </p:cNvPr>
          <p:cNvSpPr>
            <a:spLocks noGrp="1"/>
          </p:cNvSpPr>
          <p:nvPr>
            <p:ph idx="1"/>
          </p:nvPr>
        </p:nvSpPr>
        <p:spPr>
          <a:noFill/>
          <a:ln w="28575">
            <a:solidFill>
              <a:srgbClr val="E2EEBE"/>
            </a:solidFill>
          </a:ln>
        </p:spPr>
        <p:txBody>
          <a:bodyPr lIns="180000" tIns="180000" rIns="180000" bIns="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6456402D-9FD0-4E90-15E7-18D5BE698653}"/>
              </a:ext>
            </a:extLst>
          </p:cNvPr>
          <p:cNvSpPr>
            <a:spLocks noGrp="1"/>
          </p:cNvSpPr>
          <p:nvPr>
            <p:ph type="body" sz="quarter" idx="14"/>
          </p:nvPr>
        </p:nvSpPr>
        <p:spPr>
          <a:xfrm>
            <a:off x="9973929" y="162686"/>
            <a:ext cx="2078545" cy="365125"/>
          </a:xfrm>
          <a:prstGeom prst="flowChartAlternateProcess">
            <a:avLst/>
          </a:prstGeom>
          <a:solidFill>
            <a:srgbClr val="88A2FF"/>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a:t>Click to edit Master text styles</a:t>
            </a:r>
          </a:p>
        </p:txBody>
      </p:sp>
      <p:sp>
        <p:nvSpPr>
          <p:cNvPr id="7" name="Text Placeholder 12">
            <a:extLst>
              <a:ext uri="{FF2B5EF4-FFF2-40B4-BE49-F238E27FC236}">
                <a16:creationId xmlns:a16="http://schemas.microsoft.com/office/drawing/2014/main" id="{EB95CEFE-2254-582E-AA71-BEC4140C9FBA}"/>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a:t>Click to edit Master text styles</a:t>
            </a:r>
          </a:p>
        </p:txBody>
      </p:sp>
      <p:sp>
        <p:nvSpPr>
          <p:cNvPr id="5" name="Footer Placeholder 4">
            <a:extLst>
              <a:ext uri="{FF2B5EF4-FFF2-40B4-BE49-F238E27FC236}">
                <a16:creationId xmlns:a16="http://schemas.microsoft.com/office/drawing/2014/main" id="{08960835-2CE0-2B1C-F2BB-460596E13650}"/>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 June 2024</a:t>
            </a:r>
          </a:p>
        </p:txBody>
      </p:sp>
    </p:spTree>
    <p:extLst>
      <p:ext uri="{BB962C8B-B14F-4D97-AF65-F5344CB8AC3E}">
        <p14:creationId xmlns:p14="http://schemas.microsoft.com/office/powerpoint/2010/main" val="4062100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ctivity_video">
    <p:spTree>
      <p:nvGrpSpPr>
        <p:cNvPr id="1" name=""/>
        <p:cNvGrpSpPr/>
        <p:nvPr/>
      </p:nvGrpSpPr>
      <p:grpSpPr>
        <a:xfrm>
          <a:off x="0" y="0"/>
          <a:ext cx="0" cy="0"/>
          <a:chOff x="0" y="0"/>
          <a:chExt cx="0" cy="0"/>
        </a:xfrm>
      </p:grpSpPr>
      <p:pic>
        <p:nvPicPr>
          <p:cNvPr id="13" name="Picture 12" descr="A picture containing pattern, circle, screenshot, design&#10;&#10;Description automatically generated">
            <a:extLst>
              <a:ext uri="{FF2B5EF4-FFF2-40B4-BE49-F238E27FC236}">
                <a16:creationId xmlns:a16="http://schemas.microsoft.com/office/drawing/2014/main" id="{26D4B314-F49E-12B5-620F-16A35F5C2F52}"/>
              </a:ext>
            </a:extLst>
          </p:cNvPr>
          <p:cNvPicPr>
            <a:picLocks noChangeAspect="1"/>
          </p:cNvPicPr>
          <p:nvPr userDrawn="1"/>
        </p:nvPicPr>
        <p:blipFill>
          <a:blip r:embed="rId2">
            <a:alphaModFix amt="5000"/>
            <a:extLst>
              <a:ext uri="{28A0092B-C50C-407E-A947-70E740481C1C}">
                <a14:useLocalDpi xmlns:a14="http://schemas.microsoft.com/office/drawing/2010/main"/>
              </a:ext>
            </a:extLst>
          </a:blip>
          <a:stretch>
            <a:fillRect/>
          </a:stretch>
        </p:blipFill>
        <p:spPr>
          <a:xfrm>
            <a:off x="1797985" y="-232757"/>
            <a:ext cx="10869835" cy="10798134"/>
          </a:xfrm>
          <a:prstGeom prst="rect">
            <a:avLst/>
          </a:prstGeom>
        </p:spPr>
      </p:pic>
      <p:sp>
        <p:nvSpPr>
          <p:cNvPr id="6" name="Text Placeholder 5">
            <a:extLst>
              <a:ext uri="{FF2B5EF4-FFF2-40B4-BE49-F238E27FC236}">
                <a16:creationId xmlns:a16="http://schemas.microsoft.com/office/drawing/2014/main" id="{484CE04A-DDCC-591C-6176-D8C409627AF1}"/>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a:t>Click to edit Master text styles</a:t>
            </a:r>
          </a:p>
        </p:txBody>
      </p:sp>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7" name="Text Placeholder 12">
            <a:extLst>
              <a:ext uri="{FF2B5EF4-FFF2-40B4-BE49-F238E27FC236}">
                <a16:creationId xmlns:a16="http://schemas.microsoft.com/office/drawing/2014/main" id="{2528ACA5-1D17-0F9C-8E33-B422C18BAE2D}"/>
              </a:ext>
            </a:extLst>
          </p:cNvPr>
          <p:cNvSpPr>
            <a:spLocks noGrp="1"/>
          </p:cNvSpPr>
          <p:nvPr>
            <p:ph type="body" sz="quarter" idx="15"/>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a:t>Click to edit Master text styles</a:t>
            </a:r>
          </a:p>
        </p:txBody>
      </p:sp>
      <p:sp>
        <p:nvSpPr>
          <p:cNvPr id="3" name="Media Placeholder 9">
            <a:extLst>
              <a:ext uri="{FF2B5EF4-FFF2-40B4-BE49-F238E27FC236}">
                <a16:creationId xmlns:a16="http://schemas.microsoft.com/office/drawing/2014/main" id="{FF4CE65D-1F3E-DDCA-DFC3-AD627D0C9554}"/>
              </a:ext>
            </a:extLst>
          </p:cNvPr>
          <p:cNvSpPr>
            <a:spLocks noGrp="1"/>
          </p:cNvSpPr>
          <p:nvPr>
            <p:ph type="media" sz="quarter" idx="12"/>
          </p:nvPr>
        </p:nvSpPr>
        <p:spPr>
          <a:xfrm>
            <a:off x="1345277" y="1825625"/>
            <a:ext cx="2863468" cy="2014538"/>
          </a:xfrm>
        </p:spPr>
        <p:txBody>
          <a:bodyPr/>
          <a:lstStyle/>
          <a:p>
            <a:endParaRPr lang="en-GB"/>
          </a:p>
        </p:txBody>
      </p:sp>
      <p:sp>
        <p:nvSpPr>
          <p:cNvPr id="4" name="Media Placeholder 9">
            <a:extLst>
              <a:ext uri="{FF2B5EF4-FFF2-40B4-BE49-F238E27FC236}">
                <a16:creationId xmlns:a16="http://schemas.microsoft.com/office/drawing/2014/main" id="{E1343224-FEC4-DC11-C663-18376AA79055}"/>
              </a:ext>
            </a:extLst>
          </p:cNvPr>
          <p:cNvSpPr>
            <a:spLocks noGrp="1"/>
          </p:cNvSpPr>
          <p:nvPr>
            <p:ph type="media" sz="quarter" idx="16"/>
          </p:nvPr>
        </p:nvSpPr>
        <p:spPr>
          <a:xfrm>
            <a:off x="4913252" y="1825625"/>
            <a:ext cx="2868020" cy="2014538"/>
          </a:xfrm>
        </p:spPr>
        <p:txBody>
          <a:bodyPr/>
          <a:lstStyle/>
          <a:p>
            <a:endParaRPr lang="en-GB"/>
          </a:p>
        </p:txBody>
      </p:sp>
      <p:sp>
        <p:nvSpPr>
          <p:cNvPr id="9" name="Media Placeholder 9">
            <a:extLst>
              <a:ext uri="{FF2B5EF4-FFF2-40B4-BE49-F238E27FC236}">
                <a16:creationId xmlns:a16="http://schemas.microsoft.com/office/drawing/2014/main" id="{5906E010-8129-32F5-C16B-952078949CB7}"/>
              </a:ext>
            </a:extLst>
          </p:cNvPr>
          <p:cNvSpPr>
            <a:spLocks noGrp="1"/>
          </p:cNvSpPr>
          <p:nvPr>
            <p:ph type="media" sz="quarter" idx="17"/>
          </p:nvPr>
        </p:nvSpPr>
        <p:spPr>
          <a:xfrm>
            <a:off x="8485779" y="1825625"/>
            <a:ext cx="2868020" cy="2014538"/>
          </a:xfrm>
        </p:spPr>
        <p:txBody>
          <a:bodyPr/>
          <a:lstStyle/>
          <a:p>
            <a:endParaRPr lang="en-GB"/>
          </a:p>
        </p:txBody>
      </p:sp>
      <p:sp>
        <p:nvSpPr>
          <p:cNvPr id="11" name="Media Placeholder 9">
            <a:extLst>
              <a:ext uri="{FF2B5EF4-FFF2-40B4-BE49-F238E27FC236}">
                <a16:creationId xmlns:a16="http://schemas.microsoft.com/office/drawing/2014/main" id="{67E0326F-2B5D-F940-6B07-2040CD364126}"/>
              </a:ext>
            </a:extLst>
          </p:cNvPr>
          <p:cNvSpPr>
            <a:spLocks noGrp="1"/>
          </p:cNvSpPr>
          <p:nvPr>
            <p:ph type="media" sz="quarter" idx="18"/>
          </p:nvPr>
        </p:nvSpPr>
        <p:spPr>
          <a:xfrm>
            <a:off x="3128522" y="4046026"/>
            <a:ext cx="2869506" cy="2014538"/>
          </a:xfrm>
        </p:spPr>
        <p:txBody>
          <a:bodyPr/>
          <a:lstStyle/>
          <a:p>
            <a:endParaRPr lang="en-GB"/>
          </a:p>
        </p:txBody>
      </p:sp>
      <p:sp>
        <p:nvSpPr>
          <p:cNvPr id="15" name="Media Placeholder 9">
            <a:extLst>
              <a:ext uri="{FF2B5EF4-FFF2-40B4-BE49-F238E27FC236}">
                <a16:creationId xmlns:a16="http://schemas.microsoft.com/office/drawing/2014/main" id="{77B97025-398A-2411-8139-584808243C23}"/>
              </a:ext>
            </a:extLst>
          </p:cNvPr>
          <p:cNvSpPr>
            <a:spLocks noGrp="1"/>
          </p:cNvSpPr>
          <p:nvPr>
            <p:ph type="media" sz="quarter" idx="19"/>
          </p:nvPr>
        </p:nvSpPr>
        <p:spPr>
          <a:xfrm>
            <a:off x="6701049" y="4046026"/>
            <a:ext cx="2869506" cy="2014538"/>
          </a:xfrm>
        </p:spPr>
        <p:txBody>
          <a:bodyPr/>
          <a:lstStyle/>
          <a:p>
            <a:endParaRPr lang="en-GB"/>
          </a:p>
        </p:txBody>
      </p:sp>
      <p:sp>
        <p:nvSpPr>
          <p:cNvPr id="16" name="Oval 15">
            <a:extLst>
              <a:ext uri="{FF2B5EF4-FFF2-40B4-BE49-F238E27FC236}">
                <a16:creationId xmlns:a16="http://schemas.microsoft.com/office/drawing/2014/main" id="{9E71D4DB-7805-4FB7-6863-4E593E8FDD1A}"/>
              </a:ext>
            </a:extLst>
          </p:cNvPr>
          <p:cNvSpPr/>
          <p:nvPr userDrawn="1"/>
        </p:nvSpPr>
        <p:spPr>
          <a:xfrm>
            <a:off x="838200" y="1825625"/>
            <a:ext cx="507077" cy="507077"/>
          </a:xfrm>
          <a:prstGeom prst="ellipse">
            <a:avLst/>
          </a:prstGeom>
          <a:solidFill>
            <a:srgbClr val="4663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latin typeface="Arial" panose="020B0604020202020204" pitchFamily="34" charset="0"/>
                <a:cs typeface="Arial" panose="020B0604020202020204" pitchFamily="34" charset="0"/>
              </a:rPr>
              <a:t>1</a:t>
            </a:r>
          </a:p>
        </p:txBody>
      </p:sp>
      <p:sp>
        <p:nvSpPr>
          <p:cNvPr id="17" name="Oval 16">
            <a:extLst>
              <a:ext uri="{FF2B5EF4-FFF2-40B4-BE49-F238E27FC236}">
                <a16:creationId xmlns:a16="http://schemas.microsoft.com/office/drawing/2014/main" id="{1783CDFB-2601-E6DF-815A-D5F9320CFD14}"/>
              </a:ext>
            </a:extLst>
          </p:cNvPr>
          <p:cNvSpPr/>
          <p:nvPr userDrawn="1"/>
        </p:nvSpPr>
        <p:spPr>
          <a:xfrm>
            <a:off x="4406175" y="1825625"/>
            <a:ext cx="507077" cy="507077"/>
          </a:xfrm>
          <a:prstGeom prst="ellipse">
            <a:avLst/>
          </a:prstGeom>
          <a:solidFill>
            <a:srgbClr val="4663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latin typeface="Arial" panose="020B0604020202020204" pitchFamily="34" charset="0"/>
                <a:cs typeface="Arial" panose="020B0604020202020204" pitchFamily="34" charset="0"/>
              </a:rPr>
              <a:t>2</a:t>
            </a:r>
          </a:p>
        </p:txBody>
      </p:sp>
      <p:sp>
        <p:nvSpPr>
          <p:cNvPr id="18" name="Oval 17">
            <a:extLst>
              <a:ext uri="{FF2B5EF4-FFF2-40B4-BE49-F238E27FC236}">
                <a16:creationId xmlns:a16="http://schemas.microsoft.com/office/drawing/2014/main" id="{A6276721-4429-0704-C4CE-7A43F571760F}"/>
              </a:ext>
            </a:extLst>
          </p:cNvPr>
          <p:cNvSpPr/>
          <p:nvPr userDrawn="1"/>
        </p:nvSpPr>
        <p:spPr>
          <a:xfrm>
            <a:off x="7983254" y="1825625"/>
            <a:ext cx="507077" cy="507077"/>
          </a:xfrm>
          <a:prstGeom prst="ellipse">
            <a:avLst/>
          </a:prstGeom>
          <a:solidFill>
            <a:srgbClr val="4663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latin typeface="Arial" panose="020B0604020202020204" pitchFamily="34" charset="0"/>
                <a:cs typeface="Arial" panose="020B0604020202020204" pitchFamily="34" charset="0"/>
              </a:rPr>
              <a:t>3</a:t>
            </a:r>
          </a:p>
        </p:txBody>
      </p:sp>
      <p:sp>
        <p:nvSpPr>
          <p:cNvPr id="19" name="Oval 18">
            <a:extLst>
              <a:ext uri="{FF2B5EF4-FFF2-40B4-BE49-F238E27FC236}">
                <a16:creationId xmlns:a16="http://schemas.microsoft.com/office/drawing/2014/main" id="{0727038A-6470-D99B-4555-F91D93131CC0}"/>
              </a:ext>
            </a:extLst>
          </p:cNvPr>
          <p:cNvSpPr/>
          <p:nvPr userDrawn="1"/>
        </p:nvSpPr>
        <p:spPr>
          <a:xfrm>
            <a:off x="2621445" y="4046026"/>
            <a:ext cx="507077" cy="507077"/>
          </a:xfrm>
          <a:prstGeom prst="ellipse">
            <a:avLst/>
          </a:prstGeom>
          <a:solidFill>
            <a:srgbClr val="4663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latin typeface="Arial" panose="020B0604020202020204" pitchFamily="34" charset="0"/>
                <a:cs typeface="Arial" panose="020B0604020202020204" pitchFamily="34" charset="0"/>
              </a:rPr>
              <a:t>4</a:t>
            </a:r>
          </a:p>
        </p:txBody>
      </p:sp>
      <p:sp>
        <p:nvSpPr>
          <p:cNvPr id="20" name="Oval 19">
            <a:extLst>
              <a:ext uri="{FF2B5EF4-FFF2-40B4-BE49-F238E27FC236}">
                <a16:creationId xmlns:a16="http://schemas.microsoft.com/office/drawing/2014/main" id="{6EB21FDD-D444-068F-F9BE-3B5603BFD79E}"/>
              </a:ext>
            </a:extLst>
          </p:cNvPr>
          <p:cNvSpPr/>
          <p:nvPr userDrawn="1"/>
        </p:nvSpPr>
        <p:spPr>
          <a:xfrm>
            <a:off x="6193974" y="4046026"/>
            <a:ext cx="507077" cy="507077"/>
          </a:xfrm>
          <a:prstGeom prst="ellipse">
            <a:avLst/>
          </a:prstGeom>
          <a:solidFill>
            <a:srgbClr val="4663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latin typeface="Arial" panose="020B0604020202020204" pitchFamily="34" charset="0"/>
                <a:cs typeface="Arial" panose="020B0604020202020204" pitchFamily="34" charset="0"/>
              </a:rPr>
              <a:t>5</a:t>
            </a:r>
          </a:p>
        </p:txBody>
      </p:sp>
      <p:sp>
        <p:nvSpPr>
          <p:cNvPr id="5" name="Footer Placeholder 4">
            <a:extLst>
              <a:ext uri="{FF2B5EF4-FFF2-40B4-BE49-F238E27FC236}">
                <a16:creationId xmlns:a16="http://schemas.microsoft.com/office/drawing/2014/main" id="{7DB4424C-C1F5-DA93-35B3-72FC862133DA}"/>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 June 2024</a:t>
            </a:r>
          </a:p>
        </p:txBody>
      </p:sp>
    </p:spTree>
    <p:extLst>
      <p:ext uri="{BB962C8B-B14F-4D97-AF65-F5344CB8AC3E}">
        <p14:creationId xmlns:p14="http://schemas.microsoft.com/office/powerpoint/2010/main" val="1312256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ctivity_video+caption">
    <p:spTree>
      <p:nvGrpSpPr>
        <p:cNvPr id="1" name=""/>
        <p:cNvGrpSpPr/>
        <p:nvPr/>
      </p:nvGrpSpPr>
      <p:grpSpPr>
        <a:xfrm>
          <a:off x="0" y="0"/>
          <a:ext cx="0" cy="0"/>
          <a:chOff x="0" y="0"/>
          <a:chExt cx="0" cy="0"/>
        </a:xfrm>
      </p:grpSpPr>
      <p:pic>
        <p:nvPicPr>
          <p:cNvPr id="13" name="Picture 12" descr="A picture containing pattern, circle, screenshot, design&#10;&#10;Description automatically generated">
            <a:extLst>
              <a:ext uri="{FF2B5EF4-FFF2-40B4-BE49-F238E27FC236}">
                <a16:creationId xmlns:a16="http://schemas.microsoft.com/office/drawing/2014/main" id="{26D4B314-F49E-12B5-620F-16A35F5C2F52}"/>
              </a:ext>
            </a:extLst>
          </p:cNvPr>
          <p:cNvPicPr>
            <a:picLocks noChangeAspect="1"/>
          </p:cNvPicPr>
          <p:nvPr userDrawn="1"/>
        </p:nvPicPr>
        <p:blipFill>
          <a:blip r:embed="rId2">
            <a:alphaModFix amt="5000"/>
            <a:extLst>
              <a:ext uri="{28A0092B-C50C-407E-A947-70E740481C1C}">
                <a14:useLocalDpi xmlns:a14="http://schemas.microsoft.com/office/drawing/2010/main"/>
              </a:ext>
            </a:extLst>
          </a:blip>
          <a:stretch>
            <a:fillRect/>
          </a:stretch>
        </p:blipFill>
        <p:spPr>
          <a:xfrm>
            <a:off x="1797985" y="-232757"/>
            <a:ext cx="10869835" cy="10798134"/>
          </a:xfrm>
          <a:prstGeom prst="rect">
            <a:avLst/>
          </a:prstGeom>
        </p:spPr>
      </p:pic>
      <p:sp>
        <p:nvSpPr>
          <p:cNvPr id="6" name="Text Placeholder 5">
            <a:extLst>
              <a:ext uri="{FF2B5EF4-FFF2-40B4-BE49-F238E27FC236}">
                <a16:creationId xmlns:a16="http://schemas.microsoft.com/office/drawing/2014/main" id="{484CE04A-DDCC-591C-6176-D8C409627AF1}"/>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a:t>Click to edit Master text styles</a:t>
            </a:r>
          </a:p>
        </p:txBody>
      </p:sp>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7" name="Text Placeholder 12">
            <a:extLst>
              <a:ext uri="{FF2B5EF4-FFF2-40B4-BE49-F238E27FC236}">
                <a16:creationId xmlns:a16="http://schemas.microsoft.com/office/drawing/2014/main" id="{2528ACA5-1D17-0F9C-8E33-B422C18BAE2D}"/>
              </a:ext>
            </a:extLst>
          </p:cNvPr>
          <p:cNvSpPr>
            <a:spLocks noGrp="1"/>
          </p:cNvSpPr>
          <p:nvPr>
            <p:ph type="body" sz="quarter" idx="15"/>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a:t>Click to edit Master text styles</a:t>
            </a:r>
          </a:p>
        </p:txBody>
      </p:sp>
      <p:sp>
        <p:nvSpPr>
          <p:cNvPr id="3" name="Media Placeholder 9">
            <a:extLst>
              <a:ext uri="{FF2B5EF4-FFF2-40B4-BE49-F238E27FC236}">
                <a16:creationId xmlns:a16="http://schemas.microsoft.com/office/drawing/2014/main" id="{092FE5E2-F98A-01C3-3E69-D46BAE20DA3D}"/>
              </a:ext>
            </a:extLst>
          </p:cNvPr>
          <p:cNvSpPr>
            <a:spLocks noGrp="1"/>
          </p:cNvSpPr>
          <p:nvPr>
            <p:ph type="media" sz="quarter" idx="12"/>
          </p:nvPr>
        </p:nvSpPr>
        <p:spPr>
          <a:xfrm>
            <a:off x="838200" y="1825625"/>
            <a:ext cx="10515600" cy="3714142"/>
          </a:xfrm>
        </p:spPr>
        <p:txBody>
          <a:bodyPr/>
          <a:lstStyle/>
          <a:p>
            <a:endParaRPr lang="en-GB"/>
          </a:p>
        </p:txBody>
      </p:sp>
      <p:sp>
        <p:nvSpPr>
          <p:cNvPr id="4" name="Content Placeholder 2">
            <a:extLst>
              <a:ext uri="{FF2B5EF4-FFF2-40B4-BE49-F238E27FC236}">
                <a16:creationId xmlns:a16="http://schemas.microsoft.com/office/drawing/2014/main" id="{670E205A-90C6-9B1A-EE2A-91B43E15ABE6}"/>
              </a:ext>
            </a:extLst>
          </p:cNvPr>
          <p:cNvSpPr>
            <a:spLocks noGrp="1"/>
          </p:cNvSpPr>
          <p:nvPr>
            <p:ph idx="1"/>
          </p:nvPr>
        </p:nvSpPr>
        <p:spPr>
          <a:xfrm>
            <a:off x="838199" y="5744095"/>
            <a:ext cx="10515599" cy="432867"/>
          </a:xfrm>
        </p:spPr>
        <p:txBody>
          <a:bodyPr>
            <a:normAutofit/>
          </a:bodyPr>
          <a:lstStyle>
            <a:lvl1pPr marL="0" indent="0">
              <a:buNone/>
              <a:defRPr sz="1800"/>
            </a:lvl1pPr>
          </a:lstStyle>
          <a:p>
            <a:pPr lvl="0"/>
            <a:r>
              <a:rPr lang="en-US"/>
              <a:t>Click to edit Master text styles</a:t>
            </a:r>
          </a:p>
        </p:txBody>
      </p:sp>
      <p:sp>
        <p:nvSpPr>
          <p:cNvPr id="5" name="Footer Placeholder 4">
            <a:extLst>
              <a:ext uri="{FF2B5EF4-FFF2-40B4-BE49-F238E27FC236}">
                <a16:creationId xmlns:a16="http://schemas.microsoft.com/office/drawing/2014/main" id="{C26008CE-C81A-6AC8-CACF-90785DCC13CD}"/>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 June 2024</a:t>
            </a:r>
          </a:p>
        </p:txBody>
      </p:sp>
    </p:spTree>
    <p:extLst>
      <p:ext uri="{BB962C8B-B14F-4D97-AF65-F5344CB8AC3E}">
        <p14:creationId xmlns:p14="http://schemas.microsoft.com/office/powerpoint/2010/main" val="405848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ctivity_questions">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D8E80ED-875C-C9DC-352C-5F92FA6F5DC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r="61979"/>
          <a:stretch/>
        </p:blipFill>
        <p:spPr>
          <a:xfrm>
            <a:off x="7556311" y="1"/>
            <a:ext cx="4635689" cy="6857999"/>
          </a:xfrm>
          <a:prstGeom prst="rect">
            <a:avLst/>
          </a:prstGeom>
        </p:spPr>
      </p:pic>
      <p:sp>
        <p:nvSpPr>
          <p:cNvPr id="2" name="Title 1">
            <a:extLst>
              <a:ext uri="{FF2B5EF4-FFF2-40B4-BE49-F238E27FC236}">
                <a16:creationId xmlns:a16="http://schemas.microsoft.com/office/drawing/2014/main" id="{6F9BF35E-4FF2-56EA-FEEA-82EBBA1503F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F412059-CE26-DF3F-AEE5-9C0A0884B475}"/>
              </a:ext>
            </a:extLst>
          </p:cNvPr>
          <p:cNvSpPr>
            <a:spLocks noGrp="1"/>
          </p:cNvSpPr>
          <p:nvPr>
            <p:ph sz="half" idx="1"/>
          </p:nvPr>
        </p:nvSpPr>
        <p:spPr>
          <a:xfrm>
            <a:off x="838199" y="1825625"/>
            <a:ext cx="640080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5">
            <a:extLst>
              <a:ext uri="{FF2B5EF4-FFF2-40B4-BE49-F238E27FC236}">
                <a16:creationId xmlns:a16="http://schemas.microsoft.com/office/drawing/2014/main" id="{56F986DF-3D2A-678C-B7BA-42B8340E3DC4}"/>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a:t>Click to edit Master text styles</a:t>
            </a:r>
          </a:p>
        </p:txBody>
      </p:sp>
      <p:sp>
        <p:nvSpPr>
          <p:cNvPr id="5" name="Text Placeholder 12">
            <a:extLst>
              <a:ext uri="{FF2B5EF4-FFF2-40B4-BE49-F238E27FC236}">
                <a16:creationId xmlns:a16="http://schemas.microsoft.com/office/drawing/2014/main" id="{1F936F32-0F00-143C-23D0-72E9A6BD48BA}"/>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a:t>Click to edit Master text styles</a:t>
            </a:r>
          </a:p>
        </p:txBody>
      </p:sp>
      <p:sp>
        <p:nvSpPr>
          <p:cNvPr id="6" name="Footer Placeholder 4">
            <a:extLst>
              <a:ext uri="{FF2B5EF4-FFF2-40B4-BE49-F238E27FC236}">
                <a16:creationId xmlns:a16="http://schemas.microsoft.com/office/drawing/2014/main" id="{98FC9213-C7EA-7939-5B01-92AF835F5BB1}"/>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 June 2024</a:t>
            </a:r>
          </a:p>
        </p:txBody>
      </p:sp>
    </p:spTree>
    <p:extLst>
      <p:ext uri="{BB962C8B-B14F-4D97-AF65-F5344CB8AC3E}">
        <p14:creationId xmlns:p14="http://schemas.microsoft.com/office/powerpoint/2010/main" val="3047574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72BFA8-2D39-244F-4F2A-031D91E2EE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DD84677-D669-F58E-69CC-70B9AE12C1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75293567"/>
      </p:ext>
    </p:extLst>
  </p:cSld>
  <p:clrMap bg1="lt1" tx1="dk1" bg2="lt2" tx2="dk2" accent1="accent1" accent2="accent2" accent3="accent3" accent4="accent4" accent5="accent5" accent6="accent6" hlink="hlink" folHlink="folHlink"/>
  <p:sldLayoutIdLst>
    <p:sldLayoutId id="2147483666" r:id="rId1"/>
    <p:sldLayoutId id="2147483660" r:id="rId2"/>
    <p:sldLayoutId id="2147483650" r:id="rId3"/>
    <p:sldLayoutId id="2147483661" r:id="rId4"/>
    <p:sldLayoutId id="2147483670" r:id="rId5"/>
    <p:sldLayoutId id="2147483665" r:id="rId6"/>
    <p:sldLayoutId id="2147483662" r:id="rId7"/>
    <p:sldLayoutId id="2147483671" r:id="rId8"/>
    <p:sldLayoutId id="2147483652" r:id="rId9"/>
    <p:sldLayoutId id="2147483664" r:id="rId10"/>
    <p:sldLayoutId id="2147483657" r:id="rId11"/>
    <p:sldLayoutId id="2147483667" r:id="rId12"/>
    <p:sldLayoutId id="2147483668" r:id="rId13"/>
    <p:sldLayoutId id="2147483669" r:id="rId14"/>
    <p:sldLayoutId id="2147483672" r:id="rId15"/>
  </p:sldLayoutIdLst>
  <p:txStyles>
    <p:titleStyle>
      <a:lvl1pPr algn="l" defTabSz="914400" rtl="0" eaLnBrk="1" latinLnBrk="0" hangingPunct="1">
        <a:lnSpc>
          <a:spcPct val="90000"/>
        </a:lnSpc>
        <a:spcBef>
          <a:spcPct val="0"/>
        </a:spcBef>
        <a:buNone/>
        <a:defRPr sz="4000" kern="1200">
          <a:solidFill>
            <a:schemeClr val="tx1">
              <a:lumMod val="85000"/>
              <a:lumOff val="15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8000"/>
        </a:lnSpc>
        <a:spcBef>
          <a:spcPts val="1000"/>
        </a:spcBef>
        <a:buClr>
          <a:srgbClr val="466318"/>
        </a:buClr>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8000"/>
        </a:lnSpc>
        <a:spcBef>
          <a:spcPts val="500"/>
        </a:spcBef>
        <a:buClr>
          <a:srgbClr val="466318"/>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8000"/>
        </a:lnSpc>
        <a:spcBef>
          <a:spcPts val="500"/>
        </a:spcBef>
        <a:buClr>
          <a:srgbClr val="466318"/>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8000"/>
        </a:lnSpc>
        <a:spcBef>
          <a:spcPts val="500"/>
        </a:spcBef>
        <a:buClr>
          <a:srgbClr val="466318"/>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8000"/>
        </a:lnSpc>
        <a:spcBef>
          <a:spcPts val="500"/>
        </a:spcBef>
        <a:buClr>
          <a:srgbClr val="466318"/>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staffnet.manchester.ac.uk/media/eps/chemistry-intranet/physics/SOP_Fume-Cupboard_V1.docx"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video" Target="https://www.youtube.com/embed/LnOcAgEsySw?start=102&amp;feature=oembed" TargetMode="External"/><Relationship Id="rId5" Type="http://schemas.openxmlformats.org/officeDocument/2006/relationships/image" Target="../media/image33.jpeg"/><Relationship Id="rId4" Type="http://schemas.openxmlformats.org/officeDocument/2006/relationships/hyperlink" Target="https://www.technicians.org.uk/stories/toluwani-alade/"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hyperlink" Target="https://learn.lboro.ac.uk/pluginfile.php/1128655/mod_folder/content/0/SOP057%20Use%20and%20Maintenance%20of%20Pipettes%20.pdf?forcedownload=1"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s://learn.lboro.ac.uk/pluginfile.php/1128655/mod_folder/content/0/SOP039%20Storage%2C%20Handling%20and%20Disposal%20of%20waste%20Chemicals%20.pdf"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2.jpeg"/><Relationship Id="rId5" Type="http://schemas.openxmlformats.org/officeDocument/2006/relationships/hyperlink" Target="http://www.cifor-icraf.org/resources-documents/Method-for-analyzing-soil-pH-in-water.pdf" TargetMode="Externa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hyperlink" Target="https://www.nhsfife.org/about-us/policies-and-procedures/general-policies/electrical-safety/"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4.jpeg"/><Relationship Id="rId5" Type="http://schemas.openxmlformats.org/officeDocument/2006/relationships/hyperlink" Target="https://www.plymouthhospitals.nhs.uk/download.cfm?doc=docm93jijm4n16404.pdf&amp;ver=24004" TargetMode="Externa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hyperlink" Target="https://www.dpt.nhs.uk/download/Nan5r7PK0Q"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6.jpeg"/><Relationship Id="rId5" Type="http://schemas.openxmlformats.org/officeDocument/2006/relationships/hyperlink" Target="https://istonline.org.uk/about/code-of-practice/&#160;" TargetMode="Externa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hyperlink" Target="https://www.keele.ac.uk/media/keeleuniversity/res/hta-sops/HTA-38%20Disposal%20of%20human%20tissue%20v1.0.pdf"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8.jpeg"/><Relationship Id="rId5" Type="http://schemas.openxmlformats.org/officeDocument/2006/relationships/hyperlink" Target="http://www.england.nhs.uk/mids-east/wp-content/uploads/sites/7/2018/04/spillage-of-cytotoxic-and-anti-cancer-drugs.pdf" TargetMode="Externa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DCE04C9-F46F-4224-A880-738B1633B564}"/>
              </a:ext>
            </a:extLst>
          </p:cNvPr>
          <p:cNvSpPr>
            <a:spLocks noGrp="1"/>
          </p:cNvSpPr>
          <p:nvPr>
            <p:ph type="ctrTitle"/>
          </p:nvPr>
        </p:nvSpPr>
        <p:spPr>
          <a:xfrm>
            <a:off x="1524000" y="3835106"/>
            <a:ext cx="9144000" cy="875845"/>
          </a:xfrm>
        </p:spPr>
        <p:txBody>
          <a:bodyPr>
            <a:normAutofit/>
          </a:bodyPr>
          <a:lstStyle/>
          <a:p>
            <a:r>
              <a:rPr lang="en-GB"/>
              <a:t>Science</a:t>
            </a:r>
          </a:p>
        </p:txBody>
      </p:sp>
      <p:sp>
        <p:nvSpPr>
          <p:cNvPr id="7" name="Subtitle 6">
            <a:extLst>
              <a:ext uri="{FF2B5EF4-FFF2-40B4-BE49-F238E27FC236}">
                <a16:creationId xmlns:a16="http://schemas.microsoft.com/office/drawing/2014/main" id="{1F5EADF3-A590-4AFE-1185-A6960C9D1B6A}"/>
              </a:ext>
            </a:extLst>
          </p:cNvPr>
          <p:cNvSpPr>
            <a:spLocks noGrp="1"/>
          </p:cNvSpPr>
          <p:nvPr>
            <p:ph type="subTitle" idx="1"/>
          </p:nvPr>
        </p:nvSpPr>
        <p:spPr>
          <a:xfrm>
            <a:off x="1524000" y="4903788"/>
            <a:ext cx="9144000" cy="582612"/>
          </a:xfrm>
        </p:spPr>
        <p:txBody>
          <a:bodyPr>
            <a:normAutofit/>
          </a:bodyPr>
          <a:lstStyle/>
          <a:p>
            <a:r>
              <a:rPr lang="en-US"/>
              <a:t>Topic: Good scientific and clinical practice</a:t>
            </a:r>
          </a:p>
        </p:txBody>
      </p:sp>
      <p:sp>
        <p:nvSpPr>
          <p:cNvPr id="4" name="Text Placeholder 3">
            <a:extLst>
              <a:ext uri="{FF2B5EF4-FFF2-40B4-BE49-F238E27FC236}">
                <a16:creationId xmlns:a16="http://schemas.microsoft.com/office/drawing/2014/main" id="{47867F5A-5A0F-C526-6E2A-AC6C470A9D34}"/>
              </a:ext>
            </a:extLst>
          </p:cNvPr>
          <p:cNvSpPr>
            <a:spLocks noGrp="1"/>
          </p:cNvSpPr>
          <p:nvPr>
            <p:ph type="body" sz="quarter" idx="10"/>
          </p:nvPr>
        </p:nvSpPr>
        <p:spPr>
          <a:xfrm>
            <a:off x="6096000" y="2476500"/>
            <a:ext cx="5622925" cy="534988"/>
          </a:xfrm>
        </p:spPr>
        <p:txBody>
          <a:bodyPr/>
          <a:lstStyle/>
          <a:p>
            <a:r>
              <a:rPr lang="en-GB"/>
              <a:t>Route: Health &amp; Science</a:t>
            </a:r>
          </a:p>
        </p:txBody>
      </p:sp>
      <p:sp>
        <p:nvSpPr>
          <p:cNvPr id="5" name="Text Placeholder 4">
            <a:extLst>
              <a:ext uri="{FF2B5EF4-FFF2-40B4-BE49-F238E27FC236}">
                <a16:creationId xmlns:a16="http://schemas.microsoft.com/office/drawing/2014/main" id="{47751806-CAEB-6B9E-B21F-4278168228FD}"/>
              </a:ext>
            </a:extLst>
          </p:cNvPr>
          <p:cNvSpPr>
            <a:spLocks noGrp="1"/>
          </p:cNvSpPr>
          <p:nvPr>
            <p:ph type="body" sz="quarter" idx="11"/>
          </p:nvPr>
        </p:nvSpPr>
        <p:spPr>
          <a:xfrm>
            <a:off x="1524000" y="5626100"/>
            <a:ext cx="9144000" cy="457200"/>
          </a:xfrm>
        </p:spPr>
        <p:txBody>
          <a:bodyPr/>
          <a:lstStyle/>
          <a:p>
            <a:r>
              <a:rPr lang="en-GB"/>
              <a:t>Lesson 1: What is a standard operating procedure (SOP)?</a:t>
            </a:r>
          </a:p>
        </p:txBody>
      </p:sp>
    </p:spTree>
    <p:extLst>
      <p:ext uri="{BB962C8B-B14F-4D97-AF65-F5344CB8AC3E}">
        <p14:creationId xmlns:p14="http://schemas.microsoft.com/office/powerpoint/2010/main" val="1924075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a:xfrm>
            <a:off x="838200" y="365125"/>
            <a:ext cx="10515600" cy="1325563"/>
          </a:xfrm>
        </p:spPr>
        <p:txBody>
          <a:bodyPr/>
          <a:lstStyle/>
          <a:p>
            <a:r>
              <a:rPr lang="en-GB"/>
              <a:t>Purposes of SOPs</a:t>
            </a:r>
          </a:p>
        </p:txBody>
      </p:sp>
      <p:sp>
        <p:nvSpPr>
          <p:cNvPr id="10" name="Content Placeholder 9">
            <a:extLst>
              <a:ext uri="{FF2B5EF4-FFF2-40B4-BE49-F238E27FC236}">
                <a16:creationId xmlns:a16="http://schemas.microsoft.com/office/drawing/2014/main" id="{B51FCA89-CA74-52F2-F7B0-BBDA17DC0684}"/>
              </a:ext>
            </a:extLst>
          </p:cNvPr>
          <p:cNvSpPr>
            <a:spLocks noGrp="1"/>
          </p:cNvSpPr>
          <p:nvPr>
            <p:ph idx="1"/>
          </p:nvPr>
        </p:nvSpPr>
        <p:spPr>
          <a:xfrm>
            <a:off x="838201" y="1825625"/>
            <a:ext cx="5187461" cy="4351338"/>
          </a:xfrm>
        </p:spPr>
        <p:txBody>
          <a:bodyPr>
            <a:normAutofit fontScale="92500" lnSpcReduction="10000"/>
          </a:bodyPr>
          <a:lstStyle/>
          <a:p>
            <a:pPr marL="0" lvl="0" indent="0">
              <a:buNone/>
            </a:pPr>
            <a:r>
              <a:rPr lang="en-GB" dirty="0">
                <a:sym typeface="Calibri"/>
              </a:rPr>
              <a:t>Look at image 9.</a:t>
            </a:r>
            <a:endParaRPr lang="en-US" dirty="0">
              <a:sym typeface="Calibri"/>
            </a:endParaRPr>
          </a:p>
          <a:p>
            <a:r>
              <a:rPr lang="en-US" dirty="0">
                <a:sym typeface="Calibri"/>
              </a:rPr>
              <a:t>You are working with chemicals that give off chlorine gas in a fume cupboard. What do you need to check?</a:t>
            </a:r>
            <a:endParaRPr lang="en-GB" dirty="0">
              <a:sym typeface="Calibri"/>
            </a:endParaRPr>
          </a:p>
          <a:p>
            <a:r>
              <a:rPr lang="en-GB" dirty="0">
                <a:sym typeface="Calibri"/>
              </a:rPr>
              <a:t>Find an example of a SOP for a fume cupboard online, from your industry placement or from your provider. Compare the SOP with what you have learned about SOPs so far.</a:t>
            </a:r>
            <a:endParaRPr lang="en-US" dirty="0">
              <a:sym typeface="Calibri"/>
            </a:endParaRPr>
          </a:p>
          <a:p>
            <a:endParaRPr lang="en-GB" dirty="0"/>
          </a:p>
        </p:txBody>
      </p:sp>
      <p:sp>
        <p:nvSpPr>
          <p:cNvPr id="4" name="Text Placeholder 12">
            <a:extLst>
              <a:ext uri="{FF2B5EF4-FFF2-40B4-BE49-F238E27FC236}">
                <a16:creationId xmlns:a16="http://schemas.microsoft.com/office/drawing/2014/main" id="{0A80B4B7-F830-45FF-0CCC-471DC998835A}"/>
              </a:ext>
            </a:extLst>
          </p:cNvPr>
          <p:cNvSpPr>
            <a:spLocks noGrp="1"/>
          </p:cNvSpPr>
          <p:nvPr>
            <p:ph type="body" sz="quarter" idx="11"/>
          </p:nvPr>
        </p:nvSpPr>
        <p:spPr>
          <a:xfrm>
            <a:off x="838200" y="6356349"/>
            <a:ext cx="4210050" cy="365125"/>
          </a:xfrm>
        </p:spPr>
        <p:txBody>
          <a:bodyPr/>
          <a:lstStyle/>
          <a:p>
            <a:r>
              <a:rPr lang="en-GB"/>
              <a:t>Lesson 1: What is a standard operating procedure (SOP)?</a:t>
            </a:r>
          </a:p>
        </p:txBody>
      </p:sp>
      <p:sp>
        <p:nvSpPr>
          <p:cNvPr id="9" name="Text Placeholder 8">
            <a:extLst>
              <a:ext uri="{FF2B5EF4-FFF2-40B4-BE49-F238E27FC236}">
                <a16:creationId xmlns:a16="http://schemas.microsoft.com/office/drawing/2014/main" id="{661AB3ED-1853-6C25-C5DE-EC7CBFD81F18}"/>
              </a:ext>
            </a:extLst>
          </p:cNvPr>
          <p:cNvSpPr>
            <a:spLocks noGrp="1"/>
          </p:cNvSpPr>
          <p:nvPr>
            <p:ph type="body" sz="quarter" idx="14"/>
          </p:nvPr>
        </p:nvSpPr>
        <p:spPr>
          <a:xfrm>
            <a:off x="9973929" y="162686"/>
            <a:ext cx="2078545" cy="365125"/>
          </a:xfrm>
        </p:spPr>
        <p:txBody>
          <a:bodyPr/>
          <a:lstStyle/>
          <a:p>
            <a:r>
              <a:rPr lang="en-GB"/>
              <a:t>Activity 1</a:t>
            </a:r>
          </a:p>
        </p:txBody>
      </p:sp>
      <p:pic>
        <p:nvPicPr>
          <p:cNvPr id="7" name="Google Shape;235;g2506c1a383e_1_13">
            <a:hlinkClick r:id="rId3"/>
            <a:extLst>
              <a:ext uri="{FF2B5EF4-FFF2-40B4-BE49-F238E27FC236}">
                <a16:creationId xmlns:a16="http://schemas.microsoft.com/office/drawing/2014/main" id="{FEF31208-D837-0FDF-B828-84ADF97AE7DC}"/>
              </a:ext>
            </a:extLst>
          </p:cNvPr>
          <p:cNvPicPr preferRelativeResize="0"/>
          <p:nvPr/>
        </p:nvPicPr>
        <p:blipFill>
          <a:blip r:embed="rId4" cstate="screen">
            <a:extLst>
              <a:ext uri="{28A0092B-C50C-407E-A947-70E740481C1C}">
                <a14:useLocalDpi xmlns:a14="http://schemas.microsoft.com/office/drawing/2010/main"/>
              </a:ext>
            </a:extLst>
          </a:blip>
          <a:srcRect/>
          <a:stretch/>
        </p:blipFill>
        <p:spPr>
          <a:xfrm>
            <a:off x="7047156" y="1842413"/>
            <a:ext cx="4535854" cy="3023902"/>
          </a:xfrm>
          <a:prstGeom prst="rect">
            <a:avLst/>
          </a:prstGeom>
          <a:noFill/>
          <a:ln>
            <a:noFill/>
          </a:ln>
        </p:spPr>
      </p:pic>
      <p:sp>
        <p:nvSpPr>
          <p:cNvPr id="12" name="Oval 11">
            <a:extLst>
              <a:ext uri="{FF2B5EF4-FFF2-40B4-BE49-F238E27FC236}">
                <a16:creationId xmlns:a16="http://schemas.microsoft.com/office/drawing/2014/main" id="{C0393774-07F1-1D6B-9698-C1EA8B2DCFF9}"/>
              </a:ext>
            </a:extLst>
          </p:cNvPr>
          <p:cNvSpPr/>
          <p:nvPr/>
        </p:nvSpPr>
        <p:spPr>
          <a:xfrm>
            <a:off x="6096000" y="1842413"/>
            <a:ext cx="638656" cy="626533"/>
          </a:xfrm>
          <a:prstGeom prst="ellipse">
            <a:avLst/>
          </a:prstGeom>
          <a:solidFill>
            <a:srgbClr val="46631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t>9</a:t>
            </a:r>
          </a:p>
        </p:txBody>
      </p:sp>
    </p:spTree>
    <p:extLst>
      <p:ext uri="{BB962C8B-B14F-4D97-AF65-F5344CB8AC3E}">
        <p14:creationId xmlns:p14="http://schemas.microsoft.com/office/powerpoint/2010/main" val="2257426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FD381070-ECF2-2C95-D6C0-16CC25EBAD8E}"/>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567620" y="2580978"/>
            <a:ext cx="4875884" cy="326815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AC784B5C-6706-3E2D-87F9-3C0E1C3978A2}"/>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a:off x="722155" y="2580979"/>
            <a:ext cx="4902227" cy="327033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a:xfrm>
            <a:off x="838200" y="365125"/>
            <a:ext cx="10515600" cy="1325563"/>
          </a:xfrm>
        </p:spPr>
        <p:txBody>
          <a:bodyPr/>
          <a:lstStyle/>
          <a:p>
            <a:r>
              <a:rPr lang="en-GB"/>
              <a:t>Principles of good practice</a:t>
            </a:r>
          </a:p>
        </p:txBody>
      </p:sp>
      <p:sp>
        <p:nvSpPr>
          <p:cNvPr id="9" name="Text Placeholder 8">
            <a:extLst>
              <a:ext uri="{FF2B5EF4-FFF2-40B4-BE49-F238E27FC236}">
                <a16:creationId xmlns:a16="http://schemas.microsoft.com/office/drawing/2014/main" id="{661AB3ED-1853-6C25-C5DE-EC7CBFD81F18}"/>
              </a:ext>
            </a:extLst>
          </p:cNvPr>
          <p:cNvSpPr>
            <a:spLocks noGrp="1"/>
          </p:cNvSpPr>
          <p:nvPr>
            <p:ph type="body" sz="quarter" idx="14"/>
          </p:nvPr>
        </p:nvSpPr>
        <p:spPr/>
        <p:txBody>
          <a:bodyPr/>
          <a:lstStyle/>
          <a:p>
            <a:r>
              <a:rPr lang="en-GB"/>
              <a:t>Activity 2</a:t>
            </a:r>
          </a:p>
        </p:txBody>
      </p:sp>
      <p:sp>
        <p:nvSpPr>
          <p:cNvPr id="4" name="Text Placeholder 12">
            <a:extLst>
              <a:ext uri="{FF2B5EF4-FFF2-40B4-BE49-F238E27FC236}">
                <a16:creationId xmlns:a16="http://schemas.microsoft.com/office/drawing/2014/main" id="{0A80B4B7-F830-45FF-0CCC-471DC998835A}"/>
              </a:ext>
            </a:extLst>
          </p:cNvPr>
          <p:cNvSpPr>
            <a:spLocks noGrp="1"/>
          </p:cNvSpPr>
          <p:nvPr>
            <p:ph type="body" sz="quarter" idx="11"/>
          </p:nvPr>
        </p:nvSpPr>
        <p:spPr>
          <a:xfrm>
            <a:off x="838200" y="6356350"/>
            <a:ext cx="4210050" cy="365125"/>
          </a:xfrm>
        </p:spPr>
        <p:txBody>
          <a:bodyPr/>
          <a:lstStyle/>
          <a:p>
            <a:r>
              <a:rPr lang="en-GB"/>
              <a:t>Lesson 1: What is a standard operating procedure (SOP)?</a:t>
            </a:r>
          </a:p>
        </p:txBody>
      </p:sp>
      <p:sp>
        <p:nvSpPr>
          <p:cNvPr id="8" name="Action Button: Help 7">
            <a:hlinkClick r:id="" action="ppaction://noaction" highlightClick="1"/>
            <a:extLst>
              <a:ext uri="{FF2B5EF4-FFF2-40B4-BE49-F238E27FC236}">
                <a16:creationId xmlns:a16="http://schemas.microsoft.com/office/drawing/2014/main" id="{67DC92A0-C93D-0908-D58B-880444219D95}"/>
              </a:ext>
            </a:extLst>
          </p:cNvPr>
          <p:cNvSpPr/>
          <p:nvPr/>
        </p:nvSpPr>
        <p:spPr>
          <a:xfrm>
            <a:off x="5778366" y="1869966"/>
            <a:ext cx="635268" cy="567891"/>
          </a:xfrm>
          <a:prstGeom prst="actionButtonHelp">
            <a:avLst/>
          </a:prstGeom>
          <a:solidFill>
            <a:srgbClr val="E2EEBE"/>
          </a:solidFill>
          <a:ln>
            <a:solidFill>
              <a:srgbClr val="46631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A4FDB7A-5486-8F0D-0840-8ECEB31E8C2C}"/>
              </a:ext>
            </a:extLst>
          </p:cNvPr>
          <p:cNvSpPr txBox="1"/>
          <p:nvPr/>
        </p:nvSpPr>
        <p:spPr>
          <a:xfrm>
            <a:off x="6720104" y="1923080"/>
            <a:ext cx="4706218" cy="461665"/>
          </a:xfrm>
          <a:prstGeom prst="rect">
            <a:avLst/>
          </a:prstGeom>
          <a:noFill/>
        </p:spPr>
        <p:txBody>
          <a:bodyPr wrap="square" rtlCol="0">
            <a:spAutoFit/>
          </a:bodyPr>
          <a:lstStyle/>
          <a:p>
            <a:r>
              <a:rPr lang="en-GB" sz="2400" b="1">
                <a:solidFill>
                  <a:schemeClr val="accent6">
                    <a:lumMod val="75000"/>
                  </a:schemeClr>
                </a:solidFill>
                <a:latin typeface="Arial" panose="020B0604020202020204" pitchFamily="34" charset="0"/>
                <a:cs typeface="Arial" panose="020B0604020202020204" pitchFamily="34" charset="0"/>
              </a:rPr>
              <a:t>Store materials appropriately</a:t>
            </a:r>
            <a:endParaRPr lang="en-US" sz="2400" b="1">
              <a:solidFill>
                <a:schemeClr val="accent6">
                  <a:lumMod val="75000"/>
                </a:schemeClr>
              </a:solidFill>
              <a:latin typeface="Arial" panose="020B0604020202020204" pitchFamily="34" charset="0"/>
              <a:cs typeface="Arial" panose="020B0604020202020204" pitchFamily="34" charset="0"/>
            </a:endParaRPr>
          </a:p>
        </p:txBody>
      </p:sp>
      <p:sp>
        <p:nvSpPr>
          <p:cNvPr id="7" name="Google Shape;110;p3" descr="Close">
            <a:extLst>
              <a:ext uri="{FF2B5EF4-FFF2-40B4-BE49-F238E27FC236}">
                <a16:creationId xmlns:a16="http://schemas.microsoft.com/office/drawing/2014/main" id="{249C8D3C-26A0-BC19-EFED-4E124ADC7BD0}"/>
              </a:ext>
            </a:extLst>
          </p:cNvPr>
          <p:cNvSpPr/>
          <p:nvPr/>
        </p:nvSpPr>
        <p:spPr>
          <a:xfrm>
            <a:off x="1270542" y="3000914"/>
            <a:ext cx="685800" cy="685800"/>
          </a:xfrm>
          <a:custGeom>
            <a:avLst/>
            <a:gdLst/>
            <a:ahLst/>
            <a:cxnLst/>
            <a:rect l="l" t="t" r="r" b="b"/>
            <a:pathLst>
              <a:path w="685800" h="685800" extrusionOk="0">
                <a:moveTo>
                  <a:pt x="681514" y="88106"/>
                </a:moveTo>
                <a:lnTo>
                  <a:pt x="600551" y="7144"/>
                </a:lnTo>
                <a:lnTo>
                  <a:pt x="344329" y="263366"/>
                </a:lnTo>
                <a:lnTo>
                  <a:pt x="88106" y="7144"/>
                </a:lnTo>
                <a:lnTo>
                  <a:pt x="7144" y="88106"/>
                </a:lnTo>
                <a:lnTo>
                  <a:pt x="263366" y="344329"/>
                </a:lnTo>
                <a:lnTo>
                  <a:pt x="7144" y="600551"/>
                </a:lnTo>
                <a:lnTo>
                  <a:pt x="88106" y="681514"/>
                </a:lnTo>
                <a:lnTo>
                  <a:pt x="344329" y="425291"/>
                </a:lnTo>
                <a:lnTo>
                  <a:pt x="600551" y="681514"/>
                </a:lnTo>
                <a:lnTo>
                  <a:pt x="681514" y="600551"/>
                </a:lnTo>
                <a:lnTo>
                  <a:pt x="425291" y="344329"/>
                </a:lnTo>
                <a:close/>
              </a:path>
            </a:pathLst>
          </a:custGeom>
          <a:solidFill>
            <a:srgbClr val="FF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0000"/>
              </a:solidFill>
              <a:latin typeface="Calibri"/>
              <a:ea typeface="Calibri"/>
              <a:cs typeface="Calibri"/>
              <a:sym typeface="Calibri"/>
            </a:endParaRPr>
          </a:p>
        </p:txBody>
      </p:sp>
      <p:sp>
        <p:nvSpPr>
          <p:cNvPr id="6" name="Google Shape;109;p3" descr="Checkmark">
            <a:extLst>
              <a:ext uri="{FF2B5EF4-FFF2-40B4-BE49-F238E27FC236}">
                <a16:creationId xmlns:a16="http://schemas.microsoft.com/office/drawing/2014/main" id="{1D1148D4-CF56-16F4-569A-649596BE7E58}"/>
              </a:ext>
            </a:extLst>
          </p:cNvPr>
          <p:cNvSpPr/>
          <p:nvPr/>
        </p:nvSpPr>
        <p:spPr>
          <a:xfrm>
            <a:off x="6832061" y="3114675"/>
            <a:ext cx="885825" cy="628650"/>
          </a:xfrm>
          <a:custGeom>
            <a:avLst/>
            <a:gdLst/>
            <a:ahLst/>
            <a:cxnLst/>
            <a:rect l="l" t="t" r="r" b="b"/>
            <a:pathLst>
              <a:path w="885825" h="628650" extrusionOk="0">
                <a:moveTo>
                  <a:pt x="810101" y="7144"/>
                </a:moveTo>
                <a:lnTo>
                  <a:pt x="322421" y="468154"/>
                </a:lnTo>
                <a:lnTo>
                  <a:pt x="88106" y="228124"/>
                </a:lnTo>
                <a:lnTo>
                  <a:pt x="7144" y="305276"/>
                </a:lnTo>
                <a:lnTo>
                  <a:pt x="318611" y="625316"/>
                </a:lnTo>
                <a:lnTo>
                  <a:pt x="400526" y="549116"/>
                </a:lnTo>
                <a:lnTo>
                  <a:pt x="887254" y="87154"/>
                </a:lnTo>
                <a:close/>
              </a:path>
            </a:pathLst>
          </a:custGeom>
          <a:solidFill>
            <a:srgbClr val="00B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 name="TextBox 16">
            <a:extLst>
              <a:ext uri="{FF2B5EF4-FFF2-40B4-BE49-F238E27FC236}">
                <a16:creationId xmlns:a16="http://schemas.microsoft.com/office/drawing/2014/main" id="{4C8BCE07-4ED9-AF64-2AFA-4F5962943B77}"/>
              </a:ext>
            </a:extLst>
          </p:cNvPr>
          <p:cNvSpPr txBox="1"/>
          <p:nvPr/>
        </p:nvSpPr>
        <p:spPr>
          <a:xfrm>
            <a:off x="722156" y="1923080"/>
            <a:ext cx="4749740" cy="461665"/>
          </a:xfrm>
          <a:prstGeom prst="rect">
            <a:avLst/>
          </a:prstGeom>
          <a:noFill/>
        </p:spPr>
        <p:txBody>
          <a:bodyPr wrap="square" rtlCol="0">
            <a:spAutoFit/>
          </a:bodyPr>
          <a:lstStyle/>
          <a:p>
            <a:pPr marL="0" indent="0">
              <a:buNone/>
            </a:pPr>
            <a:r>
              <a:rPr lang="en-US" sz="2400" b="1">
                <a:latin typeface="Arial" panose="020B0604020202020204" pitchFamily="34" charset="0"/>
                <a:cs typeface="Arial" panose="020B0604020202020204" pitchFamily="34" charset="0"/>
              </a:rPr>
              <a:t>What principle is being shown?</a:t>
            </a:r>
          </a:p>
        </p:txBody>
      </p:sp>
    </p:spTree>
    <p:extLst>
      <p:ext uri="{BB962C8B-B14F-4D97-AF65-F5344CB8AC3E}">
        <p14:creationId xmlns:p14="http://schemas.microsoft.com/office/powerpoint/2010/main" val="19177613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nextCondLst>
                <p:cond evt="onClick" delay="0">
                  <p:tgtEl>
                    <p:spTgt spid="8"/>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oogle Shape;120;p4">
            <a:extLst>
              <a:ext uri="{FF2B5EF4-FFF2-40B4-BE49-F238E27FC236}">
                <a16:creationId xmlns:a16="http://schemas.microsoft.com/office/drawing/2014/main" id="{3C8D263B-4E2D-DFA7-32DC-C8BBE32E5EB9}"/>
              </a:ext>
            </a:extLst>
          </p:cNvPr>
          <p:cNvPicPr preferRelativeResize="0"/>
          <p:nvPr/>
        </p:nvPicPr>
        <p:blipFill>
          <a:blip r:embed="rId3" cstate="screen">
            <a:extLst>
              <a:ext uri="{28A0092B-C50C-407E-A947-70E740481C1C}">
                <a14:useLocalDpi xmlns:a14="http://schemas.microsoft.com/office/drawing/2010/main"/>
              </a:ext>
            </a:extLst>
          </a:blip>
          <a:srcRect/>
          <a:stretch/>
        </p:blipFill>
        <p:spPr>
          <a:xfrm>
            <a:off x="6567620" y="2567360"/>
            <a:ext cx="4896904" cy="3268151"/>
          </a:xfrm>
          <a:prstGeom prst="rect">
            <a:avLst/>
          </a:prstGeom>
          <a:noFill/>
          <a:ln>
            <a:noFill/>
          </a:ln>
        </p:spPr>
      </p:pic>
      <p:pic>
        <p:nvPicPr>
          <p:cNvPr id="15" name="Picture 14">
            <a:extLst>
              <a:ext uri="{FF2B5EF4-FFF2-40B4-BE49-F238E27FC236}">
                <a16:creationId xmlns:a16="http://schemas.microsoft.com/office/drawing/2014/main" id="{E1110138-749E-75FB-E84F-5B24FF835939}"/>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10226" y="2570562"/>
            <a:ext cx="4898259" cy="3278567"/>
          </a:xfrm>
          <a:prstGeom prst="rect">
            <a:avLst/>
          </a:prstGeom>
        </p:spPr>
      </p:pic>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a:xfrm>
            <a:off x="838200" y="365125"/>
            <a:ext cx="10515600" cy="1325563"/>
          </a:xfrm>
        </p:spPr>
        <p:txBody>
          <a:bodyPr/>
          <a:lstStyle/>
          <a:p>
            <a:r>
              <a:rPr lang="en-GB"/>
              <a:t>Principles of good practice</a:t>
            </a:r>
          </a:p>
        </p:txBody>
      </p:sp>
      <p:sp>
        <p:nvSpPr>
          <p:cNvPr id="9" name="Text Placeholder 8">
            <a:extLst>
              <a:ext uri="{FF2B5EF4-FFF2-40B4-BE49-F238E27FC236}">
                <a16:creationId xmlns:a16="http://schemas.microsoft.com/office/drawing/2014/main" id="{661AB3ED-1853-6C25-C5DE-EC7CBFD81F18}"/>
              </a:ext>
            </a:extLst>
          </p:cNvPr>
          <p:cNvSpPr>
            <a:spLocks noGrp="1"/>
          </p:cNvSpPr>
          <p:nvPr>
            <p:ph type="body" sz="quarter" idx="14"/>
          </p:nvPr>
        </p:nvSpPr>
        <p:spPr/>
        <p:txBody>
          <a:bodyPr/>
          <a:lstStyle/>
          <a:p>
            <a:r>
              <a:rPr lang="en-GB"/>
              <a:t>Activity 2</a:t>
            </a:r>
          </a:p>
        </p:txBody>
      </p:sp>
      <p:sp>
        <p:nvSpPr>
          <p:cNvPr id="4" name="Text Placeholder 12">
            <a:extLst>
              <a:ext uri="{FF2B5EF4-FFF2-40B4-BE49-F238E27FC236}">
                <a16:creationId xmlns:a16="http://schemas.microsoft.com/office/drawing/2014/main" id="{0A80B4B7-F830-45FF-0CCC-471DC998835A}"/>
              </a:ext>
            </a:extLst>
          </p:cNvPr>
          <p:cNvSpPr>
            <a:spLocks noGrp="1"/>
          </p:cNvSpPr>
          <p:nvPr>
            <p:ph type="body" sz="quarter" idx="11"/>
          </p:nvPr>
        </p:nvSpPr>
        <p:spPr>
          <a:xfrm>
            <a:off x="838200" y="6356350"/>
            <a:ext cx="4210050" cy="365125"/>
          </a:xfrm>
        </p:spPr>
        <p:txBody>
          <a:bodyPr/>
          <a:lstStyle/>
          <a:p>
            <a:r>
              <a:rPr lang="en-GB"/>
              <a:t>Lesson 1: What is a standard operating procedure (SOP)?</a:t>
            </a:r>
          </a:p>
        </p:txBody>
      </p:sp>
      <p:sp>
        <p:nvSpPr>
          <p:cNvPr id="8" name="Action Button: Help 7">
            <a:hlinkClick r:id="" action="ppaction://noaction" highlightClick="1"/>
            <a:extLst>
              <a:ext uri="{FF2B5EF4-FFF2-40B4-BE49-F238E27FC236}">
                <a16:creationId xmlns:a16="http://schemas.microsoft.com/office/drawing/2014/main" id="{67DC92A0-C93D-0908-D58B-880444219D95}"/>
              </a:ext>
            </a:extLst>
          </p:cNvPr>
          <p:cNvSpPr/>
          <p:nvPr/>
        </p:nvSpPr>
        <p:spPr>
          <a:xfrm>
            <a:off x="5778366" y="1867839"/>
            <a:ext cx="635268" cy="567891"/>
          </a:xfrm>
          <a:prstGeom prst="actionButtonHelp">
            <a:avLst/>
          </a:prstGeom>
          <a:solidFill>
            <a:srgbClr val="E2EEBE"/>
          </a:solidFill>
          <a:ln>
            <a:solidFill>
              <a:srgbClr val="46631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A4FDB7A-5486-8F0D-0840-8ECEB31E8C2C}"/>
              </a:ext>
            </a:extLst>
          </p:cNvPr>
          <p:cNvSpPr txBox="1"/>
          <p:nvPr/>
        </p:nvSpPr>
        <p:spPr>
          <a:xfrm>
            <a:off x="6720104" y="1953858"/>
            <a:ext cx="5225153" cy="430887"/>
          </a:xfrm>
          <a:prstGeom prst="rect">
            <a:avLst/>
          </a:prstGeom>
          <a:noFill/>
        </p:spPr>
        <p:txBody>
          <a:bodyPr wrap="square" rtlCol="0">
            <a:spAutoFit/>
          </a:bodyPr>
          <a:lstStyle/>
          <a:p>
            <a:r>
              <a:rPr lang="en-GB" sz="2200" b="1">
                <a:solidFill>
                  <a:schemeClr val="accent6">
                    <a:lumMod val="75000"/>
                  </a:schemeClr>
                </a:solidFill>
                <a:latin typeface="Arial" panose="020B0604020202020204" pitchFamily="34" charset="0"/>
                <a:cs typeface="Arial" panose="020B0604020202020204" pitchFamily="34" charset="0"/>
              </a:rPr>
              <a:t>Store drugs/chemicals appropriately</a:t>
            </a:r>
            <a:endParaRPr lang="en-US" sz="2200" b="1">
              <a:solidFill>
                <a:schemeClr val="accent6">
                  <a:lumMod val="75000"/>
                </a:schemeClr>
              </a:solidFill>
              <a:latin typeface="Arial" panose="020B0604020202020204" pitchFamily="34" charset="0"/>
              <a:cs typeface="Arial" panose="020B0604020202020204" pitchFamily="34" charset="0"/>
            </a:endParaRPr>
          </a:p>
        </p:txBody>
      </p:sp>
      <p:sp>
        <p:nvSpPr>
          <p:cNvPr id="6" name="Google Shape;109;p3" descr="Checkmark">
            <a:extLst>
              <a:ext uri="{FF2B5EF4-FFF2-40B4-BE49-F238E27FC236}">
                <a16:creationId xmlns:a16="http://schemas.microsoft.com/office/drawing/2014/main" id="{1D1148D4-CF56-16F4-569A-649596BE7E58}"/>
              </a:ext>
            </a:extLst>
          </p:cNvPr>
          <p:cNvSpPr/>
          <p:nvPr/>
        </p:nvSpPr>
        <p:spPr>
          <a:xfrm>
            <a:off x="6832061" y="3114675"/>
            <a:ext cx="885825" cy="628650"/>
          </a:xfrm>
          <a:custGeom>
            <a:avLst/>
            <a:gdLst/>
            <a:ahLst/>
            <a:cxnLst/>
            <a:rect l="l" t="t" r="r" b="b"/>
            <a:pathLst>
              <a:path w="885825" h="628650" extrusionOk="0">
                <a:moveTo>
                  <a:pt x="810101" y="7144"/>
                </a:moveTo>
                <a:lnTo>
                  <a:pt x="322421" y="468154"/>
                </a:lnTo>
                <a:lnTo>
                  <a:pt x="88106" y="228124"/>
                </a:lnTo>
                <a:lnTo>
                  <a:pt x="7144" y="305276"/>
                </a:lnTo>
                <a:lnTo>
                  <a:pt x="318611" y="625316"/>
                </a:lnTo>
                <a:lnTo>
                  <a:pt x="400526" y="549116"/>
                </a:lnTo>
                <a:lnTo>
                  <a:pt x="887254" y="87154"/>
                </a:lnTo>
                <a:close/>
              </a:path>
            </a:pathLst>
          </a:custGeom>
          <a:solidFill>
            <a:srgbClr val="00B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 name="Google Shape;110;p3" descr="Close">
            <a:extLst>
              <a:ext uri="{FF2B5EF4-FFF2-40B4-BE49-F238E27FC236}">
                <a16:creationId xmlns:a16="http://schemas.microsoft.com/office/drawing/2014/main" id="{249C8D3C-26A0-BC19-EFED-4E124ADC7BD0}"/>
              </a:ext>
            </a:extLst>
          </p:cNvPr>
          <p:cNvSpPr/>
          <p:nvPr/>
        </p:nvSpPr>
        <p:spPr>
          <a:xfrm>
            <a:off x="1270542" y="3000914"/>
            <a:ext cx="685800" cy="685800"/>
          </a:xfrm>
          <a:custGeom>
            <a:avLst/>
            <a:gdLst/>
            <a:ahLst/>
            <a:cxnLst/>
            <a:rect l="l" t="t" r="r" b="b"/>
            <a:pathLst>
              <a:path w="685800" h="685800" extrusionOk="0">
                <a:moveTo>
                  <a:pt x="681514" y="88106"/>
                </a:moveTo>
                <a:lnTo>
                  <a:pt x="600551" y="7144"/>
                </a:lnTo>
                <a:lnTo>
                  <a:pt x="344329" y="263366"/>
                </a:lnTo>
                <a:lnTo>
                  <a:pt x="88106" y="7144"/>
                </a:lnTo>
                <a:lnTo>
                  <a:pt x="7144" y="88106"/>
                </a:lnTo>
                <a:lnTo>
                  <a:pt x="263366" y="344329"/>
                </a:lnTo>
                <a:lnTo>
                  <a:pt x="7144" y="600551"/>
                </a:lnTo>
                <a:lnTo>
                  <a:pt x="88106" y="681514"/>
                </a:lnTo>
                <a:lnTo>
                  <a:pt x="344329" y="425291"/>
                </a:lnTo>
                <a:lnTo>
                  <a:pt x="600551" y="681514"/>
                </a:lnTo>
                <a:lnTo>
                  <a:pt x="681514" y="600551"/>
                </a:lnTo>
                <a:lnTo>
                  <a:pt x="425291" y="344329"/>
                </a:lnTo>
                <a:close/>
              </a:path>
            </a:pathLst>
          </a:custGeom>
          <a:solidFill>
            <a:srgbClr val="FF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0000"/>
              </a:solidFill>
              <a:latin typeface="Calibri"/>
              <a:ea typeface="Calibri"/>
              <a:cs typeface="Calibri"/>
              <a:sym typeface="Calibri"/>
            </a:endParaRPr>
          </a:p>
        </p:txBody>
      </p:sp>
      <p:sp>
        <p:nvSpPr>
          <p:cNvPr id="18" name="TextBox 17">
            <a:extLst>
              <a:ext uri="{FF2B5EF4-FFF2-40B4-BE49-F238E27FC236}">
                <a16:creationId xmlns:a16="http://schemas.microsoft.com/office/drawing/2014/main" id="{FF5E91A9-01F9-9987-A028-AAFCA7C8CE5D}"/>
              </a:ext>
            </a:extLst>
          </p:cNvPr>
          <p:cNvSpPr txBox="1"/>
          <p:nvPr/>
        </p:nvSpPr>
        <p:spPr>
          <a:xfrm>
            <a:off x="722156" y="1923080"/>
            <a:ext cx="4749740" cy="461665"/>
          </a:xfrm>
          <a:prstGeom prst="rect">
            <a:avLst/>
          </a:prstGeom>
          <a:noFill/>
        </p:spPr>
        <p:txBody>
          <a:bodyPr wrap="square" rtlCol="0">
            <a:spAutoFit/>
          </a:bodyPr>
          <a:lstStyle/>
          <a:p>
            <a:pPr marL="0" indent="0">
              <a:buNone/>
            </a:pPr>
            <a:r>
              <a:rPr lang="en-US" sz="2400" b="1">
                <a:latin typeface="Arial" panose="020B0604020202020204" pitchFamily="34" charset="0"/>
                <a:cs typeface="Arial" panose="020B0604020202020204" pitchFamily="34" charset="0"/>
              </a:rPr>
              <a:t>What principle is being shown?</a:t>
            </a:r>
          </a:p>
        </p:txBody>
      </p:sp>
    </p:spTree>
    <p:extLst>
      <p:ext uri="{BB962C8B-B14F-4D97-AF65-F5344CB8AC3E}">
        <p14:creationId xmlns:p14="http://schemas.microsoft.com/office/powerpoint/2010/main" val="21677635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nextCondLst>
                <p:cond evt="onClick" delay="0">
                  <p:tgtEl>
                    <p:spTgt spid="8"/>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a:extLst>
              <a:ext uri="{FF2B5EF4-FFF2-40B4-BE49-F238E27FC236}">
                <a16:creationId xmlns:a16="http://schemas.microsoft.com/office/drawing/2014/main" id="{F914982E-0D89-B34A-4E7D-2A7D3BF47A6A}"/>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38276" t="-1" r="-38343"/>
          <a:stretch/>
        </p:blipFill>
        <p:spPr bwMode="auto">
          <a:xfrm>
            <a:off x="6567620" y="2580978"/>
            <a:ext cx="4875884" cy="326815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a:extLst>
              <a:ext uri="{FF2B5EF4-FFF2-40B4-BE49-F238E27FC236}">
                <a16:creationId xmlns:a16="http://schemas.microsoft.com/office/drawing/2014/main" id="{968F6E89-1A3E-66B3-EA2A-5A18A0E9856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a:off x="1766731" y="2580979"/>
            <a:ext cx="2813074" cy="327033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1A16ACAF-0E98-6DB6-5F93-1294329CD991}"/>
              </a:ext>
            </a:extLst>
          </p:cNvPr>
          <p:cNvSpPr txBox="1"/>
          <p:nvPr/>
        </p:nvSpPr>
        <p:spPr>
          <a:xfrm>
            <a:off x="722156" y="1923080"/>
            <a:ext cx="4749740" cy="461665"/>
          </a:xfrm>
          <a:prstGeom prst="rect">
            <a:avLst/>
          </a:prstGeom>
          <a:noFill/>
        </p:spPr>
        <p:txBody>
          <a:bodyPr wrap="square" rtlCol="0">
            <a:spAutoFit/>
          </a:bodyPr>
          <a:lstStyle/>
          <a:p>
            <a:pPr marL="0" indent="0">
              <a:buNone/>
            </a:pPr>
            <a:r>
              <a:rPr lang="en-US" sz="2400" b="1">
                <a:latin typeface="Arial" panose="020B0604020202020204" pitchFamily="34" charset="0"/>
                <a:cs typeface="Arial" panose="020B0604020202020204" pitchFamily="34" charset="0"/>
              </a:rPr>
              <a:t>What principle is being shown?</a:t>
            </a:r>
          </a:p>
        </p:txBody>
      </p:sp>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a:xfrm>
            <a:off x="838200" y="365125"/>
            <a:ext cx="10515600" cy="1325563"/>
          </a:xfrm>
        </p:spPr>
        <p:txBody>
          <a:bodyPr/>
          <a:lstStyle/>
          <a:p>
            <a:r>
              <a:rPr lang="en-GB"/>
              <a:t>Principles of good practice</a:t>
            </a:r>
          </a:p>
        </p:txBody>
      </p:sp>
      <p:sp>
        <p:nvSpPr>
          <p:cNvPr id="9" name="Text Placeholder 8">
            <a:extLst>
              <a:ext uri="{FF2B5EF4-FFF2-40B4-BE49-F238E27FC236}">
                <a16:creationId xmlns:a16="http://schemas.microsoft.com/office/drawing/2014/main" id="{661AB3ED-1853-6C25-C5DE-EC7CBFD81F18}"/>
              </a:ext>
            </a:extLst>
          </p:cNvPr>
          <p:cNvSpPr>
            <a:spLocks noGrp="1"/>
          </p:cNvSpPr>
          <p:nvPr>
            <p:ph type="body" sz="quarter" idx="14"/>
          </p:nvPr>
        </p:nvSpPr>
        <p:spPr/>
        <p:txBody>
          <a:bodyPr/>
          <a:lstStyle/>
          <a:p>
            <a:r>
              <a:rPr lang="en-GB"/>
              <a:t>Activity 2</a:t>
            </a:r>
          </a:p>
        </p:txBody>
      </p:sp>
      <p:sp>
        <p:nvSpPr>
          <p:cNvPr id="4" name="Text Placeholder 12">
            <a:extLst>
              <a:ext uri="{FF2B5EF4-FFF2-40B4-BE49-F238E27FC236}">
                <a16:creationId xmlns:a16="http://schemas.microsoft.com/office/drawing/2014/main" id="{0A80B4B7-F830-45FF-0CCC-471DC998835A}"/>
              </a:ext>
            </a:extLst>
          </p:cNvPr>
          <p:cNvSpPr>
            <a:spLocks noGrp="1"/>
          </p:cNvSpPr>
          <p:nvPr>
            <p:ph type="body" sz="quarter" idx="11"/>
          </p:nvPr>
        </p:nvSpPr>
        <p:spPr>
          <a:xfrm>
            <a:off x="838200" y="6356350"/>
            <a:ext cx="4210050" cy="365125"/>
          </a:xfrm>
        </p:spPr>
        <p:txBody>
          <a:bodyPr/>
          <a:lstStyle/>
          <a:p>
            <a:r>
              <a:rPr lang="en-GB"/>
              <a:t>Lesson 1: What is a standard operating procedure (SOP)?</a:t>
            </a:r>
          </a:p>
        </p:txBody>
      </p:sp>
      <p:sp>
        <p:nvSpPr>
          <p:cNvPr id="8" name="Action Button: Help 7">
            <a:hlinkClick r:id="" action="ppaction://noaction" highlightClick="1"/>
            <a:extLst>
              <a:ext uri="{FF2B5EF4-FFF2-40B4-BE49-F238E27FC236}">
                <a16:creationId xmlns:a16="http://schemas.microsoft.com/office/drawing/2014/main" id="{67DC92A0-C93D-0908-D58B-880444219D95}"/>
              </a:ext>
            </a:extLst>
          </p:cNvPr>
          <p:cNvSpPr/>
          <p:nvPr/>
        </p:nvSpPr>
        <p:spPr>
          <a:xfrm>
            <a:off x="5778366" y="1869966"/>
            <a:ext cx="635268" cy="567891"/>
          </a:xfrm>
          <a:prstGeom prst="actionButtonHelp">
            <a:avLst/>
          </a:prstGeom>
          <a:solidFill>
            <a:srgbClr val="E2EEBE"/>
          </a:solidFill>
          <a:ln>
            <a:solidFill>
              <a:srgbClr val="46631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A4FDB7A-5486-8F0D-0840-8ECEB31E8C2C}"/>
              </a:ext>
            </a:extLst>
          </p:cNvPr>
          <p:cNvSpPr txBox="1"/>
          <p:nvPr/>
        </p:nvSpPr>
        <p:spPr>
          <a:xfrm>
            <a:off x="6720104" y="1923080"/>
            <a:ext cx="5135198" cy="461665"/>
          </a:xfrm>
          <a:prstGeom prst="rect">
            <a:avLst/>
          </a:prstGeom>
          <a:noFill/>
        </p:spPr>
        <p:txBody>
          <a:bodyPr wrap="square" rtlCol="0">
            <a:spAutoFit/>
          </a:bodyPr>
          <a:lstStyle/>
          <a:p>
            <a:r>
              <a:rPr lang="en-GB" sz="2400" b="1">
                <a:solidFill>
                  <a:schemeClr val="accent6">
                    <a:lumMod val="75000"/>
                  </a:schemeClr>
                </a:solidFill>
                <a:latin typeface="Arial" panose="020B0604020202020204" pitchFamily="34" charset="0"/>
                <a:cs typeface="Arial" panose="020B0604020202020204" pitchFamily="34" charset="0"/>
              </a:rPr>
              <a:t>Calibrate and maintain equipment</a:t>
            </a:r>
            <a:endParaRPr lang="en-US" sz="2400" b="1">
              <a:solidFill>
                <a:schemeClr val="accent6">
                  <a:lumMod val="75000"/>
                </a:schemeClr>
              </a:solidFill>
              <a:latin typeface="Arial" panose="020B0604020202020204" pitchFamily="34" charset="0"/>
              <a:cs typeface="Arial" panose="020B0604020202020204" pitchFamily="34" charset="0"/>
            </a:endParaRPr>
          </a:p>
        </p:txBody>
      </p:sp>
      <p:sp>
        <p:nvSpPr>
          <p:cNvPr id="6" name="Google Shape;109;p3" descr="Checkmark">
            <a:extLst>
              <a:ext uri="{FF2B5EF4-FFF2-40B4-BE49-F238E27FC236}">
                <a16:creationId xmlns:a16="http://schemas.microsoft.com/office/drawing/2014/main" id="{1D1148D4-CF56-16F4-569A-649596BE7E58}"/>
              </a:ext>
            </a:extLst>
          </p:cNvPr>
          <p:cNvSpPr/>
          <p:nvPr/>
        </p:nvSpPr>
        <p:spPr>
          <a:xfrm>
            <a:off x="6832061" y="3114675"/>
            <a:ext cx="885825" cy="628650"/>
          </a:xfrm>
          <a:custGeom>
            <a:avLst/>
            <a:gdLst/>
            <a:ahLst/>
            <a:cxnLst/>
            <a:rect l="l" t="t" r="r" b="b"/>
            <a:pathLst>
              <a:path w="885825" h="628650" extrusionOk="0">
                <a:moveTo>
                  <a:pt x="810101" y="7144"/>
                </a:moveTo>
                <a:lnTo>
                  <a:pt x="322421" y="468154"/>
                </a:lnTo>
                <a:lnTo>
                  <a:pt x="88106" y="228124"/>
                </a:lnTo>
                <a:lnTo>
                  <a:pt x="7144" y="305276"/>
                </a:lnTo>
                <a:lnTo>
                  <a:pt x="318611" y="625316"/>
                </a:lnTo>
                <a:lnTo>
                  <a:pt x="400526" y="549116"/>
                </a:lnTo>
                <a:lnTo>
                  <a:pt x="887254" y="87154"/>
                </a:lnTo>
                <a:close/>
              </a:path>
            </a:pathLst>
          </a:custGeom>
          <a:solidFill>
            <a:srgbClr val="00B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 name="Google Shape;110;p3" descr="Close">
            <a:extLst>
              <a:ext uri="{FF2B5EF4-FFF2-40B4-BE49-F238E27FC236}">
                <a16:creationId xmlns:a16="http://schemas.microsoft.com/office/drawing/2014/main" id="{249C8D3C-26A0-BC19-EFED-4E124ADC7BD0}"/>
              </a:ext>
            </a:extLst>
          </p:cNvPr>
          <p:cNvSpPr/>
          <p:nvPr/>
        </p:nvSpPr>
        <p:spPr>
          <a:xfrm>
            <a:off x="1270542" y="3000914"/>
            <a:ext cx="685800" cy="685800"/>
          </a:xfrm>
          <a:custGeom>
            <a:avLst/>
            <a:gdLst/>
            <a:ahLst/>
            <a:cxnLst/>
            <a:rect l="l" t="t" r="r" b="b"/>
            <a:pathLst>
              <a:path w="685800" h="685800" extrusionOk="0">
                <a:moveTo>
                  <a:pt x="681514" y="88106"/>
                </a:moveTo>
                <a:lnTo>
                  <a:pt x="600551" y="7144"/>
                </a:lnTo>
                <a:lnTo>
                  <a:pt x="344329" y="263366"/>
                </a:lnTo>
                <a:lnTo>
                  <a:pt x="88106" y="7144"/>
                </a:lnTo>
                <a:lnTo>
                  <a:pt x="7144" y="88106"/>
                </a:lnTo>
                <a:lnTo>
                  <a:pt x="263366" y="344329"/>
                </a:lnTo>
                <a:lnTo>
                  <a:pt x="7144" y="600551"/>
                </a:lnTo>
                <a:lnTo>
                  <a:pt x="88106" y="681514"/>
                </a:lnTo>
                <a:lnTo>
                  <a:pt x="344329" y="425291"/>
                </a:lnTo>
                <a:lnTo>
                  <a:pt x="600551" y="681514"/>
                </a:lnTo>
                <a:lnTo>
                  <a:pt x="681514" y="600551"/>
                </a:lnTo>
                <a:lnTo>
                  <a:pt x="425291" y="344329"/>
                </a:lnTo>
                <a:close/>
              </a:path>
            </a:pathLst>
          </a:custGeom>
          <a:solidFill>
            <a:srgbClr val="FF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8240679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nextCondLst>
                <p:cond evt="onClick" delay="0">
                  <p:tgtEl>
                    <p:spTgt spid="8"/>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4">
            <a:extLst>
              <a:ext uri="{FF2B5EF4-FFF2-40B4-BE49-F238E27FC236}">
                <a16:creationId xmlns:a16="http://schemas.microsoft.com/office/drawing/2014/main" id="{FB5299CB-CF42-D4C6-441D-6FF2B2F4614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6567620" y="2580978"/>
            <a:ext cx="4875884" cy="326815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a:extLst>
              <a:ext uri="{FF2B5EF4-FFF2-40B4-BE49-F238E27FC236}">
                <a16:creationId xmlns:a16="http://schemas.microsoft.com/office/drawing/2014/main" id="{F85510B0-07BC-DB66-725A-11183BAFA28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a:off x="730615" y="2580979"/>
            <a:ext cx="4885307" cy="327033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6E822B3F-2E07-1759-EC0B-E1EF47A1FDC0}"/>
              </a:ext>
            </a:extLst>
          </p:cNvPr>
          <p:cNvSpPr txBox="1"/>
          <p:nvPr/>
        </p:nvSpPr>
        <p:spPr>
          <a:xfrm>
            <a:off x="722156" y="1923080"/>
            <a:ext cx="4749740" cy="461665"/>
          </a:xfrm>
          <a:prstGeom prst="rect">
            <a:avLst/>
          </a:prstGeom>
          <a:noFill/>
        </p:spPr>
        <p:txBody>
          <a:bodyPr wrap="square" rtlCol="0">
            <a:spAutoFit/>
          </a:bodyPr>
          <a:lstStyle/>
          <a:p>
            <a:pPr marL="0" indent="0">
              <a:buNone/>
            </a:pPr>
            <a:r>
              <a:rPr lang="en-US" sz="2400" b="1">
                <a:latin typeface="Arial" panose="020B0604020202020204" pitchFamily="34" charset="0"/>
                <a:cs typeface="Arial" panose="020B0604020202020204" pitchFamily="34" charset="0"/>
              </a:rPr>
              <a:t>What principle is being shown?</a:t>
            </a:r>
          </a:p>
        </p:txBody>
      </p:sp>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a:xfrm>
            <a:off x="838200" y="365125"/>
            <a:ext cx="10515600" cy="1325563"/>
          </a:xfrm>
        </p:spPr>
        <p:txBody>
          <a:bodyPr/>
          <a:lstStyle/>
          <a:p>
            <a:r>
              <a:rPr lang="en-GB"/>
              <a:t>Principles of good practice</a:t>
            </a:r>
          </a:p>
        </p:txBody>
      </p:sp>
      <p:sp>
        <p:nvSpPr>
          <p:cNvPr id="9" name="Text Placeholder 8">
            <a:extLst>
              <a:ext uri="{FF2B5EF4-FFF2-40B4-BE49-F238E27FC236}">
                <a16:creationId xmlns:a16="http://schemas.microsoft.com/office/drawing/2014/main" id="{661AB3ED-1853-6C25-C5DE-EC7CBFD81F18}"/>
              </a:ext>
            </a:extLst>
          </p:cNvPr>
          <p:cNvSpPr>
            <a:spLocks noGrp="1"/>
          </p:cNvSpPr>
          <p:nvPr>
            <p:ph type="body" sz="quarter" idx="14"/>
          </p:nvPr>
        </p:nvSpPr>
        <p:spPr/>
        <p:txBody>
          <a:bodyPr/>
          <a:lstStyle/>
          <a:p>
            <a:r>
              <a:rPr lang="en-GB"/>
              <a:t>Activity 2</a:t>
            </a:r>
          </a:p>
        </p:txBody>
      </p:sp>
      <p:sp>
        <p:nvSpPr>
          <p:cNvPr id="4" name="Text Placeholder 12">
            <a:extLst>
              <a:ext uri="{FF2B5EF4-FFF2-40B4-BE49-F238E27FC236}">
                <a16:creationId xmlns:a16="http://schemas.microsoft.com/office/drawing/2014/main" id="{0A80B4B7-F830-45FF-0CCC-471DC998835A}"/>
              </a:ext>
            </a:extLst>
          </p:cNvPr>
          <p:cNvSpPr>
            <a:spLocks noGrp="1"/>
          </p:cNvSpPr>
          <p:nvPr>
            <p:ph type="body" sz="quarter" idx="11"/>
          </p:nvPr>
        </p:nvSpPr>
        <p:spPr>
          <a:xfrm>
            <a:off x="838200" y="6356350"/>
            <a:ext cx="4210050" cy="365125"/>
          </a:xfrm>
        </p:spPr>
        <p:txBody>
          <a:bodyPr/>
          <a:lstStyle/>
          <a:p>
            <a:r>
              <a:rPr lang="en-GB"/>
              <a:t>Lesson 1: What is a standard operating procedure (SOP)?</a:t>
            </a:r>
          </a:p>
        </p:txBody>
      </p:sp>
      <p:sp>
        <p:nvSpPr>
          <p:cNvPr id="8" name="Action Button: Help 7">
            <a:hlinkClick r:id="" action="ppaction://noaction" highlightClick="1"/>
            <a:extLst>
              <a:ext uri="{FF2B5EF4-FFF2-40B4-BE49-F238E27FC236}">
                <a16:creationId xmlns:a16="http://schemas.microsoft.com/office/drawing/2014/main" id="{67DC92A0-C93D-0908-D58B-880444219D95}"/>
              </a:ext>
            </a:extLst>
          </p:cNvPr>
          <p:cNvSpPr/>
          <p:nvPr/>
        </p:nvSpPr>
        <p:spPr>
          <a:xfrm>
            <a:off x="5778366" y="1869965"/>
            <a:ext cx="635268" cy="567891"/>
          </a:xfrm>
          <a:prstGeom prst="actionButtonHelp">
            <a:avLst/>
          </a:prstGeom>
          <a:solidFill>
            <a:srgbClr val="E2EEBE"/>
          </a:solidFill>
          <a:ln>
            <a:solidFill>
              <a:srgbClr val="46631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A4FDB7A-5486-8F0D-0840-8ECEB31E8C2C}"/>
              </a:ext>
            </a:extLst>
          </p:cNvPr>
          <p:cNvSpPr txBox="1"/>
          <p:nvPr/>
        </p:nvSpPr>
        <p:spPr>
          <a:xfrm>
            <a:off x="6720104" y="1923079"/>
            <a:ext cx="5135198" cy="461665"/>
          </a:xfrm>
          <a:prstGeom prst="rect">
            <a:avLst/>
          </a:prstGeom>
          <a:noFill/>
        </p:spPr>
        <p:txBody>
          <a:bodyPr wrap="square" rtlCol="0">
            <a:spAutoFit/>
          </a:bodyPr>
          <a:lstStyle/>
          <a:p>
            <a:r>
              <a:rPr lang="en-GB" sz="2400" b="1">
                <a:solidFill>
                  <a:schemeClr val="accent6">
                    <a:lumMod val="75000"/>
                  </a:schemeClr>
                </a:solidFill>
                <a:latin typeface="Arial" panose="020B0604020202020204" pitchFamily="34" charset="0"/>
                <a:cs typeface="Arial" panose="020B0604020202020204" pitchFamily="34" charset="0"/>
              </a:rPr>
              <a:t>Maintain work areas</a:t>
            </a:r>
            <a:endParaRPr lang="en-US" sz="2400" b="1">
              <a:solidFill>
                <a:schemeClr val="accent6">
                  <a:lumMod val="75000"/>
                </a:schemeClr>
              </a:solidFill>
              <a:latin typeface="Arial" panose="020B0604020202020204" pitchFamily="34" charset="0"/>
              <a:cs typeface="Arial" panose="020B0604020202020204" pitchFamily="34" charset="0"/>
            </a:endParaRPr>
          </a:p>
        </p:txBody>
      </p:sp>
      <p:sp>
        <p:nvSpPr>
          <p:cNvPr id="6" name="Google Shape;109;p3" descr="Checkmark">
            <a:extLst>
              <a:ext uri="{FF2B5EF4-FFF2-40B4-BE49-F238E27FC236}">
                <a16:creationId xmlns:a16="http://schemas.microsoft.com/office/drawing/2014/main" id="{1D1148D4-CF56-16F4-569A-649596BE7E58}"/>
              </a:ext>
            </a:extLst>
          </p:cNvPr>
          <p:cNvSpPr/>
          <p:nvPr/>
        </p:nvSpPr>
        <p:spPr>
          <a:xfrm>
            <a:off x="6832061" y="3114675"/>
            <a:ext cx="885825" cy="628650"/>
          </a:xfrm>
          <a:custGeom>
            <a:avLst/>
            <a:gdLst/>
            <a:ahLst/>
            <a:cxnLst/>
            <a:rect l="l" t="t" r="r" b="b"/>
            <a:pathLst>
              <a:path w="885825" h="628650" extrusionOk="0">
                <a:moveTo>
                  <a:pt x="810101" y="7144"/>
                </a:moveTo>
                <a:lnTo>
                  <a:pt x="322421" y="468154"/>
                </a:lnTo>
                <a:lnTo>
                  <a:pt x="88106" y="228124"/>
                </a:lnTo>
                <a:lnTo>
                  <a:pt x="7144" y="305276"/>
                </a:lnTo>
                <a:lnTo>
                  <a:pt x="318611" y="625316"/>
                </a:lnTo>
                <a:lnTo>
                  <a:pt x="400526" y="549116"/>
                </a:lnTo>
                <a:lnTo>
                  <a:pt x="887254" y="87154"/>
                </a:lnTo>
                <a:close/>
              </a:path>
            </a:pathLst>
          </a:custGeom>
          <a:solidFill>
            <a:srgbClr val="00B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 name="Google Shape;110;p3" descr="Close">
            <a:extLst>
              <a:ext uri="{FF2B5EF4-FFF2-40B4-BE49-F238E27FC236}">
                <a16:creationId xmlns:a16="http://schemas.microsoft.com/office/drawing/2014/main" id="{249C8D3C-26A0-BC19-EFED-4E124ADC7BD0}"/>
              </a:ext>
            </a:extLst>
          </p:cNvPr>
          <p:cNvSpPr/>
          <p:nvPr/>
        </p:nvSpPr>
        <p:spPr>
          <a:xfrm>
            <a:off x="1270542" y="3000914"/>
            <a:ext cx="685800" cy="685800"/>
          </a:xfrm>
          <a:custGeom>
            <a:avLst/>
            <a:gdLst/>
            <a:ahLst/>
            <a:cxnLst/>
            <a:rect l="l" t="t" r="r" b="b"/>
            <a:pathLst>
              <a:path w="685800" h="685800" extrusionOk="0">
                <a:moveTo>
                  <a:pt x="681514" y="88106"/>
                </a:moveTo>
                <a:lnTo>
                  <a:pt x="600551" y="7144"/>
                </a:lnTo>
                <a:lnTo>
                  <a:pt x="344329" y="263366"/>
                </a:lnTo>
                <a:lnTo>
                  <a:pt x="88106" y="7144"/>
                </a:lnTo>
                <a:lnTo>
                  <a:pt x="7144" y="88106"/>
                </a:lnTo>
                <a:lnTo>
                  <a:pt x="263366" y="344329"/>
                </a:lnTo>
                <a:lnTo>
                  <a:pt x="7144" y="600551"/>
                </a:lnTo>
                <a:lnTo>
                  <a:pt x="88106" y="681514"/>
                </a:lnTo>
                <a:lnTo>
                  <a:pt x="344329" y="425291"/>
                </a:lnTo>
                <a:lnTo>
                  <a:pt x="600551" y="681514"/>
                </a:lnTo>
                <a:lnTo>
                  <a:pt x="681514" y="600551"/>
                </a:lnTo>
                <a:lnTo>
                  <a:pt x="425291" y="344329"/>
                </a:lnTo>
                <a:close/>
              </a:path>
            </a:pathLst>
          </a:custGeom>
          <a:solidFill>
            <a:srgbClr val="FF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9162688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nextCondLst>
                <p:cond evt="onClick" delay="0">
                  <p:tgtEl>
                    <p:spTgt spid="8"/>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
            <a:extLst>
              <a:ext uri="{FF2B5EF4-FFF2-40B4-BE49-F238E27FC236}">
                <a16:creationId xmlns:a16="http://schemas.microsoft.com/office/drawing/2014/main" id="{68FB888F-B0EE-FA67-ACDF-851247D9BA4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6567620" y="2580978"/>
            <a:ext cx="4875884" cy="326815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a:extLst>
              <a:ext uri="{FF2B5EF4-FFF2-40B4-BE49-F238E27FC236}">
                <a16:creationId xmlns:a16="http://schemas.microsoft.com/office/drawing/2014/main" id="{ED4518AA-4B2F-1C2B-68A4-2A74D4DF0E6E}"/>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22155" y="2582231"/>
            <a:ext cx="4902227" cy="326782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a:xfrm>
            <a:off x="838200" y="365125"/>
            <a:ext cx="10515600" cy="1325563"/>
          </a:xfrm>
        </p:spPr>
        <p:txBody>
          <a:bodyPr/>
          <a:lstStyle/>
          <a:p>
            <a:r>
              <a:rPr lang="en-GB"/>
              <a:t>Principles of good practice</a:t>
            </a:r>
          </a:p>
        </p:txBody>
      </p:sp>
      <p:sp>
        <p:nvSpPr>
          <p:cNvPr id="9" name="Text Placeholder 8">
            <a:extLst>
              <a:ext uri="{FF2B5EF4-FFF2-40B4-BE49-F238E27FC236}">
                <a16:creationId xmlns:a16="http://schemas.microsoft.com/office/drawing/2014/main" id="{661AB3ED-1853-6C25-C5DE-EC7CBFD81F18}"/>
              </a:ext>
            </a:extLst>
          </p:cNvPr>
          <p:cNvSpPr>
            <a:spLocks noGrp="1"/>
          </p:cNvSpPr>
          <p:nvPr>
            <p:ph type="body" sz="quarter" idx="14"/>
          </p:nvPr>
        </p:nvSpPr>
        <p:spPr/>
        <p:txBody>
          <a:bodyPr/>
          <a:lstStyle/>
          <a:p>
            <a:r>
              <a:rPr lang="en-GB"/>
              <a:t>Activity 2</a:t>
            </a:r>
          </a:p>
        </p:txBody>
      </p:sp>
      <p:sp>
        <p:nvSpPr>
          <p:cNvPr id="4" name="Text Placeholder 12">
            <a:extLst>
              <a:ext uri="{FF2B5EF4-FFF2-40B4-BE49-F238E27FC236}">
                <a16:creationId xmlns:a16="http://schemas.microsoft.com/office/drawing/2014/main" id="{0A80B4B7-F830-45FF-0CCC-471DC998835A}"/>
              </a:ext>
            </a:extLst>
          </p:cNvPr>
          <p:cNvSpPr>
            <a:spLocks noGrp="1"/>
          </p:cNvSpPr>
          <p:nvPr>
            <p:ph type="body" sz="quarter" idx="11"/>
          </p:nvPr>
        </p:nvSpPr>
        <p:spPr>
          <a:xfrm>
            <a:off x="838200" y="6356350"/>
            <a:ext cx="4210050" cy="365125"/>
          </a:xfrm>
        </p:spPr>
        <p:txBody>
          <a:bodyPr/>
          <a:lstStyle/>
          <a:p>
            <a:r>
              <a:rPr lang="en-GB"/>
              <a:t>Lesson 1: What is a standard operating procedure (SOP)?</a:t>
            </a:r>
          </a:p>
        </p:txBody>
      </p:sp>
      <p:sp>
        <p:nvSpPr>
          <p:cNvPr id="8" name="Action Button: Help 7">
            <a:hlinkClick r:id="" action="ppaction://noaction" highlightClick="1"/>
            <a:extLst>
              <a:ext uri="{FF2B5EF4-FFF2-40B4-BE49-F238E27FC236}">
                <a16:creationId xmlns:a16="http://schemas.microsoft.com/office/drawing/2014/main" id="{67DC92A0-C93D-0908-D58B-880444219D95}"/>
              </a:ext>
            </a:extLst>
          </p:cNvPr>
          <p:cNvSpPr/>
          <p:nvPr/>
        </p:nvSpPr>
        <p:spPr>
          <a:xfrm>
            <a:off x="5778366" y="1874461"/>
            <a:ext cx="635268" cy="567891"/>
          </a:xfrm>
          <a:prstGeom prst="actionButtonHelp">
            <a:avLst/>
          </a:prstGeom>
          <a:solidFill>
            <a:srgbClr val="E2EEBE"/>
          </a:solidFill>
          <a:ln>
            <a:solidFill>
              <a:srgbClr val="46631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A4FDB7A-5486-8F0D-0840-8ECEB31E8C2C}"/>
              </a:ext>
            </a:extLst>
          </p:cNvPr>
          <p:cNvSpPr txBox="1"/>
          <p:nvPr/>
        </p:nvSpPr>
        <p:spPr>
          <a:xfrm>
            <a:off x="6720104" y="1933724"/>
            <a:ext cx="5135198" cy="461665"/>
          </a:xfrm>
          <a:prstGeom prst="rect">
            <a:avLst/>
          </a:prstGeom>
          <a:noFill/>
        </p:spPr>
        <p:txBody>
          <a:bodyPr wrap="square" rtlCol="0">
            <a:spAutoFit/>
          </a:bodyPr>
          <a:lstStyle/>
          <a:p>
            <a:r>
              <a:rPr lang="en-GB" sz="2400" b="1">
                <a:solidFill>
                  <a:schemeClr val="accent6">
                    <a:lumMod val="75000"/>
                  </a:schemeClr>
                </a:solidFill>
                <a:latin typeface="Arial" panose="020B0604020202020204" pitchFamily="34" charset="0"/>
                <a:cs typeface="Arial" panose="020B0604020202020204" pitchFamily="34" charset="0"/>
              </a:rPr>
              <a:t>Effectively manage stock levels</a:t>
            </a:r>
            <a:endParaRPr lang="en-US" sz="2400" b="1">
              <a:solidFill>
                <a:schemeClr val="accent6">
                  <a:lumMod val="75000"/>
                </a:schemeClr>
              </a:solidFill>
              <a:latin typeface="Arial" panose="020B0604020202020204" pitchFamily="34" charset="0"/>
              <a:cs typeface="Arial" panose="020B0604020202020204" pitchFamily="34" charset="0"/>
            </a:endParaRPr>
          </a:p>
        </p:txBody>
      </p:sp>
      <p:sp>
        <p:nvSpPr>
          <p:cNvPr id="6" name="Google Shape;109;p3" descr="Checkmark">
            <a:extLst>
              <a:ext uri="{FF2B5EF4-FFF2-40B4-BE49-F238E27FC236}">
                <a16:creationId xmlns:a16="http://schemas.microsoft.com/office/drawing/2014/main" id="{1D1148D4-CF56-16F4-569A-649596BE7E58}"/>
              </a:ext>
            </a:extLst>
          </p:cNvPr>
          <p:cNvSpPr/>
          <p:nvPr/>
        </p:nvSpPr>
        <p:spPr>
          <a:xfrm>
            <a:off x="6832060" y="3114675"/>
            <a:ext cx="885825" cy="628650"/>
          </a:xfrm>
          <a:custGeom>
            <a:avLst/>
            <a:gdLst/>
            <a:ahLst/>
            <a:cxnLst/>
            <a:rect l="l" t="t" r="r" b="b"/>
            <a:pathLst>
              <a:path w="885825" h="628650" extrusionOk="0">
                <a:moveTo>
                  <a:pt x="810101" y="7144"/>
                </a:moveTo>
                <a:lnTo>
                  <a:pt x="322421" y="468154"/>
                </a:lnTo>
                <a:lnTo>
                  <a:pt x="88106" y="228124"/>
                </a:lnTo>
                <a:lnTo>
                  <a:pt x="7144" y="305276"/>
                </a:lnTo>
                <a:lnTo>
                  <a:pt x="318611" y="625316"/>
                </a:lnTo>
                <a:lnTo>
                  <a:pt x="400526" y="549116"/>
                </a:lnTo>
                <a:lnTo>
                  <a:pt x="887254" y="87154"/>
                </a:lnTo>
                <a:close/>
              </a:path>
            </a:pathLst>
          </a:custGeom>
          <a:solidFill>
            <a:srgbClr val="00B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 name="Google Shape;110;p3" descr="Close">
            <a:extLst>
              <a:ext uri="{FF2B5EF4-FFF2-40B4-BE49-F238E27FC236}">
                <a16:creationId xmlns:a16="http://schemas.microsoft.com/office/drawing/2014/main" id="{249C8D3C-26A0-BC19-EFED-4E124ADC7BD0}"/>
              </a:ext>
            </a:extLst>
          </p:cNvPr>
          <p:cNvSpPr/>
          <p:nvPr/>
        </p:nvSpPr>
        <p:spPr>
          <a:xfrm>
            <a:off x="1270542" y="3000914"/>
            <a:ext cx="685800" cy="685800"/>
          </a:xfrm>
          <a:custGeom>
            <a:avLst/>
            <a:gdLst/>
            <a:ahLst/>
            <a:cxnLst/>
            <a:rect l="l" t="t" r="r" b="b"/>
            <a:pathLst>
              <a:path w="685800" h="685800" extrusionOk="0">
                <a:moveTo>
                  <a:pt x="681514" y="88106"/>
                </a:moveTo>
                <a:lnTo>
                  <a:pt x="600551" y="7144"/>
                </a:lnTo>
                <a:lnTo>
                  <a:pt x="344329" y="263366"/>
                </a:lnTo>
                <a:lnTo>
                  <a:pt x="88106" y="7144"/>
                </a:lnTo>
                <a:lnTo>
                  <a:pt x="7144" y="88106"/>
                </a:lnTo>
                <a:lnTo>
                  <a:pt x="263366" y="344329"/>
                </a:lnTo>
                <a:lnTo>
                  <a:pt x="7144" y="600551"/>
                </a:lnTo>
                <a:lnTo>
                  <a:pt x="88106" y="681514"/>
                </a:lnTo>
                <a:lnTo>
                  <a:pt x="344329" y="425291"/>
                </a:lnTo>
                <a:lnTo>
                  <a:pt x="600551" y="681514"/>
                </a:lnTo>
                <a:lnTo>
                  <a:pt x="681514" y="600551"/>
                </a:lnTo>
                <a:lnTo>
                  <a:pt x="425291" y="344329"/>
                </a:lnTo>
                <a:close/>
              </a:path>
            </a:pathLst>
          </a:custGeom>
          <a:solidFill>
            <a:srgbClr val="FF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0000"/>
              </a:solidFill>
              <a:latin typeface="Calibri"/>
              <a:ea typeface="Calibri"/>
              <a:cs typeface="Calibri"/>
              <a:sym typeface="Calibri"/>
            </a:endParaRPr>
          </a:p>
        </p:txBody>
      </p:sp>
      <p:sp>
        <p:nvSpPr>
          <p:cNvPr id="16" name="TextBox 15">
            <a:extLst>
              <a:ext uri="{FF2B5EF4-FFF2-40B4-BE49-F238E27FC236}">
                <a16:creationId xmlns:a16="http://schemas.microsoft.com/office/drawing/2014/main" id="{2D91F168-6EA3-E4B7-D499-AAE1759CD05C}"/>
              </a:ext>
            </a:extLst>
          </p:cNvPr>
          <p:cNvSpPr txBox="1"/>
          <p:nvPr/>
        </p:nvSpPr>
        <p:spPr>
          <a:xfrm>
            <a:off x="722156" y="1923080"/>
            <a:ext cx="4749740" cy="461665"/>
          </a:xfrm>
          <a:prstGeom prst="rect">
            <a:avLst/>
          </a:prstGeom>
          <a:noFill/>
        </p:spPr>
        <p:txBody>
          <a:bodyPr wrap="square" rtlCol="0">
            <a:spAutoFit/>
          </a:bodyPr>
          <a:lstStyle/>
          <a:p>
            <a:pPr marL="0" indent="0">
              <a:buNone/>
            </a:pPr>
            <a:r>
              <a:rPr lang="en-US" sz="2400" b="1">
                <a:latin typeface="Arial" panose="020B0604020202020204" pitchFamily="34" charset="0"/>
                <a:cs typeface="Arial" panose="020B0604020202020204" pitchFamily="34" charset="0"/>
              </a:rPr>
              <a:t>What principle is being shown?</a:t>
            </a:r>
          </a:p>
        </p:txBody>
      </p:sp>
    </p:spTree>
    <p:extLst>
      <p:ext uri="{BB962C8B-B14F-4D97-AF65-F5344CB8AC3E}">
        <p14:creationId xmlns:p14="http://schemas.microsoft.com/office/powerpoint/2010/main" val="74278673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nextCondLst>
                <p:cond evt="onClick" delay="0">
                  <p:tgtEl>
                    <p:spTgt spid="8"/>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4">
            <a:extLst>
              <a:ext uri="{FF2B5EF4-FFF2-40B4-BE49-F238E27FC236}">
                <a16:creationId xmlns:a16="http://schemas.microsoft.com/office/drawing/2014/main" id="{AA77790C-54B6-3D73-96CC-6A3E018D176C}"/>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567620" y="2580978"/>
            <a:ext cx="4875884" cy="326815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a:extLst>
              <a:ext uri="{FF2B5EF4-FFF2-40B4-BE49-F238E27FC236}">
                <a16:creationId xmlns:a16="http://schemas.microsoft.com/office/drawing/2014/main" id="{F91C0AC0-DE19-6BF4-6847-1456A50E8A22}"/>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a:off x="722155" y="2582231"/>
            <a:ext cx="4902227" cy="326782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36981B36-1255-D1CA-F9EF-8A3548A31CAD}"/>
              </a:ext>
            </a:extLst>
          </p:cNvPr>
          <p:cNvSpPr txBox="1"/>
          <p:nvPr/>
        </p:nvSpPr>
        <p:spPr>
          <a:xfrm>
            <a:off x="722156" y="1923080"/>
            <a:ext cx="4749740" cy="461665"/>
          </a:xfrm>
          <a:prstGeom prst="rect">
            <a:avLst/>
          </a:prstGeom>
          <a:noFill/>
        </p:spPr>
        <p:txBody>
          <a:bodyPr wrap="square" rtlCol="0">
            <a:spAutoFit/>
          </a:bodyPr>
          <a:lstStyle/>
          <a:p>
            <a:pPr marL="0" indent="0">
              <a:buNone/>
            </a:pPr>
            <a:r>
              <a:rPr lang="en-US" sz="2400" b="1">
                <a:latin typeface="Arial" panose="020B0604020202020204" pitchFamily="34" charset="0"/>
                <a:cs typeface="Arial" panose="020B0604020202020204" pitchFamily="34" charset="0"/>
              </a:rPr>
              <a:t>What principle is being shown?</a:t>
            </a:r>
          </a:p>
        </p:txBody>
      </p:sp>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a:xfrm>
            <a:off x="838200" y="365125"/>
            <a:ext cx="10515600" cy="1325563"/>
          </a:xfrm>
        </p:spPr>
        <p:txBody>
          <a:bodyPr/>
          <a:lstStyle/>
          <a:p>
            <a:r>
              <a:rPr lang="en-GB"/>
              <a:t>Principles of good practice</a:t>
            </a:r>
          </a:p>
        </p:txBody>
      </p:sp>
      <p:sp>
        <p:nvSpPr>
          <p:cNvPr id="9" name="Text Placeholder 8">
            <a:extLst>
              <a:ext uri="{FF2B5EF4-FFF2-40B4-BE49-F238E27FC236}">
                <a16:creationId xmlns:a16="http://schemas.microsoft.com/office/drawing/2014/main" id="{661AB3ED-1853-6C25-C5DE-EC7CBFD81F18}"/>
              </a:ext>
            </a:extLst>
          </p:cNvPr>
          <p:cNvSpPr>
            <a:spLocks noGrp="1"/>
          </p:cNvSpPr>
          <p:nvPr>
            <p:ph type="body" sz="quarter" idx="14"/>
          </p:nvPr>
        </p:nvSpPr>
        <p:spPr/>
        <p:txBody>
          <a:bodyPr/>
          <a:lstStyle/>
          <a:p>
            <a:r>
              <a:rPr lang="en-GB"/>
              <a:t>Activity 2</a:t>
            </a:r>
          </a:p>
        </p:txBody>
      </p:sp>
      <p:sp>
        <p:nvSpPr>
          <p:cNvPr id="4" name="Text Placeholder 12">
            <a:extLst>
              <a:ext uri="{FF2B5EF4-FFF2-40B4-BE49-F238E27FC236}">
                <a16:creationId xmlns:a16="http://schemas.microsoft.com/office/drawing/2014/main" id="{0A80B4B7-F830-45FF-0CCC-471DC998835A}"/>
              </a:ext>
            </a:extLst>
          </p:cNvPr>
          <p:cNvSpPr>
            <a:spLocks noGrp="1"/>
          </p:cNvSpPr>
          <p:nvPr>
            <p:ph type="body" sz="quarter" idx="11"/>
          </p:nvPr>
        </p:nvSpPr>
        <p:spPr>
          <a:xfrm>
            <a:off x="838200" y="6356350"/>
            <a:ext cx="4210050" cy="365125"/>
          </a:xfrm>
        </p:spPr>
        <p:txBody>
          <a:bodyPr/>
          <a:lstStyle/>
          <a:p>
            <a:r>
              <a:rPr lang="en-GB"/>
              <a:t>Lesson 1: What is a standard operating procedure (SOP)?</a:t>
            </a:r>
          </a:p>
        </p:txBody>
      </p:sp>
      <p:sp>
        <p:nvSpPr>
          <p:cNvPr id="8" name="Action Button: Help 7">
            <a:hlinkClick r:id="" action="ppaction://noaction" highlightClick="1"/>
            <a:extLst>
              <a:ext uri="{FF2B5EF4-FFF2-40B4-BE49-F238E27FC236}">
                <a16:creationId xmlns:a16="http://schemas.microsoft.com/office/drawing/2014/main" id="{67DC92A0-C93D-0908-D58B-880444219D95}"/>
              </a:ext>
            </a:extLst>
          </p:cNvPr>
          <p:cNvSpPr/>
          <p:nvPr/>
        </p:nvSpPr>
        <p:spPr>
          <a:xfrm>
            <a:off x="5778366" y="1873782"/>
            <a:ext cx="635268" cy="567891"/>
          </a:xfrm>
          <a:prstGeom prst="actionButtonHelp">
            <a:avLst/>
          </a:prstGeom>
          <a:solidFill>
            <a:srgbClr val="E2EEBE"/>
          </a:solidFill>
          <a:ln>
            <a:solidFill>
              <a:srgbClr val="46631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A4FDB7A-5486-8F0D-0840-8ECEB31E8C2C}"/>
              </a:ext>
            </a:extLst>
          </p:cNvPr>
          <p:cNvSpPr txBox="1"/>
          <p:nvPr/>
        </p:nvSpPr>
        <p:spPr>
          <a:xfrm>
            <a:off x="6567620" y="1953857"/>
            <a:ext cx="5688091" cy="400110"/>
          </a:xfrm>
          <a:prstGeom prst="rect">
            <a:avLst/>
          </a:prstGeom>
          <a:noFill/>
        </p:spPr>
        <p:txBody>
          <a:bodyPr wrap="square" rtlCol="0">
            <a:spAutoFit/>
          </a:bodyPr>
          <a:lstStyle/>
          <a:p>
            <a:r>
              <a:rPr lang="en-GB" sz="2000" b="1">
                <a:solidFill>
                  <a:schemeClr val="accent6">
                    <a:lumMod val="75000"/>
                  </a:schemeClr>
                </a:solidFill>
                <a:latin typeface="Arial" panose="020B0604020202020204" pitchFamily="34" charset="0"/>
                <a:cs typeface="Arial" panose="020B0604020202020204" pitchFamily="34" charset="0"/>
              </a:rPr>
              <a:t>Use standard operating procedures (SOPs)</a:t>
            </a:r>
            <a:endParaRPr lang="en-US" sz="2000" b="1">
              <a:solidFill>
                <a:schemeClr val="accent6">
                  <a:lumMod val="75000"/>
                </a:schemeClr>
              </a:solidFill>
              <a:latin typeface="Arial" panose="020B0604020202020204" pitchFamily="34" charset="0"/>
              <a:cs typeface="Arial" panose="020B0604020202020204" pitchFamily="34" charset="0"/>
            </a:endParaRPr>
          </a:p>
        </p:txBody>
      </p:sp>
      <p:sp>
        <p:nvSpPr>
          <p:cNvPr id="6" name="Google Shape;109;p3" descr="Checkmark">
            <a:extLst>
              <a:ext uri="{FF2B5EF4-FFF2-40B4-BE49-F238E27FC236}">
                <a16:creationId xmlns:a16="http://schemas.microsoft.com/office/drawing/2014/main" id="{1D1148D4-CF56-16F4-569A-649596BE7E58}"/>
              </a:ext>
            </a:extLst>
          </p:cNvPr>
          <p:cNvSpPr/>
          <p:nvPr/>
        </p:nvSpPr>
        <p:spPr>
          <a:xfrm>
            <a:off x="6832059" y="3114675"/>
            <a:ext cx="885825" cy="628650"/>
          </a:xfrm>
          <a:custGeom>
            <a:avLst/>
            <a:gdLst/>
            <a:ahLst/>
            <a:cxnLst/>
            <a:rect l="l" t="t" r="r" b="b"/>
            <a:pathLst>
              <a:path w="885825" h="628650" extrusionOk="0">
                <a:moveTo>
                  <a:pt x="810101" y="7144"/>
                </a:moveTo>
                <a:lnTo>
                  <a:pt x="322421" y="468154"/>
                </a:lnTo>
                <a:lnTo>
                  <a:pt x="88106" y="228124"/>
                </a:lnTo>
                <a:lnTo>
                  <a:pt x="7144" y="305276"/>
                </a:lnTo>
                <a:lnTo>
                  <a:pt x="318611" y="625316"/>
                </a:lnTo>
                <a:lnTo>
                  <a:pt x="400526" y="549116"/>
                </a:lnTo>
                <a:lnTo>
                  <a:pt x="887254" y="87154"/>
                </a:lnTo>
                <a:close/>
              </a:path>
            </a:pathLst>
          </a:custGeom>
          <a:solidFill>
            <a:srgbClr val="00B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 name="Google Shape;110;p3" descr="Close">
            <a:extLst>
              <a:ext uri="{FF2B5EF4-FFF2-40B4-BE49-F238E27FC236}">
                <a16:creationId xmlns:a16="http://schemas.microsoft.com/office/drawing/2014/main" id="{249C8D3C-26A0-BC19-EFED-4E124ADC7BD0}"/>
              </a:ext>
            </a:extLst>
          </p:cNvPr>
          <p:cNvSpPr/>
          <p:nvPr/>
        </p:nvSpPr>
        <p:spPr>
          <a:xfrm>
            <a:off x="1270542" y="3000914"/>
            <a:ext cx="685800" cy="685800"/>
          </a:xfrm>
          <a:custGeom>
            <a:avLst/>
            <a:gdLst/>
            <a:ahLst/>
            <a:cxnLst/>
            <a:rect l="l" t="t" r="r" b="b"/>
            <a:pathLst>
              <a:path w="685800" h="685800" extrusionOk="0">
                <a:moveTo>
                  <a:pt x="681514" y="88106"/>
                </a:moveTo>
                <a:lnTo>
                  <a:pt x="600551" y="7144"/>
                </a:lnTo>
                <a:lnTo>
                  <a:pt x="344329" y="263366"/>
                </a:lnTo>
                <a:lnTo>
                  <a:pt x="88106" y="7144"/>
                </a:lnTo>
                <a:lnTo>
                  <a:pt x="7144" y="88106"/>
                </a:lnTo>
                <a:lnTo>
                  <a:pt x="263366" y="344329"/>
                </a:lnTo>
                <a:lnTo>
                  <a:pt x="7144" y="600551"/>
                </a:lnTo>
                <a:lnTo>
                  <a:pt x="88106" y="681514"/>
                </a:lnTo>
                <a:lnTo>
                  <a:pt x="344329" y="425291"/>
                </a:lnTo>
                <a:lnTo>
                  <a:pt x="600551" y="681514"/>
                </a:lnTo>
                <a:lnTo>
                  <a:pt x="681514" y="600551"/>
                </a:lnTo>
                <a:lnTo>
                  <a:pt x="425291" y="344329"/>
                </a:lnTo>
                <a:close/>
              </a:path>
            </a:pathLst>
          </a:custGeom>
          <a:solidFill>
            <a:srgbClr val="FF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038418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nextCondLst>
                <p:cond evt="onClick" delay="0">
                  <p:tgtEl>
                    <p:spTgt spid="8"/>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7DB0B-F6E8-FA3C-0355-BAE29D8DF695}"/>
              </a:ext>
            </a:extLst>
          </p:cNvPr>
          <p:cNvSpPr>
            <a:spLocks noGrp="1"/>
          </p:cNvSpPr>
          <p:nvPr>
            <p:ph type="title"/>
          </p:nvPr>
        </p:nvSpPr>
        <p:spPr>
          <a:xfrm>
            <a:off x="838200" y="365125"/>
            <a:ext cx="10515600" cy="1325563"/>
          </a:xfrm>
        </p:spPr>
        <p:txBody>
          <a:bodyPr/>
          <a:lstStyle/>
          <a:p>
            <a:r>
              <a:rPr lang="en-GB"/>
              <a:t>Five key principles of good practice</a:t>
            </a:r>
          </a:p>
        </p:txBody>
      </p:sp>
      <p:sp>
        <p:nvSpPr>
          <p:cNvPr id="12" name="Content Placeholder 11">
            <a:extLst>
              <a:ext uri="{FF2B5EF4-FFF2-40B4-BE49-F238E27FC236}">
                <a16:creationId xmlns:a16="http://schemas.microsoft.com/office/drawing/2014/main" id="{92445D96-FE39-1CE6-B112-B4EE209616F7}"/>
              </a:ext>
            </a:extLst>
          </p:cNvPr>
          <p:cNvSpPr>
            <a:spLocks noGrp="1"/>
          </p:cNvSpPr>
          <p:nvPr>
            <p:ph idx="1"/>
          </p:nvPr>
        </p:nvSpPr>
        <p:spPr/>
        <p:txBody>
          <a:bodyPr/>
          <a:lstStyle/>
          <a:p>
            <a:endParaRPr lang="en-GB"/>
          </a:p>
        </p:txBody>
      </p:sp>
      <p:sp>
        <p:nvSpPr>
          <p:cNvPr id="10" name="Text Placeholder 8">
            <a:extLst>
              <a:ext uri="{FF2B5EF4-FFF2-40B4-BE49-F238E27FC236}">
                <a16:creationId xmlns:a16="http://schemas.microsoft.com/office/drawing/2014/main" id="{6A4E101E-08CF-5C5E-B6B8-25E31A7FB6B2}"/>
              </a:ext>
            </a:extLst>
          </p:cNvPr>
          <p:cNvSpPr>
            <a:spLocks noGrp="1"/>
          </p:cNvSpPr>
          <p:nvPr>
            <p:ph type="body" sz="quarter" idx="14"/>
          </p:nvPr>
        </p:nvSpPr>
        <p:spPr>
          <a:xfrm>
            <a:off x="9973929" y="162686"/>
            <a:ext cx="2078545" cy="365125"/>
          </a:xfrm>
          <a:solidFill>
            <a:schemeClr val="accent2"/>
          </a:solidFill>
        </p:spPr>
        <p:txBody>
          <a:bodyPr/>
          <a:lstStyle/>
          <a:p>
            <a:r>
              <a:rPr lang="en-GB"/>
              <a:t>Activity 2</a:t>
            </a:r>
          </a:p>
        </p:txBody>
      </p:sp>
      <p:sp>
        <p:nvSpPr>
          <p:cNvPr id="11" name="Text Placeholder 12">
            <a:extLst>
              <a:ext uri="{FF2B5EF4-FFF2-40B4-BE49-F238E27FC236}">
                <a16:creationId xmlns:a16="http://schemas.microsoft.com/office/drawing/2014/main" id="{20E540AA-BE8D-8F6E-A7CA-DB9E144EE877}"/>
              </a:ext>
            </a:extLst>
          </p:cNvPr>
          <p:cNvSpPr>
            <a:spLocks noGrp="1"/>
          </p:cNvSpPr>
          <p:nvPr>
            <p:ph type="body" sz="quarter" idx="11"/>
          </p:nvPr>
        </p:nvSpPr>
        <p:spPr>
          <a:xfrm>
            <a:off x="838200" y="6356349"/>
            <a:ext cx="4210050" cy="365125"/>
          </a:xfrm>
        </p:spPr>
        <p:txBody>
          <a:bodyPr/>
          <a:lstStyle/>
          <a:p>
            <a:r>
              <a:rPr lang="en-GB"/>
              <a:t>Lesson 1: What is a standard operating procedure (SOP)?</a:t>
            </a:r>
          </a:p>
        </p:txBody>
      </p:sp>
      <p:sp>
        <p:nvSpPr>
          <p:cNvPr id="6" name="Content Placeholder 4">
            <a:extLst>
              <a:ext uri="{FF2B5EF4-FFF2-40B4-BE49-F238E27FC236}">
                <a16:creationId xmlns:a16="http://schemas.microsoft.com/office/drawing/2014/main" id="{C1AC29D6-33C6-E7A5-473C-545F483A3919}"/>
              </a:ext>
            </a:extLst>
          </p:cNvPr>
          <p:cNvSpPr txBox="1">
            <a:spLocks/>
          </p:cNvSpPr>
          <p:nvPr/>
        </p:nvSpPr>
        <p:spPr>
          <a:xfrm>
            <a:off x="838200" y="1825625"/>
            <a:ext cx="10515600" cy="4351338"/>
          </a:xfrm>
          <a:prstGeom prst="rect">
            <a:avLst/>
          </a:prstGeom>
          <a:solidFill>
            <a:srgbClr val="E2EEBE"/>
          </a:solidFill>
        </p:spPr>
        <p:txBody>
          <a:bodyPr vert="horz" lIns="180000" tIns="180000" rIns="180000" bIns="180000" rtlCol="0">
            <a:normAutofit/>
          </a:bodyPr>
          <a:lstStyle>
            <a:lvl1pPr marL="228600" indent="-228600" algn="l" defTabSz="914400" rtl="0" eaLnBrk="1" latinLnBrk="0" hangingPunct="1">
              <a:lnSpc>
                <a:spcPct val="108000"/>
              </a:lnSpc>
              <a:spcBef>
                <a:spcPts val="1000"/>
              </a:spcBef>
              <a:buClr>
                <a:srgbClr val="466318"/>
              </a:buClr>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8000"/>
              </a:lnSpc>
              <a:spcBef>
                <a:spcPts val="500"/>
              </a:spcBef>
              <a:buClr>
                <a:srgbClr val="466318"/>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8000"/>
              </a:lnSpc>
              <a:spcBef>
                <a:spcPts val="500"/>
              </a:spcBef>
              <a:buClr>
                <a:srgbClr val="466318"/>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8000"/>
              </a:lnSpc>
              <a:spcBef>
                <a:spcPts val="500"/>
              </a:spcBef>
              <a:buClr>
                <a:srgbClr val="466318"/>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8000"/>
              </a:lnSpc>
              <a:spcBef>
                <a:spcPts val="500"/>
              </a:spcBef>
              <a:buClr>
                <a:srgbClr val="466318"/>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Store materials and chemicals appropriately</a:t>
            </a:r>
          </a:p>
          <a:p>
            <a:r>
              <a:rPr lang="en-US" dirty="0"/>
              <a:t>Calibrate and maintain equipment</a:t>
            </a:r>
          </a:p>
          <a:p>
            <a:r>
              <a:rPr lang="en-US" dirty="0"/>
              <a:t>Maintain work areas</a:t>
            </a:r>
          </a:p>
          <a:p>
            <a:r>
              <a:rPr lang="en-US" dirty="0"/>
              <a:t>Effectively manage stock levels</a:t>
            </a:r>
          </a:p>
          <a:p>
            <a:r>
              <a:rPr lang="en-US" dirty="0"/>
              <a:t>Use standard operating procedures (SOPs)</a:t>
            </a:r>
          </a:p>
          <a:p>
            <a:endParaRPr lang="pt-BR" dirty="0"/>
          </a:p>
        </p:txBody>
      </p:sp>
      <p:sp>
        <p:nvSpPr>
          <p:cNvPr id="4" name="Oval 3">
            <a:extLst>
              <a:ext uri="{FF2B5EF4-FFF2-40B4-BE49-F238E27FC236}">
                <a16:creationId xmlns:a16="http://schemas.microsoft.com/office/drawing/2014/main" id="{0168194C-76F8-3F38-2288-F03289FF5459}"/>
              </a:ext>
            </a:extLst>
          </p:cNvPr>
          <p:cNvSpPr/>
          <p:nvPr/>
        </p:nvSpPr>
        <p:spPr>
          <a:xfrm>
            <a:off x="7647709" y="2425735"/>
            <a:ext cx="3151118" cy="3151118"/>
          </a:xfrm>
          <a:prstGeom prst="ellipse">
            <a:avLst/>
          </a:prstGeom>
          <a:solidFill>
            <a:schemeClr val="bg1"/>
          </a:solidFill>
          <a:ln w="38100">
            <a:solidFill>
              <a:srgbClr val="E2EEB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39F31FE5-D1CE-FF27-BB62-A7402269048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8491339" y="3080211"/>
            <a:ext cx="1463857" cy="1842166"/>
          </a:xfrm>
          <a:prstGeom prst="rect">
            <a:avLst/>
          </a:prstGeom>
        </p:spPr>
      </p:pic>
    </p:spTree>
    <p:extLst>
      <p:ext uri="{BB962C8B-B14F-4D97-AF65-F5344CB8AC3E}">
        <p14:creationId xmlns:p14="http://schemas.microsoft.com/office/powerpoint/2010/main" val="4198886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a:xfrm>
            <a:off x="838200" y="365125"/>
            <a:ext cx="10515600" cy="1325563"/>
          </a:xfrm>
        </p:spPr>
        <p:txBody>
          <a:bodyPr/>
          <a:lstStyle/>
          <a:p>
            <a:r>
              <a:rPr lang="en-GB"/>
              <a:t>Principles of good practice</a:t>
            </a:r>
          </a:p>
        </p:txBody>
      </p:sp>
      <p:sp>
        <p:nvSpPr>
          <p:cNvPr id="18" name="Content Placeholder 17">
            <a:extLst>
              <a:ext uri="{FF2B5EF4-FFF2-40B4-BE49-F238E27FC236}">
                <a16:creationId xmlns:a16="http://schemas.microsoft.com/office/drawing/2014/main" id="{D5BFB085-30B8-38E1-3D29-ECDB9A2DF873}"/>
              </a:ext>
            </a:extLst>
          </p:cNvPr>
          <p:cNvSpPr>
            <a:spLocks noGrp="1"/>
          </p:cNvSpPr>
          <p:nvPr>
            <p:ph idx="1"/>
          </p:nvPr>
        </p:nvSpPr>
        <p:spPr>
          <a:xfrm>
            <a:off x="838200" y="1825625"/>
            <a:ext cx="7083829" cy="4351338"/>
          </a:xfrm>
        </p:spPr>
        <p:txBody>
          <a:bodyPr/>
          <a:lstStyle/>
          <a:p>
            <a:pPr marL="0" indent="0">
              <a:buNone/>
            </a:pPr>
            <a:r>
              <a:rPr lang="en-US"/>
              <a:t>Watch these case studies and identify the principles of good practice shown in each one.</a:t>
            </a:r>
          </a:p>
          <a:p>
            <a:endParaRPr lang="en-GB"/>
          </a:p>
        </p:txBody>
      </p:sp>
      <p:sp>
        <p:nvSpPr>
          <p:cNvPr id="13" name="Content Placeholder 12">
            <a:extLst>
              <a:ext uri="{FF2B5EF4-FFF2-40B4-BE49-F238E27FC236}">
                <a16:creationId xmlns:a16="http://schemas.microsoft.com/office/drawing/2014/main" id="{8B6D7F2E-1003-0389-71F2-724849920FA5}"/>
              </a:ext>
            </a:extLst>
          </p:cNvPr>
          <p:cNvSpPr>
            <a:spLocks noGrp="1"/>
          </p:cNvSpPr>
          <p:nvPr>
            <p:ph idx="10"/>
          </p:nvPr>
        </p:nvSpPr>
        <p:spPr>
          <a:xfrm>
            <a:off x="8179724" y="1825625"/>
            <a:ext cx="3174076" cy="4351338"/>
          </a:xfrm>
        </p:spPr>
        <p:txBody>
          <a:bodyPr/>
          <a:lstStyle/>
          <a:p>
            <a:pPr marL="0" indent="0">
              <a:buNone/>
            </a:pPr>
            <a:r>
              <a:rPr lang="en-US"/>
              <a:t>Click on the link to see case study 2: Healthcare lab technician real-life story</a:t>
            </a:r>
          </a:p>
          <a:p>
            <a:r>
              <a:rPr lang="en-GB" err="1">
                <a:hlinkClick r:id="rId4"/>
              </a:rPr>
              <a:t>Toluwani</a:t>
            </a:r>
            <a:r>
              <a:rPr lang="en-GB">
                <a:hlinkClick r:id="rId4"/>
              </a:rPr>
              <a:t> </a:t>
            </a:r>
            <a:r>
              <a:rPr lang="en-GB" err="1">
                <a:hlinkClick r:id="rId4"/>
              </a:rPr>
              <a:t>Alade</a:t>
            </a:r>
            <a:r>
              <a:rPr lang="en-GB">
                <a:hlinkClick r:id="rId4"/>
              </a:rPr>
              <a:t>: Healthcare Laboratory Technician</a:t>
            </a:r>
            <a:endParaRPr lang="en-GB"/>
          </a:p>
        </p:txBody>
      </p:sp>
      <p:sp>
        <p:nvSpPr>
          <p:cNvPr id="4" name="Text Placeholder 12">
            <a:extLst>
              <a:ext uri="{FF2B5EF4-FFF2-40B4-BE49-F238E27FC236}">
                <a16:creationId xmlns:a16="http://schemas.microsoft.com/office/drawing/2014/main" id="{0A80B4B7-F830-45FF-0CCC-471DC998835A}"/>
              </a:ext>
            </a:extLst>
          </p:cNvPr>
          <p:cNvSpPr>
            <a:spLocks noGrp="1"/>
          </p:cNvSpPr>
          <p:nvPr>
            <p:ph type="body" sz="quarter" idx="11"/>
          </p:nvPr>
        </p:nvSpPr>
        <p:spPr>
          <a:xfrm>
            <a:off x="838200" y="6356349"/>
            <a:ext cx="4210050" cy="365125"/>
          </a:xfrm>
        </p:spPr>
        <p:txBody>
          <a:bodyPr/>
          <a:lstStyle/>
          <a:p>
            <a:r>
              <a:rPr lang="en-GB"/>
              <a:t>Lesson 1: What is a standard operating procedure (SOP)?</a:t>
            </a:r>
          </a:p>
        </p:txBody>
      </p:sp>
      <p:sp>
        <p:nvSpPr>
          <p:cNvPr id="9" name="Text Placeholder 8">
            <a:extLst>
              <a:ext uri="{FF2B5EF4-FFF2-40B4-BE49-F238E27FC236}">
                <a16:creationId xmlns:a16="http://schemas.microsoft.com/office/drawing/2014/main" id="{661AB3ED-1853-6C25-C5DE-EC7CBFD81F18}"/>
              </a:ext>
            </a:extLst>
          </p:cNvPr>
          <p:cNvSpPr>
            <a:spLocks noGrp="1"/>
          </p:cNvSpPr>
          <p:nvPr>
            <p:ph type="body" sz="quarter" idx="14"/>
          </p:nvPr>
        </p:nvSpPr>
        <p:spPr>
          <a:xfrm>
            <a:off x="9973929" y="162686"/>
            <a:ext cx="2078545" cy="365125"/>
          </a:xfrm>
        </p:spPr>
        <p:txBody>
          <a:bodyPr/>
          <a:lstStyle/>
          <a:p>
            <a:r>
              <a:rPr lang="en-GB"/>
              <a:t>Activity 2</a:t>
            </a:r>
          </a:p>
        </p:txBody>
      </p:sp>
      <p:pic>
        <p:nvPicPr>
          <p:cNvPr id="11" name="Online Media 10" descr="Insight into a Microbiology Lab">
            <a:hlinkClick r:id="" action="ppaction://media"/>
            <a:extLst>
              <a:ext uri="{FF2B5EF4-FFF2-40B4-BE49-F238E27FC236}">
                <a16:creationId xmlns:a16="http://schemas.microsoft.com/office/drawing/2014/main" id="{5455186C-0798-B0F0-FECF-8B12C5512958}"/>
              </a:ext>
            </a:extLst>
          </p:cNvPr>
          <p:cNvPicPr>
            <a:picLocks noRot="1" noChangeAspect="1"/>
          </p:cNvPicPr>
          <p:nvPr>
            <a:videoFile r:link="rId1"/>
          </p:nvPr>
        </p:nvPicPr>
        <p:blipFill>
          <a:blip r:embed="rId5"/>
          <a:stretch>
            <a:fillRect/>
          </a:stretch>
        </p:blipFill>
        <p:spPr>
          <a:xfrm>
            <a:off x="945017" y="3012075"/>
            <a:ext cx="4826203" cy="2726804"/>
          </a:xfrm>
          <a:prstGeom prst="rect">
            <a:avLst/>
          </a:prstGeom>
        </p:spPr>
      </p:pic>
      <p:sp>
        <p:nvSpPr>
          <p:cNvPr id="6" name="Content Placeholder 10">
            <a:extLst>
              <a:ext uri="{FF2B5EF4-FFF2-40B4-BE49-F238E27FC236}">
                <a16:creationId xmlns:a16="http://schemas.microsoft.com/office/drawing/2014/main" id="{A26811E9-FE6B-FE41-C0D0-6C5EA0B64BA6}"/>
              </a:ext>
            </a:extLst>
          </p:cNvPr>
          <p:cNvSpPr txBox="1">
            <a:spLocks/>
          </p:cNvSpPr>
          <p:nvPr/>
        </p:nvSpPr>
        <p:spPr>
          <a:xfrm>
            <a:off x="945016" y="5827163"/>
            <a:ext cx="4826203" cy="440903"/>
          </a:xfrm>
          <a:prstGeom prst="rect">
            <a:avLst/>
          </a:prstGeom>
        </p:spPr>
        <p:txBody>
          <a:bodyPr vert="horz" lIns="91440" tIns="45720" rIns="91440" bIns="45720" rtlCol="0">
            <a:noAutofit/>
          </a:bodyPr>
          <a:lstStyle>
            <a:lvl1pPr marL="0" indent="0" algn="l" defTabSz="914400" rtl="0" eaLnBrk="1" latinLnBrk="0" hangingPunct="1">
              <a:lnSpc>
                <a:spcPct val="108000"/>
              </a:lnSpc>
              <a:spcBef>
                <a:spcPts val="1000"/>
              </a:spcBef>
              <a:buClr>
                <a:srgbClr val="534C29"/>
              </a:buClr>
              <a:buFont typeface="Arial" panose="020B0604020202020204" pitchFamily="34" charset="0"/>
              <a:buNone/>
              <a:defRPr sz="18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8000"/>
              </a:lnSpc>
              <a:spcBef>
                <a:spcPts val="500"/>
              </a:spcBef>
              <a:buClr>
                <a:srgbClr val="534C29"/>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8000"/>
              </a:lnSpc>
              <a:spcBef>
                <a:spcPts val="500"/>
              </a:spcBef>
              <a:buClr>
                <a:srgbClr val="534C29"/>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8000"/>
              </a:lnSpc>
              <a:spcBef>
                <a:spcPts val="500"/>
              </a:spcBef>
              <a:buClr>
                <a:srgbClr val="534C29"/>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600" i="1"/>
              <a:t>Case study 1: </a:t>
            </a:r>
            <a:r>
              <a:rPr lang="en-GB" sz="1600" i="1">
                <a:solidFill>
                  <a:srgbClr val="0D0D0D"/>
                </a:solidFill>
                <a:effectLst/>
                <a:latin typeface="Arial" panose="020B0604020202020204" pitchFamily="34" charset="0"/>
                <a:ea typeface="Arial" panose="020B0604020202020204" pitchFamily="34" charset="0"/>
              </a:rPr>
              <a:t>Insight into a microbiology lab</a:t>
            </a:r>
            <a:r>
              <a:rPr lang="en-GB" sz="1600" i="1">
                <a:effectLst/>
              </a:rPr>
              <a:t> </a:t>
            </a:r>
            <a:endParaRPr lang="en-GB" sz="1600" i="1"/>
          </a:p>
        </p:txBody>
      </p:sp>
    </p:spTree>
    <p:extLst>
      <p:ext uri="{BB962C8B-B14F-4D97-AF65-F5344CB8AC3E}">
        <p14:creationId xmlns:p14="http://schemas.microsoft.com/office/powerpoint/2010/main" val="1488943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a:xfrm>
            <a:off x="838200" y="365125"/>
            <a:ext cx="10515600" cy="1325563"/>
          </a:xfrm>
        </p:spPr>
        <p:txBody>
          <a:bodyPr/>
          <a:lstStyle/>
          <a:p>
            <a:r>
              <a:rPr lang="en-GB"/>
              <a:t>What could go wrong?</a:t>
            </a:r>
          </a:p>
        </p:txBody>
      </p:sp>
      <p:sp>
        <p:nvSpPr>
          <p:cNvPr id="6" name="Content Placeholder 5">
            <a:extLst>
              <a:ext uri="{FF2B5EF4-FFF2-40B4-BE49-F238E27FC236}">
                <a16:creationId xmlns:a16="http://schemas.microsoft.com/office/drawing/2014/main" id="{965509F4-901C-3661-2A44-9A91B8F23CAA}"/>
              </a:ext>
            </a:extLst>
          </p:cNvPr>
          <p:cNvSpPr>
            <a:spLocks noGrp="1"/>
          </p:cNvSpPr>
          <p:nvPr>
            <p:ph idx="1"/>
          </p:nvPr>
        </p:nvSpPr>
        <p:spPr>
          <a:xfrm>
            <a:off x="838200" y="1825625"/>
            <a:ext cx="10199914" cy="4351338"/>
          </a:xfrm>
        </p:spPr>
        <p:txBody>
          <a:bodyPr>
            <a:normAutofit/>
          </a:bodyPr>
          <a:lstStyle/>
          <a:p>
            <a:r>
              <a:rPr lang="en-US"/>
              <a:t>The following slides show a number of different scenarios where good practice has not been followed. </a:t>
            </a:r>
          </a:p>
          <a:p>
            <a:r>
              <a:rPr lang="en-US"/>
              <a:t>For each scenario consider:</a:t>
            </a:r>
          </a:p>
          <a:p>
            <a:pPr lvl="1"/>
            <a:r>
              <a:rPr lang="en-US"/>
              <a:t>What is wrong?</a:t>
            </a:r>
          </a:p>
          <a:p>
            <a:pPr lvl="1"/>
            <a:r>
              <a:rPr lang="en-US"/>
              <a:t>What impact could this have?</a:t>
            </a:r>
          </a:p>
          <a:p>
            <a:pPr lvl="1"/>
            <a:r>
              <a:rPr lang="en-US"/>
              <a:t>Why might this have happened?</a:t>
            </a:r>
          </a:p>
          <a:p>
            <a:pPr lvl="1"/>
            <a:r>
              <a:rPr lang="en-US"/>
              <a:t>What should be done to mitigate the risk of this happening again?</a:t>
            </a:r>
          </a:p>
        </p:txBody>
      </p:sp>
      <p:sp>
        <p:nvSpPr>
          <p:cNvPr id="4" name="Text Placeholder 12">
            <a:extLst>
              <a:ext uri="{FF2B5EF4-FFF2-40B4-BE49-F238E27FC236}">
                <a16:creationId xmlns:a16="http://schemas.microsoft.com/office/drawing/2014/main" id="{0A80B4B7-F830-45FF-0CCC-471DC998835A}"/>
              </a:ext>
            </a:extLst>
          </p:cNvPr>
          <p:cNvSpPr>
            <a:spLocks noGrp="1"/>
          </p:cNvSpPr>
          <p:nvPr>
            <p:ph type="body" sz="quarter" idx="11"/>
          </p:nvPr>
        </p:nvSpPr>
        <p:spPr>
          <a:xfrm>
            <a:off x="838200" y="6356349"/>
            <a:ext cx="4210050" cy="365125"/>
          </a:xfrm>
        </p:spPr>
        <p:txBody>
          <a:bodyPr/>
          <a:lstStyle/>
          <a:p>
            <a:r>
              <a:rPr lang="en-GB"/>
              <a:t>Lesson 1: What is a standard operating procedure (SOP)?</a:t>
            </a:r>
          </a:p>
        </p:txBody>
      </p:sp>
      <p:sp>
        <p:nvSpPr>
          <p:cNvPr id="9" name="Text Placeholder 8">
            <a:extLst>
              <a:ext uri="{FF2B5EF4-FFF2-40B4-BE49-F238E27FC236}">
                <a16:creationId xmlns:a16="http://schemas.microsoft.com/office/drawing/2014/main" id="{661AB3ED-1853-6C25-C5DE-EC7CBFD81F18}"/>
              </a:ext>
            </a:extLst>
          </p:cNvPr>
          <p:cNvSpPr>
            <a:spLocks noGrp="1"/>
          </p:cNvSpPr>
          <p:nvPr>
            <p:ph type="body" sz="quarter" idx="14"/>
          </p:nvPr>
        </p:nvSpPr>
        <p:spPr>
          <a:xfrm>
            <a:off x="9973929" y="162686"/>
            <a:ext cx="2078545" cy="365125"/>
          </a:xfrm>
          <a:solidFill>
            <a:srgbClr val="F1995D"/>
          </a:solidFill>
        </p:spPr>
        <p:txBody>
          <a:bodyPr/>
          <a:lstStyle/>
          <a:p>
            <a:r>
              <a:rPr lang="en-GB"/>
              <a:t>Activity 3</a:t>
            </a:r>
          </a:p>
        </p:txBody>
      </p:sp>
    </p:spTree>
    <p:extLst>
      <p:ext uri="{BB962C8B-B14F-4D97-AF65-F5344CB8AC3E}">
        <p14:creationId xmlns:p14="http://schemas.microsoft.com/office/powerpoint/2010/main" val="631199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357BC3-A920-1744-4378-77EA2C9D1914}"/>
              </a:ext>
            </a:extLst>
          </p:cNvPr>
          <p:cNvSpPr>
            <a:spLocks noGrp="1"/>
          </p:cNvSpPr>
          <p:nvPr>
            <p:ph type="title"/>
          </p:nvPr>
        </p:nvSpPr>
        <p:spPr>
          <a:xfrm>
            <a:off x="838200" y="365125"/>
            <a:ext cx="10515600" cy="1325563"/>
          </a:xfrm>
        </p:spPr>
        <p:txBody>
          <a:bodyPr/>
          <a:lstStyle/>
          <a:p>
            <a:r>
              <a:rPr lang="en-US"/>
              <a:t>In this lesson, we will:</a:t>
            </a:r>
            <a:endParaRPr lang="en-GB"/>
          </a:p>
        </p:txBody>
      </p:sp>
      <p:sp>
        <p:nvSpPr>
          <p:cNvPr id="5" name="Content Placeholder 4">
            <a:extLst>
              <a:ext uri="{FF2B5EF4-FFF2-40B4-BE49-F238E27FC236}">
                <a16:creationId xmlns:a16="http://schemas.microsoft.com/office/drawing/2014/main" id="{82C64786-921D-E434-0361-3595FFD918F4}"/>
              </a:ext>
            </a:extLst>
          </p:cNvPr>
          <p:cNvSpPr>
            <a:spLocks noGrp="1"/>
          </p:cNvSpPr>
          <p:nvPr>
            <p:ph idx="1"/>
          </p:nvPr>
        </p:nvSpPr>
        <p:spPr>
          <a:xfrm>
            <a:off x="838200" y="1825625"/>
            <a:ext cx="6400800" cy="4351338"/>
          </a:xfrm>
        </p:spPr>
        <p:txBody>
          <a:bodyPr vert="horz" lIns="91440" tIns="45720" rIns="91440" bIns="45720" rtlCol="0" anchor="t">
            <a:normAutofit/>
          </a:bodyPr>
          <a:lstStyle/>
          <a:p>
            <a:r>
              <a:rPr lang="en-US" dirty="0"/>
              <a:t>Describe what a standard operating procedure (SOP) is and why their use is essential.</a:t>
            </a:r>
          </a:p>
          <a:p>
            <a:r>
              <a:rPr lang="en-US" dirty="0"/>
              <a:t>State the key principles of good practice in scientific and clinical settings.</a:t>
            </a:r>
          </a:p>
          <a:p>
            <a:r>
              <a:rPr lang="en-US" dirty="0">
                <a:latin typeface="Arial"/>
                <a:cs typeface="Arial"/>
              </a:rPr>
              <a:t>Discuss potential consequences of not following good practice in scientific and clinical settings.</a:t>
            </a:r>
          </a:p>
        </p:txBody>
      </p:sp>
      <p:sp>
        <p:nvSpPr>
          <p:cNvPr id="10" name="Text Placeholder 9">
            <a:extLst>
              <a:ext uri="{FF2B5EF4-FFF2-40B4-BE49-F238E27FC236}">
                <a16:creationId xmlns:a16="http://schemas.microsoft.com/office/drawing/2014/main" id="{E471921A-207F-0E70-E097-13DD6D1CCA72}"/>
              </a:ext>
            </a:extLst>
          </p:cNvPr>
          <p:cNvSpPr>
            <a:spLocks noGrp="1"/>
          </p:cNvSpPr>
          <p:nvPr>
            <p:ph type="body" sz="quarter" idx="14"/>
          </p:nvPr>
        </p:nvSpPr>
        <p:spPr>
          <a:xfrm>
            <a:off x="9973929" y="169180"/>
            <a:ext cx="2078545" cy="365125"/>
          </a:xfrm>
          <a:solidFill>
            <a:srgbClr val="88A2FF"/>
          </a:solidFill>
        </p:spPr>
        <p:txBody>
          <a:bodyPr/>
          <a:lstStyle/>
          <a:p>
            <a:r>
              <a:rPr lang="en-GB"/>
              <a:t>Introduction</a:t>
            </a:r>
          </a:p>
        </p:txBody>
      </p:sp>
      <p:sp>
        <p:nvSpPr>
          <p:cNvPr id="15" name="Text Placeholder 14">
            <a:extLst>
              <a:ext uri="{FF2B5EF4-FFF2-40B4-BE49-F238E27FC236}">
                <a16:creationId xmlns:a16="http://schemas.microsoft.com/office/drawing/2014/main" id="{3B0FA94E-7B0F-E8B2-17F4-EC94C02C2DE3}"/>
              </a:ext>
            </a:extLst>
          </p:cNvPr>
          <p:cNvSpPr>
            <a:spLocks noGrp="1"/>
          </p:cNvSpPr>
          <p:nvPr>
            <p:ph type="body" sz="quarter" idx="11"/>
          </p:nvPr>
        </p:nvSpPr>
        <p:spPr/>
        <p:txBody>
          <a:bodyPr/>
          <a:lstStyle/>
          <a:p>
            <a:r>
              <a:rPr lang="en-GB"/>
              <a:t>Lesson 1: What is a standard operating procedure (SOP)?</a:t>
            </a:r>
          </a:p>
        </p:txBody>
      </p:sp>
      <p:sp>
        <p:nvSpPr>
          <p:cNvPr id="7" name="Text Placeholder 5">
            <a:extLst>
              <a:ext uri="{FF2B5EF4-FFF2-40B4-BE49-F238E27FC236}">
                <a16:creationId xmlns:a16="http://schemas.microsoft.com/office/drawing/2014/main" id="{0C2554E9-1112-354C-6C76-04A8A00C94C5}"/>
              </a:ext>
            </a:extLst>
          </p:cNvPr>
          <p:cNvSpPr>
            <a:spLocks noGrp="1"/>
          </p:cNvSpPr>
          <p:nvPr>
            <p:ph type="body" sz="quarter" idx="10"/>
          </p:nvPr>
        </p:nvSpPr>
        <p:spPr>
          <a:xfrm>
            <a:off x="7530353" y="1825625"/>
            <a:ext cx="3823447" cy="3961858"/>
          </a:xfrm>
        </p:spPr>
        <p:txBody>
          <a:bodyPr>
            <a:normAutofit fontScale="92500" lnSpcReduction="10000"/>
          </a:bodyPr>
          <a:lstStyle/>
          <a:p>
            <a:r>
              <a:rPr lang="en-US" b="1"/>
              <a:t>Skills:</a:t>
            </a:r>
          </a:p>
          <a:p>
            <a:pPr>
              <a:lnSpc>
                <a:spcPct val="115000"/>
              </a:lnSpc>
              <a:spcBef>
                <a:spcPts val="400"/>
              </a:spcBef>
              <a:spcAft>
                <a:spcPts val="400"/>
              </a:spcAft>
            </a:pPr>
            <a:r>
              <a:rPr lang="en-GB" sz="1800" b="1">
                <a:solidFill>
                  <a:srgbClr val="000000"/>
                </a:solidFill>
                <a:effectLst/>
                <a:latin typeface="Arial" panose="020B0604020202020204" pitchFamily="34" charset="0"/>
                <a:ea typeface="Arial" panose="020B0604020202020204" pitchFamily="34" charset="0"/>
              </a:rPr>
              <a:t>CS3.2 </a:t>
            </a:r>
            <a:r>
              <a:rPr lang="en-GB" sz="1800">
                <a:solidFill>
                  <a:srgbClr val="000000"/>
                </a:solidFill>
                <a:effectLst/>
                <a:latin typeface="Arial" panose="020B0604020202020204" pitchFamily="34" charset="0"/>
                <a:ea typeface="Arial" panose="020B0604020202020204" pitchFamily="34" charset="0"/>
              </a:rPr>
              <a:t>Meet their responsibilities when working in a wider team by ensuring that the project is compliant with relevant SOPs specific to the lab in which they are working</a:t>
            </a:r>
            <a:endParaRPr lang="en-US"/>
          </a:p>
          <a:p>
            <a:r>
              <a:rPr lang="en-US" b="1"/>
              <a:t>General competencies:</a:t>
            </a:r>
          </a:p>
          <a:p>
            <a:pPr>
              <a:lnSpc>
                <a:spcPct val="115000"/>
              </a:lnSpc>
              <a:spcBef>
                <a:spcPts val="600"/>
              </a:spcBef>
              <a:spcAft>
                <a:spcPts val="600"/>
              </a:spcAft>
            </a:pPr>
            <a:r>
              <a:rPr lang="en-GB" sz="1800">
                <a:solidFill>
                  <a:srgbClr val="0D0D0D"/>
                </a:solidFill>
                <a:effectLst/>
                <a:latin typeface="Arial" panose="020B0604020202020204" pitchFamily="34" charset="0"/>
                <a:ea typeface="Arial" panose="020B0604020202020204" pitchFamily="34" charset="0"/>
              </a:rPr>
              <a:t>English:</a:t>
            </a:r>
          </a:p>
          <a:p>
            <a:pPr>
              <a:lnSpc>
                <a:spcPct val="115000"/>
              </a:lnSpc>
              <a:spcBef>
                <a:spcPts val="600"/>
              </a:spcBef>
              <a:spcAft>
                <a:spcPts val="600"/>
              </a:spcAft>
            </a:pPr>
            <a:r>
              <a:rPr lang="en-GB" sz="1800" b="1">
                <a:solidFill>
                  <a:srgbClr val="0D0D0D"/>
                </a:solidFill>
                <a:effectLst/>
                <a:latin typeface="Arial" panose="020B0604020202020204" pitchFamily="34" charset="0"/>
                <a:ea typeface="Arial" panose="020B0604020202020204" pitchFamily="34" charset="0"/>
              </a:rPr>
              <a:t>GEC4</a:t>
            </a:r>
            <a:r>
              <a:rPr lang="en-GB" sz="1800">
                <a:solidFill>
                  <a:srgbClr val="0D0D0D"/>
                </a:solidFill>
                <a:effectLst/>
                <a:latin typeface="Arial" panose="020B0604020202020204" pitchFamily="34" charset="0"/>
                <a:ea typeface="Arial" panose="020B0604020202020204" pitchFamily="34" charset="0"/>
              </a:rPr>
              <a:t> Summarise information/ideas</a:t>
            </a:r>
          </a:p>
          <a:p>
            <a:pPr>
              <a:lnSpc>
                <a:spcPct val="115000"/>
              </a:lnSpc>
              <a:spcBef>
                <a:spcPts val="600"/>
              </a:spcBef>
              <a:spcAft>
                <a:spcPts val="600"/>
              </a:spcAft>
            </a:pPr>
            <a:r>
              <a:rPr lang="en-GB" sz="1800" b="1">
                <a:solidFill>
                  <a:srgbClr val="0D0D0D"/>
                </a:solidFill>
                <a:effectLst/>
                <a:latin typeface="Arial" panose="020B0604020202020204" pitchFamily="34" charset="0"/>
                <a:ea typeface="Arial" panose="020B0604020202020204" pitchFamily="34" charset="0"/>
              </a:rPr>
              <a:t>GEC6</a:t>
            </a:r>
            <a:r>
              <a:rPr lang="en-GB" sz="1800">
                <a:solidFill>
                  <a:srgbClr val="0D0D0D"/>
                </a:solidFill>
                <a:effectLst/>
                <a:latin typeface="Arial" panose="020B0604020202020204" pitchFamily="34" charset="0"/>
                <a:ea typeface="Arial" panose="020B0604020202020204" pitchFamily="34" charset="0"/>
              </a:rPr>
              <a:t> Take part in/lead discussions</a:t>
            </a:r>
          </a:p>
        </p:txBody>
      </p:sp>
    </p:spTree>
    <p:extLst>
      <p:ext uri="{BB962C8B-B14F-4D97-AF65-F5344CB8AC3E}">
        <p14:creationId xmlns:p14="http://schemas.microsoft.com/office/powerpoint/2010/main" val="38504271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a:xfrm>
            <a:off x="838200" y="365125"/>
            <a:ext cx="10515600" cy="1325563"/>
          </a:xfrm>
        </p:spPr>
        <p:txBody>
          <a:bodyPr/>
          <a:lstStyle/>
          <a:p>
            <a:r>
              <a:rPr lang="en-GB"/>
              <a:t>Scenario 1</a:t>
            </a:r>
          </a:p>
        </p:txBody>
      </p:sp>
      <p:sp>
        <p:nvSpPr>
          <p:cNvPr id="3" name="Content Placeholder 5">
            <a:extLst>
              <a:ext uri="{FF2B5EF4-FFF2-40B4-BE49-F238E27FC236}">
                <a16:creationId xmlns:a16="http://schemas.microsoft.com/office/drawing/2014/main" id="{5AE23BEE-878B-BB77-DC09-9BEBEC73DF0A}"/>
              </a:ext>
            </a:extLst>
          </p:cNvPr>
          <p:cNvSpPr>
            <a:spLocks noGrp="1"/>
          </p:cNvSpPr>
          <p:nvPr>
            <p:ph idx="1"/>
          </p:nvPr>
        </p:nvSpPr>
        <p:spPr>
          <a:xfrm>
            <a:off x="838199" y="2863621"/>
            <a:ext cx="5921829" cy="3313342"/>
          </a:xfrm>
        </p:spPr>
        <p:txBody>
          <a:bodyPr>
            <a:normAutofit fontScale="85000" lnSpcReduction="20000"/>
          </a:bodyPr>
          <a:lstStyle/>
          <a:p>
            <a:pPr marL="0" indent="0">
              <a:buNone/>
            </a:pPr>
            <a:r>
              <a:rPr lang="en-US"/>
              <a:t>What could go wrong?</a:t>
            </a:r>
          </a:p>
          <a:p>
            <a:r>
              <a:rPr lang="en-US"/>
              <a:t>How could the situation be rectified or prevented from happening?</a:t>
            </a:r>
          </a:p>
          <a:p>
            <a:endParaRPr lang="en-US"/>
          </a:p>
          <a:p>
            <a:pPr marL="0" indent="0">
              <a:buNone/>
            </a:pPr>
            <a:r>
              <a:rPr lang="en-US"/>
              <a:t>Other questions to consider:</a:t>
            </a:r>
          </a:p>
          <a:p>
            <a:r>
              <a:rPr lang="en-US"/>
              <a:t>What should you do?</a:t>
            </a:r>
          </a:p>
          <a:p>
            <a:r>
              <a:rPr lang="en-US"/>
              <a:t>What are the worst consequences of not reporting it straight away?</a:t>
            </a:r>
          </a:p>
        </p:txBody>
      </p:sp>
      <p:sp>
        <p:nvSpPr>
          <p:cNvPr id="9" name="Text Placeholder 8">
            <a:extLst>
              <a:ext uri="{FF2B5EF4-FFF2-40B4-BE49-F238E27FC236}">
                <a16:creationId xmlns:a16="http://schemas.microsoft.com/office/drawing/2014/main" id="{661AB3ED-1853-6C25-C5DE-EC7CBFD81F18}"/>
              </a:ext>
            </a:extLst>
          </p:cNvPr>
          <p:cNvSpPr>
            <a:spLocks noGrp="1"/>
          </p:cNvSpPr>
          <p:nvPr>
            <p:ph type="body" sz="quarter" idx="14"/>
          </p:nvPr>
        </p:nvSpPr>
        <p:spPr>
          <a:xfrm>
            <a:off x="9973929" y="162686"/>
            <a:ext cx="2078545" cy="365125"/>
          </a:xfrm>
          <a:solidFill>
            <a:srgbClr val="F1995D"/>
          </a:solidFill>
        </p:spPr>
        <p:txBody>
          <a:bodyPr/>
          <a:lstStyle/>
          <a:p>
            <a:r>
              <a:rPr lang="en-GB"/>
              <a:t>Activity 3</a:t>
            </a:r>
          </a:p>
        </p:txBody>
      </p:sp>
      <p:pic>
        <p:nvPicPr>
          <p:cNvPr id="19" name="Picture Placeholder 18" descr="A white metal box with a yellow sign&#10;&#10;Description automatically generated">
            <a:extLst>
              <a:ext uri="{FF2B5EF4-FFF2-40B4-BE49-F238E27FC236}">
                <a16:creationId xmlns:a16="http://schemas.microsoft.com/office/drawing/2014/main" id="{B7549D95-C3E2-23AD-57A9-D3AEA0B5E8BE}"/>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l="-35390" t="-8" r="-37650"/>
          <a:stretch/>
        </p:blipFill>
        <p:spPr>
          <a:xfrm>
            <a:off x="6989083" y="2863621"/>
            <a:ext cx="4364717" cy="3313342"/>
          </a:xfrm>
        </p:spPr>
      </p:pic>
      <p:sp>
        <p:nvSpPr>
          <p:cNvPr id="4" name="Text Placeholder 12">
            <a:extLst>
              <a:ext uri="{FF2B5EF4-FFF2-40B4-BE49-F238E27FC236}">
                <a16:creationId xmlns:a16="http://schemas.microsoft.com/office/drawing/2014/main" id="{0A80B4B7-F830-45FF-0CCC-471DC998835A}"/>
              </a:ext>
            </a:extLst>
          </p:cNvPr>
          <p:cNvSpPr>
            <a:spLocks noGrp="1"/>
          </p:cNvSpPr>
          <p:nvPr>
            <p:ph type="body" sz="quarter" idx="11"/>
          </p:nvPr>
        </p:nvSpPr>
        <p:spPr>
          <a:xfrm>
            <a:off x="838200" y="6356349"/>
            <a:ext cx="4210050" cy="365125"/>
          </a:xfrm>
        </p:spPr>
        <p:txBody>
          <a:bodyPr/>
          <a:lstStyle/>
          <a:p>
            <a:r>
              <a:rPr lang="en-GB"/>
              <a:t>Lesson 1: What is a standard operating procedure (SOP)?</a:t>
            </a:r>
          </a:p>
        </p:txBody>
      </p:sp>
      <p:sp>
        <p:nvSpPr>
          <p:cNvPr id="17" name="Text Placeholder 16">
            <a:extLst>
              <a:ext uri="{FF2B5EF4-FFF2-40B4-BE49-F238E27FC236}">
                <a16:creationId xmlns:a16="http://schemas.microsoft.com/office/drawing/2014/main" id="{7F0ABCAE-33B3-C8D5-2690-462DD9AE5730}"/>
              </a:ext>
            </a:extLst>
          </p:cNvPr>
          <p:cNvSpPr>
            <a:spLocks noGrp="1"/>
          </p:cNvSpPr>
          <p:nvPr>
            <p:ph type="body" sz="quarter" idx="16"/>
          </p:nvPr>
        </p:nvSpPr>
        <p:spPr/>
        <p:txBody>
          <a:bodyPr/>
          <a:lstStyle/>
          <a:p>
            <a:r>
              <a:rPr lang="en-US"/>
              <a:t>You have lost the keys to the radioactive sources store.</a:t>
            </a:r>
          </a:p>
        </p:txBody>
      </p:sp>
    </p:spTree>
    <p:extLst>
      <p:ext uri="{BB962C8B-B14F-4D97-AF65-F5344CB8AC3E}">
        <p14:creationId xmlns:p14="http://schemas.microsoft.com/office/powerpoint/2010/main" val="2658267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816FDEF8-D45C-419B-A19E-353B620BD8A8}"/>
              </a:ext>
            </a:extLst>
          </p:cNvPr>
          <p:cNvSpPr>
            <a:spLocks noGrp="1"/>
          </p:cNvSpPr>
          <p:nvPr>
            <p:ph type="title"/>
          </p:nvPr>
        </p:nvSpPr>
        <p:spPr>
          <a:xfrm>
            <a:off x="838200" y="365125"/>
            <a:ext cx="10515600" cy="1325563"/>
          </a:xfrm>
        </p:spPr>
        <p:txBody>
          <a:bodyPr/>
          <a:lstStyle/>
          <a:p>
            <a:r>
              <a:rPr lang="en-GB"/>
              <a:t>Scenario 2</a:t>
            </a:r>
          </a:p>
        </p:txBody>
      </p:sp>
      <p:sp>
        <p:nvSpPr>
          <p:cNvPr id="10" name="Content Placeholder 5">
            <a:extLst>
              <a:ext uri="{FF2B5EF4-FFF2-40B4-BE49-F238E27FC236}">
                <a16:creationId xmlns:a16="http://schemas.microsoft.com/office/drawing/2014/main" id="{4F72D14D-C9F9-B3DA-B194-1DD6C48CA16D}"/>
              </a:ext>
            </a:extLst>
          </p:cNvPr>
          <p:cNvSpPr>
            <a:spLocks noGrp="1"/>
          </p:cNvSpPr>
          <p:nvPr>
            <p:ph idx="1"/>
          </p:nvPr>
        </p:nvSpPr>
        <p:spPr>
          <a:xfrm>
            <a:off x="838199" y="2863621"/>
            <a:ext cx="5921829" cy="3313342"/>
          </a:xfrm>
          <a:solidFill>
            <a:srgbClr val="E2EEBE"/>
          </a:solidFill>
        </p:spPr>
        <p:txBody>
          <a:bodyPr>
            <a:normAutofit fontScale="92500" lnSpcReduction="10000"/>
          </a:bodyPr>
          <a:lstStyle/>
          <a:p>
            <a:r>
              <a:rPr lang="en-US"/>
              <a:t>What could go wrong?</a:t>
            </a:r>
          </a:p>
          <a:p>
            <a:r>
              <a:rPr lang="en-US"/>
              <a:t>How could the situation be rectified or prevented from happening?</a:t>
            </a:r>
          </a:p>
          <a:p>
            <a:endParaRPr lang="en-US"/>
          </a:p>
          <a:p>
            <a:pPr marL="0" indent="0">
              <a:buNone/>
            </a:pPr>
            <a:r>
              <a:rPr lang="en-US"/>
              <a:t>Other questions to consider:</a:t>
            </a:r>
          </a:p>
          <a:p>
            <a:r>
              <a:rPr lang="en-US"/>
              <a:t>Is this acceptable?</a:t>
            </a:r>
          </a:p>
          <a:p>
            <a:r>
              <a:rPr lang="en-US"/>
              <a:t>What might the consequences be?</a:t>
            </a:r>
          </a:p>
        </p:txBody>
      </p:sp>
      <p:sp>
        <p:nvSpPr>
          <p:cNvPr id="9" name="Text Placeholder 8">
            <a:extLst>
              <a:ext uri="{FF2B5EF4-FFF2-40B4-BE49-F238E27FC236}">
                <a16:creationId xmlns:a16="http://schemas.microsoft.com/office/drawing/2014/main" id="{661AB3ED-1853-6C25-C5DE-EC7CBFD81F18}"/>
              </a:ext>
            </a:extLst>
          </p:cNvPr>
          <p:cNvSpPr>
            <a:spLocks noGrp="1"/>
          </p:cNvSpPr>
          <p:nvPr>
            <p:ph type="body" sz="quarter" idx="14"/>
          </p:nvPr>
        </p:nvSpPr>
        <p:spPr>
          <a:xfrm>
            <a:off x="9973929" y="162686"/>
            <a:ext cx="2078545" cy="365125"/>
          </a:xfrm>
          <a:solidFill>
            <a:srgbClr val="F1995D"/>
          </a:solidFill>
        </p:spPr>
        <p:txBody>
          <a:bodyPr/>
          <a:lstStyle/>
          <a:p>
            <a:r>
              <a:rPr lang="en-GB"/>
              <a:t>Activity 3</a:t>
            </a:r>
          </a:p>
        </p:txBody>
      </p:sp>
      <p:pic>
        <p:nvPicPr>
          <p:cNvPr id="15" name="Picture Placeholder 14" descr="A person in scrubs opening a refrigerator&#10;&#10;Description automatically generated">
            <a:extLst>
              <a:ext uri="{FF2B5EF4-FFF2-40B4-BE49-F238E27FC236}">
                <a16:creationId xmlns:a16="http://schemas.microsoft.com/office/drawing/2014/main" id="{16FA3739-0357-B5BC-AB27-953E2EA15C88}"/>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p:blipFill>
        <p:spPr>
          <a:xfrm>
            <a:off x="6989083" y="2863621"/>
            <a:ext cx="4364717" cy="3313342"/>
          </a:xfrm>
        </p:spPr>
      </p:pic>
      <p:sp>
        <p:nvSpPr>
          <p:cNvPr id="4" name="Text Placeholder 12">
            <a:extLst>
              <a:ext uri="{FF2B5EF4-FFF2-40B4-BE49-F238E27FC236}">
                <a16:creationId xmlns:a16="http://schemas.microsoft.com/office/drawing/2014/main" id="{0A80B4B7-F830-45FF-0CCC-471DC998835A}"/>
              </a:ext>
            </a:extLst>
          </p:cNvPr>
          <p:cNvSpPr>
            <a:spLocks noGrp="1"/>
          </p:cNvSpPr>
          <p:nvPr>
            <p:ph type="body" sz="quarter" idx="11"/>
          </p:nvPr>
        </p:nvSpPr>
        <p:spPr>
          <a:xfrm>
            <a:off x="838200" y="6356349"/>
            <a:ext cx="4210050" cy="365125"/>
          </a:xfrm>
        </p:spPr>
        <p:txBody>
          <a:bodyPr/>
          <a:lstStyle/>
          <a:p>
            <a:r>
              <a:rPr lang="en-GB"/>
              <a:t>Lesson 1: What is a standard operating procedure (SOP)?</a:t>
            </a:r>
          </a:p>
        </p:txBody>
      </p:sp>
      <p:sp>
        <p:nvSpPr>
          <p:cNvPr id="11" name="Text Placeholder 10">
            <a:extLst>
              <a:ext uri="{FF2B5EF4-FFF2-40B4-BE49-F238E27FC236}">
                <a16:creationId xmlns:a16="http://schemas.microsoft.com/office/drawing/2014/main" id="{DB56A489-6DF3-2895-6731-242990AF4B80}"/>
              </a:ext>
            </a:extLst>
          </p:cNvPr>
          <p:cNvSpPr>
            <a:spLocks noGrp="1"/>
          </p:cNvSpPr>
          <p:nvPr>
            <p:ph type="body" sz="quarter" idx="16"/>
          </p:nvPr>
        </p:nvSpPr>
        <p:spPr>
          <a:xfrm>
            <a:off x="838199" y="1826305"/>
            <a:ext cx="10515600" cy="902380"/>
          </a:xfrm>
        </p:spPr>
        <p:txBody>
          <a:bodyPr>
            <a:normAutofit/>
          </a:bodyPr>
          <a:lstStyle/>
          <a:p>
            <a:r>
              <a:rPr lang="en-GB"/>
              <a:t>The staff fridge is full, so you put your packed lunch into the medicine refrigerator for a short time.</a:t>
            </a:r>
          </a:p>
        </p:txBody>
      </p:sp>
    </p:spTree>
    <p:extLst>
      <p:ext uri="{BB962C8B-B14F-4D97-AF65-F5344CB8AC3E}">
        <p14:creationId xmlns:p14="http://schemas.microsoft.com/office/powerpoint/2010/main" val="32091539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6357E369-F1FA-6C02-130E-27306DC4C719}"/>
              </a:ext>
            </a:extLst>
          </p:cNvPr>
          <p:cNvSpPr>
            <a:spLocks noGrp="1"/>
          </p:cNvSpPr>
          <p:nvPr>
            <p:ph type="title"/>
          </p:nvPr>
        </p:nvSpPr>
        <p:spPr/>
        <p:txBody>
          <a:bodyPr/>
          <a:lstStyle/>
          <a:p>
            <a:r>
              <a:rPr lang="en-GB"/>
              <a:t>Scenario 3</a:t>
            </a:r>
          </a:p>
        </p:txBody>
      </p:sp>
      <p:sp>
        <p:nvSpPr>
          <p:cNvPr id="10" name="Content Placeholder 5">
            <a:extLst>
              <a:ext uri="{FF2B5EF4-FFF2-40B4-BE49-F238E27FC236}">
                <a16:creationId xmlns:a16="http://schemas.microsoft.com/office/drawing/2014/main" id="{5E827896-46CB-4023-68EC-B38765FE966B}"/>
              </a:ext>
            </a:extLst>
          </p:cNvPr>
          <p:cNvSpPr>
            <a:spLocks noGrp="1"/>
          </p:cNvSpPr>
          <p:nvPr>
            <p:ph idx="1"/>
          </p:nvPr>
        </p:nvSpPr>
        <p:spPr>
          <a:xfrm>
            <a:off x="838199" y="2863621"/>
            <a:ext cx="5921829" cy="3313342"/>
          </a:xfrm>
          <a:solidFill>
            <a:srgbClr val="E2EEBE"/>
          </a:solidFill>
        </p:spPr>
        <p:txBody>
          <a:bodyPr>
            <a:normAutofit fontScale="85000" lnSpcReduction="20000"/>
          </a:bodyPr>
          <a:lstStyle/>
          <a:p>
            <a:r>
              <a:rPr lang="en-US"/>
              <a:t>What could go wrong?</a:t>
            </a:r>
          </a:p>
          <a:p>
            <a:r>
              <a:rPr lang="en-US"/>
              <a:t>How could the situation be rectified or prevented from happening?</a:t>
            </a:r>
          </a:p>
          <a:p>
            <a:endParaRPr lang="en-US"/>
          </a:p>
          <a:p>
            <a:pPr marL="0" indent="0">
              <a:buNone/>
            </a:pPr>
            <a:r>
              <a:rPr lang="en-US"/>
              <a:t>Other questions to consider:</a:t>
            </a:r>
          </a:p>
          <a:p>
            <a:r>
              <a:rPr lang="en-US"/>
              <a:t>Should you just turn it on again?</a:t>
            </a:r>
          </a:p>
          <a:p>
            <a:r>
              <a:rPr lang="en-US"/>
              <a:t>What are the possible consequences if you do not report it immediately?</a:t>
            </a:r>
          </a:p>
        </p:txBody>
      </p:sp>
      <p:sp>
        <p:nvSpPr>
          <p:cNvPr id="9" name="Text Placeholder 8">
            <a:extLst>
              <a:ext uri="{FF2B5EF4-FFF2-40B4-BE49-F238E27FC236}">
                <a16:creationId xmlns:a16="http://schemas.microsoft.com/office/drawing/2014/main" id="{661AB3ED-1853-6C25-C5DE-EC7CBFD81F18}"/>
              </a:ext>
            </a:extLst>
          </p:cNvPr>
          <p:cNvSpPr>
            <a:spLocks noGrp="1"/>
          </p:cNvSpPr>
          <p:nvPr>
            <p:ph type="body" sz="quarter" idx="14"/>
          </p:nvPr>
        </p:nvSpPr>
        <p:spPr>
          <a:xfrm>
            <a:off x="9973929" y="162686"/>
            <a:ext cx="2078545" cy="365125"/>
          </a:xfrm>
          <a:solidFill>
            <a:srgbClr val="F1995D"/>
          </a:solidFill>
        </p:spPr>
        <p:txBody>
          <a:bodyPr/>
          <a:lstStyle/>
          <a:p>
            <a:r>
              <a:rPr lang="en-GB"/>
              <a:t>Activity 3</a:t>
            </a:r>
          </a:p>
        </p:txBody>
      </p:sp>
      <p:pic>
        <p:nvPicPr>
          <p:cNvPr id="19" name="Picture Placeholder 18" descr="A close-up of a plug and outlet&#10;&#10;Description automatically generated">
            <a:extLst>
              <a:ext uri="{FF2B5EF4-FFF2-40B4-BE49-F238E27FC236}">
                <a16:creationId xmlns:a16="http://schemas.microsoft.com/office/drawing/2014/main" id="{8FD33DE4-E3FC-AD14-698F-77A663C58A27}"/>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a:stretch/>
        </p:blipFill>
        <p:spPr>
          <a:xfrm>
            <a:off x="6989083" y="2863621"/>
            <a:ext cx="4364717" cy="3313342"/>
          </a:xfrm>
        </p:spPr>
      </p:pic>
      <p:sp>
        <p:nvSpPr>
          <p:cNvPr id="4" name="Text Placeholder 12">
            <a:extLst>
              <a:ext uri="{FF2B5EF4-FFF2-40B4-BE49-F238E27FC236}">
                <a16:creationId xmlns:a16="http://schemas.microsoft.com/office/drawing/2014/main" id="{0A80B4B7-F830-45FF-0CCC-471DC998835A}"/>
              </a:ext>
            </a:extLst>
          </p:cNvPr>
          <p:cNvSpPr>
            <a:spLocks noGrp="1"/>
          </p:cNvSpPr>
          <p:nvPr>
            <p:ph type="body" sz="quarter" idx="11"/>
          </p:nvPr>
        </p:nvSpPr>
        <p:spPr>
          <a:xfrm>
            <a:off x="838200" y="6356349"/>
            <a:ext cx="4210050" cy="365125"/>
          </a:xfrm>
        </p:spPr>
        <p:txBody>
          <a:bodyPr/>
          <a:lstStyle/>
          <a:p>
            <a:r>
              <a:rPr lang="en-GB"/>
              <a:t>Lesson 1: What is a standard operating procedure (SOP)?</a:t>
            </a:r>
          </a:p>
        </p:txBody>
      </p:sp>
      <p:sp>
        <p:nvSpPr>
          <p:cNvPr id="7" name="Text Placeholder 6">
            <a:extLst>
              <a:ext uri="{FF2B5EF4-FFF2-40B4-BE49-F238E27FC236}">
                <a16:creationId xmlns:a16="http://schemas.microsoft.com/office/drawing/2014/main" id="{51BD1E1F-8AEF-1EDE-8AAC-8DFBC639445C}"/>
              </a:ext>
            </a:extLst>
          </p:cNvPr>
          <p:cNvSpPr>
            <a:spLocks noGrp="1"/>
          </p:cNvSpPr>
          <p:nvPr>
            <p:ph type="body" sz="quarter" idx="16"/>
          </p:nvPr>
        </p:nvSpPr>
        <p:spPr>
          <a:xfrm>
            <a:off x="838199" y="1826305"/>
            <a:ext cx="10515600" cy="902380"/>
          </a:xfrm>
        </p:spPr>
        <p:txBody>
          <a:bodyPr>
            <a:normAutofit/>
          </a:bodyPr>
          <a:lstStyle/>
          <a:p>
            <a:r>
              <a:rPr lang="en-US"/>
              <a:t>You notice that the biological sample refrigerator has been turned off. It still feels cold inside, so it probably hasn’t been switched off for long.</a:t>
            </a:r>
            <a:endParaRPr lang="en-GB"/>
          </a:p>
        </p:txBody>
      </p:sp>
    </p:spTree>
    <p:extLst>
      <p:ext uri="{BB962C8B-B14F-4D97-AF65-F5344CB8AC3E}">
        <p14:creationId xmlns:p14="http://schemas.microsoft.com/office/powerpoint/2010/main" val="3963129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EA92BE3A-3AAF-6D7C-33FA-21F822336EB8}"/>
              </a:ext>
            </a:extLst>
          </p:cNvPr>
          <p:cNvSpPr>
            <a:spLocks noGrp="1"/>
          </p:cNvSpPr>
          <p:nvPr>
            <p:ph type="title"/>
          </p:nvPr>
        </p:nvSpPr>
        <p:spPr>
          <a:xfrm>
            <a:off x="838200" y="365125"/>
            <a:ext cx="10515600" cy="1325563"/>
          </a:xfrm>
        </p:spPr>
        <p:txBody>
          <a:bodyPr/>
          <a:lstStyle/>
          <a:p>
            <a:r>
              <a:rPr lang="en-GB"/>
              <a:t>Scenario 4</a:t>
            </a:r>
          </a:p>
        </p:txBody>
      </p:sp>
      <p:sp>
        <p:nvSpPr>
          <p:cNvPr id="11" name="Content Placeholder 5">
            <a:extLst>
              <a:ext uri="{FF2B5EF4-FFF2-40B4-BE49-F238E27FC236}">
                <a16:creationId xmlns:a16="http://schemas.microsoft.com/office/drawing/2014/main" id="{9D1E3CF9-38F7-3EC2-A57C-8CAE9F722C6F}"/>
              </a:ext>
            </a:extLst>
          </p:cNvPr>
          <p:cNvSpPr>
            <a:spLocks noGrp="1"/>
          </p:cNvSpPr>
          <p:nvPr>
            <p:ph idx="1"/>
          </p:nvPr>
        </p:nvSpPr>
        <p:spPr>
          <a:xfrm>
            <a:off x="838199" y="2863621"/>
            <a:ext cx="5921829" cy="3313342"/>
          </a:xfrm>
          <a:solidFill>
            <a:srgbClr val="E2EEBE"/>
          </a:solidFill>
        </p:spPr>
        <p:txBody>
          <a:bodyPr>
            <a:normAutofit/>
          </a:bodyPr>
          <a:lstStyle/>
          <a:p>
            <a:pPr marL="0" indent="0">
              <a:buNone/>
            </a:pPr>
            <a:r>
              <a:rPr lang="en-US"/>
              <a:t>What could go wrong?</a:t>
            </a:r>
          </a:p>
          <a:p>
            <a:r>
              <a:rPr lang="en-US"/>
              <a:t>How could the situation be rectified or prevented from happening?</a:t>
            </a:r>
          </a:p>
          <a:p>
            <a:endParaRPr lang="en-US"/>
          </a:p>
          <a:p>
            <a:pPr marL="0" indent="0">
              <a:buNone/>
            </a:pPr>
            <a:r>
              <a:rPr lang="en-US"/>
              <a:t>Other questions to consider:</a:t>
            </a:r>
          </a:p>
          <a:p>
            <a:r>
              <a:rPr lang="en-US"/>
              <a:t>What should you do?</a:t>
            </a:r>
          </a:p>
          <a:p>
            <a:endParaRPr lang="en-US"/>
          </a:p>
        </p:txBody>
      </p:sp>
      <p:sp>
        <p:nvSpPr>
          <p:cNvPr id="9" name="Text Placeholder 8">
            <a:extLst>
              <a:ext uri="{FF2B5EF4-FFF2-40B4-BE49-F238E27FC236}">
                <a16:creationId xmlns:a16="http://schemas.microsoft.com/office/drawing/2014/main" id="{661AB3ED-1853-6C25-C5DE-EC7CBFD81F18}"/>
              </a:ext>
            </a:extLst>
          </p:cNvPr>
          <p:cNvSpPr>
            <a:spLocks noGrp="1"/>
          </p:cNvSpPr>
          <p:nvPr>
            <p:ph type="body" sz="quarter" idx="14"/>
          </p:nvPr>
        </p:nvSpPr>
        <p:spPr>
          <a:xfrm>
            <a:off x="9973929" y="162686"/>
            <a:ext cx="2078545" cy="365125"/>
          </a:xfrm>
          <a:solidFill>
            <a:srgbClr val="F1995D"/>
          </a:solidFill>
        </p:spPr>
        <p:txBody>
          <a:bodyPr/>
          <a:lstStyle/>
          <a:p>
            <a:r>
              <a:rPr lang="en-GB"/>
              <a:t>Activity 3</a:t>
            </a:r>
          </a:p>
        </p:txBody>
      </p:sp>
      <p:pic>
        <p:nvPicPr>
          <p:cNvPr id="20" name="Picture Placeholder 19" descr="A small glass vials with different colored powders&#10;&#10;Description automatically generated">
            <a:extLst>
              <a:ext uri="{FF2B5EF4-FFF2-40B4-BE49-F238E27FC236}">
                <a16:creationId xmlns:a16="http://schemas.microsoft.com/office/drawing/2014/main" id="{68116E34-762D-340A-7BA9-7301D2A4A883}"/>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
        <p:nvSpPr>
          <p:cNvPr id="4" name="Text Placeholder 12">
            <a:extLst>
              <a:ext uri="{FF2B5EF4-FFF2-40B4-BE49-F238E27FC236}">
                <a16:creationId xmlns:a16="http://schemas.microsoft.com/office/drawing/2014/main" id="{0A80B4B7-F830-45FF-0CCC-471DC998835A}"/>
              </a:ext>
            </a:extLst>
          </p:cNvPr>
          <p:cNvSpPr>
            <a:spLocks noGrp="1"/>
          </p:cNvSpPr>
          <p:nvPr>
            <p:ph type="body" sz="quarter" idx="11"/>
          </p:nvPr>
        </p:nvSpPr>
        <p:spPr>
          <a:xfrm>
            <a:off x="838200" y="6356349"/>
            <a:ext cx="4210050" cy="365125"/>
          </a:xfrm>
        </p:spPr>
        <p:txBody>
          <a:bodyPr/>
          <a:lstStyle/>
          <a:p>
            <a:r>
              <a:rPr lang="en-GB"/>
              <a:t>Lesson 1: What is a standard operating procedure (SOP)?</a:t>
            </a:r>
          </a:p>
        </p:txBody>
      </p:sp>
      <p:sp>
        <p:nvSpPr>
          <p:cNvPr id="3" name="Text Placeholder 2">
            <a:extLst>
              <a:ext uri="{FF2B5EF4-FFF2-40B4-BE49-F238E27FC236}">
                <a16:creationId xmlns:a16="http://schemas.microsoft.com/office/drawing/2014/main" id="{11FC5CD6-F25D-8B3A-5998-8CCC406C2B88}"/>
              </a:ext>
            </a:extLst>
          </p:cNvPr>
          <p:cNvSpPr>
            <a:spLocks noGrp="1"/>
          </p:cNvSpPr>
          <p:nvPr>
            <p:ph type="body" sz="quarter" idx="16"/>
          </p:nvPr>
        </p:nvSpPr>
        <p:spPr>
          <a:xfrm>
            <a:off x="838199" y="1826305"/>
            <a:ext cx="10515600" cy="902380"/>
          </a:xfrm>
        </p:spPr>
        <p:txBody>
          <a:bodyPr/>
          <a:lstStyle/>
          <a:p>
            <a:r>
              <a:rPr lang="en-US"/>
              <a:t>You have made several batches of chemicals when you notice that the balance you are using has a zero error.</a:t>
            </a:r>
            <a:endParaRPr lang="en-GB"/>
          </a:p>
        </p:txBody>
      </p:sp>
    </p:spTree>
    <p:extLst>
      <p:ext uri="{BB962C8B-B14F-4D97-AF65-F5344CB8AC3E}">
        <p14:creationId xmlns:p14="http://schemas.microsoft.com/office/powerpoint/2010/main" val="21932264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2884400-827C-5782-0A09-F450B1C15834}"/>
              </a:ext>
            </a:extLst>
          </p:cNvPr>
          <p:cNvSpPr>
            <a:spLocks noGrp="1"/>
          </p:cNvSpPr>
          <p:nvPr>
            <p:ph type="title"/>
          </p:nvPr>
        </p:nvSpPr>
        <p:spPr>
          <a:xfrm>
            <a:off x="838200" y="365125"/>
            <a:ext cx="10515600" cy="1325563"/>
          </a:xfrm>
        </p:spPr>
        <p:txBody>
          <a:bodyPr/>
          <a:lstStyle/>
          <a:p>
            <a:r>
              <a:rPr lang="en-GB" dirty="0"/>
              <a:t>Scenario 5</a:t>
            </a:r>
          </a:p>
        </p:txBody>
      </p:sp>
      <p:sp>
        <p:nvSpPr>
          <p:cNvPr id="3" name="Content Placeholder 5">
            <a:extLst>
              <a:ext uri="{FF2B5EF4-FFF2-40B4-BE49-F238E27FC236}">
                <a16:creationId xmlns:a16="http://schemas.microsoft.com/office/drawing/2014/main" id="{471CE0FA-73C3-8DC1-7165-382CC51DEE60}"/>
              </a:ext>
            </a:extLst>
          </p:cNvPr>
          <p:cNvSpPr>
            <a:spLocks noGrp="1"/>
          </p:cNvSpPr>
          <p:nvPr>
            <p:ph idx="1"/>
          </p:nvPr>
        </p:nvSpPr>
        <p:spPr>
          <a:xfrm>
            <a:off x="838199" y="2863621"/>
            <a:ext cx="5921829" cy="3313342"/>
          </a:xfrm>
          <a:solidFill>
            <a:srgbClr val="E2EEBE"/>
          </a:solidFill>
        </p:spPr>
        <p:txBody>
          <a:bodyPr>
            <a:normAutofit/>
          </a:bodyPr>
          <a:lstStyle/>
          <a:p>
            <a:r>
              <a:rPr lang="en-US"/>
              <a:t>What could go wrong?</a:t>
            </a:r>
          </a:p>
          <a:p>
            <a:r>
              <a:rPr lang="en-US"/>
              <a:t>How could the situation be rectified or prevented from happening?</a:t>
            </a:r>
          </a:p>
          <a:p>
            <a:endParaRPr lang="en-US"/>
          </a:p>
          <a:p>
            <a:pPr marL="0" indent="0">
              <a:buNone/>
            </a:pPr>
            <a:r>
              <a:rPr lang="en-US"/>
              <a:t>Other questions to consider:</a:t>
            </a:r>
          </a:p>
          <a:p>
            <a:r>
              <a:rPr lang="en-US"/>
              <a:t>What should you do? </a:t>
            </a:r>
          </a:p>
        </p:txBody>
      </p:sp>
      <p:sp>
        <p:nvSpPr>
          <p:cNvPr id="9" name="Text Placeholder 8">
            <a:extLst>
              <a:ext uri="{FF2B5EF4-FFF2-40B4-BE49-F238E27FC236}">
                <a16:creationId xmlns:a16="http://schemas.microsoft.com/office/drawing/2014/main" id="{661AB3ED-1853-6C25-C5DE-EC7CBFD81F18}"/>
              </a:ext>
            </a:extLst>
          </p:cNvPr>
          <p:cNvSpPr>
            <a:spLocks noGrp="1"/>
          </p:cNvSpPr>
          <p:nvPr>
            <p:ph type="body" sz="quarter" idx="14"/>
          </p:nvPr>
        </p:nvSpPr>
        <p:spPr>
          <a:xfrm>
            <a:off x="9973929" y="162686"/>
            <a:ext cx="2078545" cy="365125"/>
          </a:xfrm>
          <a:solidFill>
            <a:srgbClr val="F1995D"/>
          </a:solidFill>
        </p:spPr>
        <p:txBody>
          <a:bodyPr/>
          <a:lstStyle/>
          <a:p>
            <a:r>
              <a:rPr lang="en-GB"/>
              <a:t>Activity 3</a:t>
            </a:r>
          </a:p>
        </p:txBody>
      </p:sp>
      <p:pic>
        <p:nvPicPr>
          <p:cNvPr id="19" name="Picture Placeholder 18" descr="A medical sterilizer with a round door&#10;&#10;Description automatically generated with medium confidence">
            <a:extLst>
              <a:ext uri="{FF2B5EF4-FFF2-40B4-BE49-F238E27FC236}">
                <a16:creationId xmlns:a16="http://schemas.microsoft.com/office/drawing/2014/main" id="{A70BD1B5-CFC9-1D2D-2240-6FD9526CD561}"/>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
        <p:nvSpPr>
          <p:cNvPr id="4" name="Text Placeholder 12">
            <a:extLst>
              <a:ext uri="{FF2B5EF4-FFF2-40B4-BE49-F238E27FC236}">
                <a16:creationId xmlns:a16="http://schemas.microsoft.com/office/drawing/2014/main" id="{0A80B4B7-F830-45FF-0CCC-471DC998835A}"/>
              </a:ext>
            </a:extLst>
          </p:cNvPr>
          <p:cNvSpPr>
            <a:spLocks noGrp="1"/>
          </p:cNvSpPr>
          <p:nvPr>
            <p:ph type="body" sz="quarter" idx="11"/>
          </p:nvPr>
        </p:nvSpPr>
        <p:spPr>
          <a:xfrm>
            <a:off x="838200" y="6356349"/>
            <a:ext cx="4210050" cy="365125"/>
          </a:xfrm>
        </p:spPr>
        <p:txBody>
          <a:bodyPr/>
          <a:lstStyle/>
          <a:p>
            <a:r>
              <a:rPr lang="en-GB"/>
              <a:t>Lesson 1: What is a standard operating procedure (SOP)?</a:t>
            </a:r>
          </a:p>
        </p:txBody>
      </p:sp>
      <p:sp>
        <p:nvSpPr>
          <p:cNvPr id="7" name="Text Placeholder 6">
            <a:extLst>
              <a:ext uri="{FF2B5EF4-FFF2-40B4-BE49-F238E27FC236}">
                <a16:creationId xmlns:a16="http://schemas.microsoft.com/office/drawing/2014/main" id="{F32CC969-0A3A-51DB-FAF2-F9CE020FFA23}"/>
              </a:ext>
            </a:extLst>
          </p:cNvPr>
          <p:cNvSpPr>
            <a:spLocks noGrp="1"/>
          </p:cNvSpPr>
          <p:nvPr>
            <p:ph type="body" sz="quarter" idx="16"/>
          </p:nvPr>
        </p:nvSpPr>
        <p:spPr>
          <a:xfrm>
            <a:off x="838199" y="1826305"/>
            <a:ext cx="10515600" cy="902380"/>
          </a:xfrm>
        </p:spPr>
        <p:txBody>
          <a:bodyPr>
            <a:normAutofit fontScale="85000" lnSpcReduction="10000"/>
          </a:bodyPr>
          <a:lstStyle/>
          <a:p>
            <a:r>
              <a:rPr lang="en-GB"/>
              <a:t>A senior colleague has told you how to use the autoclave to sterilise a microbiology plate. They tell you that you do not need to use the SOP as they have done it loads of times.</a:t>
            </a:r>
          </a:p>
        </p:txBody>
      </p:sp>
    </p:spTree>
    <p:extLst>
      <p:ext uri="{BB962C8B-B14F-4D97-AF65-F5344CB8AC3E}">
        <p14:creationId xmlns:p14="http://schemas.microsoft.com/office/powerpoint/2010/main" val="29131024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58F67762-28A3-D371-F2C4-7023D07765A5}"/>
              </a:ext>
            </a:extLst>
          </p:cNvPr>
          <p:cNvSpPr>
            <a:spLocks noGrp="1"/>
          </p:cNvSpPr>
          <p:nvPr>
            <p:ph type="title"/>
          </p:nvPr>
        </p:nvSpPr>
        <p:spPr>
          <a:xfrm>
            <a:off x="838200" y="365125"/>
            <a:ext cx="10515600" cy="1325563"/>
          </a:xfrm>
        </p:spPr>
        <p:txBody>
          <a:bodyPr/>
          <a:lstStyle/>
          <a:p>
            <a:r>
              <a:rPr lang="en-GB" dirty="0"/>
              <a:t>Scenario 6</a:t>
            </a:r>
          </a:p>
        </p:txBody>
      </p:sp>
      <p:sp>
        <p:nvSpPr>
          <p:cNvPr id="10" name="Content Placeholder 5">
            <a:extLst>
              <a:ext uri="{FF2B5EF4-FFF2-40B4-BE49-F238E27FC236}">
                <a16:creationId xmlns:a16="http://schemas.microsoft.com/office/drawing/2014/main" id="{77F2B60F-60FE-7C2E-4A27-B94F804482E1}"/>
              </a:ext>
            </a:extLst>
          </p:cNvPr>
          <p:cNvSpPr>
            <a:spLocks noGrp="1"/>
          </p:cNvSpPr>
          <p:nvPr>
            <p:ph idx="1"/>
          </p:nvPr>
        </p:nvSpPr>
        <p:spPr>
          <a:xfrm>
            <a:off x="838199" y="2863621"/>
            <a:ext cx="5921829" cy="3313342"/>
          </a:xfrm>
          <a:solidFill>
            <a:srgbClr val="E2EEBE"/>
          </a:solidFill>
        </p:spPr>
        <p:txBody>
          <a:bodyPr>
            <a:normAutofit fontScale="92500" lnSpcReduction="10000"/>
          </a:bodyPr>
          <a:lstStyle/>
          <a:p>
            <a:r>
              <a:rPr lang="en-US"/>
              <a:t>What could go wrong?</a:t>
            </a:r>
          </a:p>
          <a:p>
            <a:r>
              <a:rPr lang="en-US"/>
              <a:t>How could the situation be rectified or prevented from happening?</a:t>
            </a:r>
          </a:p>
          <a:p>
            <a:endParaRPr lang="en-US"/>
          </a:p>
          <a:p>
            <a:pPr marL="0" indent="0">
              <a:buNone/>
            </a:pPr>
            <a:r>
              <a:rPr lang="en-US"/>
              <a:t>Other questions to consider:</a:t>
            </a:r>
          </a:p>
          <a:p>
            <a:r>
              <a:rPr lang="en-US"/>
              <a:t>Should you assume it is water?</a:t>
            </a:r>
          </a:p>
          <a:p>
            <a:r>
              <a:rPr lang="en-US"/>
              <a:t>What should you do?</a:t>
            </a:r>
          </a:p>
        </p:txBody>
      </p:sp>
      <p:sp>
        <p:nvSpPr>
          <p:cNvPr id="9" name="Text Placeholder 8">
            <a:extLst>
              <a:ext uri="{FF2B5EF4-FFF2-40B4-BE49-F238E27FC236}">
                <a16:creationId xmlns:a16="http://schemas.microsoft.com/office/drawing/2014/main" id="{661AB3ED-1853-6C25-C5DE-EC7CBFD81F18}"/>
              </a:ext>
            </a:extLst>
          </p:cNvPr>
          <p:cNvSpPr>
            <a:spLocks noGrp="1"/>
          </p:cNvSpPr>
          <p:nvPr>
            <p:ph type="body" sz="quarter" idx="14"/>
          </p:nvPr>
        </p:nvSpPr>
        <p:spPr>
          <a:xfrm>
            <a:off x="9973929" y="162686"/>
            <a:ext cx="2078545" cy="365125"/>
          </a:xfrm>
          <a:solidFill>
            <a:srgbClr val="F1995D"/>
          </a:solidFill>
        </p:spPr>
        <p:txBody>
          <a:bodyPr/>
          <a:lstStyle/>
          <a:p>
            <a:r>
              <a:rPr lang="en-GB"/>
              <a:t>Activity 3</a:t>
            </a:r>
          </a:p>
        </p:txBody>
      </p:sp>
      <p:pic>
        <p:nvPicPr>
          <p:cNvPr id="20" name="Picture Placeholder 19" descr="A half empty glass with water on it&#10;&#10;Description automatically generated">
            <a:extLst>
              <a:ext uri="{FF2B5EF4-FFF2-40B4-BE49-F238E27FC236}">
                <a16:creationId xmlns:a16="http://schemas.microsoft.com/office/drawing/2014/main" id="{C8F6E17F-BB35-2846-780F-467AEE34DB20}"/>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
        <p:nvSpPr>
          <p:cNvPr id="4" name="Text Placeholder 12">
            <a:extLst>
              <a:ext uri="{FF2B5EF4-FFF2-40B4-BE49-F238E27FC236}">
                <a16:creationId xmlns:a16="http://schemas.microsoft.com/office/drawing/2014/main" id="{0A80B4B7-F830-45FF-0CCC-471DC998835A}"/>
              </a:ext>
            </a:extLst>
          </p:cNvPr>
          <p:cNvSpPr>
            <a:spLocks noGrp="1"/>
          </p:cNvSpPr>
          <p:nvPr>
            <p:ph type="body" sz="quarter" idx="11"/>
          </p:nvPr>
        </p:nvSpPr>
        <p:spPr>
          <a:xfrm>
            <a:off x="838200" y="6356349"/>
            <a:ext cx="4210050" cy="365125"/>
          </a:xfrm>
        </p:spPr>
        <p:txBody>
          <a:bodyPr/>
          <a:lstStyle/>
          <a:p>
            <a:r>
              <a:rPr lang="en-GB"/>
              <a:t>Lesson 1: What is a standard operating procedure (SOP)?</a:t>
            </a:r>
          </a:p>
        </p:txBody>
      </p:sp>
      <p:sp>
        <p:nvSpPr>
          <p:cNvPr id="8" name="Text Placeholder 7">
            <a:extLst>
              <a:ext uri="{FF2B5EF4-FFF2-40B4-BE49-F238E27FC236}">
                <a16:creationId xmlns:a16="http://schemas.microsoft.com/office/drawing/2014/main" id="{F4309310-F905-5629-0E8F-BBD1DD07DA2A}"/>
              </a:ext>
            </a:extLst>
          </p:cNvPr>
          <p:cNvSpPr>
            <a:spLocks noGrp="1"/>
          </p:cNvSpPr>
          <p:nvPr>
            <p:ph type="body" sz="quarter" idx="16"/>
          </p:nvPr>
        </p:nvSpPr>
        <p:spPr>
          <a:xfrm>
            <a:off x="838199" y="1826305"/>
            <a:ext cx="10515600" cy="902380"/>
          </a:xfrm>
        </p:spPr>
        <p:txBody>
          <a:bodyPr>
            <a:normAutofit fontScale="85000" lnSpcReduction="10000"/>
          </a:bodyPr>
          <a:lstStyle/>
          <a:p>
            <a:r>
              <a:rPr lang="en-GB"/>
              <a:t>There is a drinking glass on its side on the laboratory workbench and a spilled liquid that looks like water around it. There is a SOP on how to deal with chemical spills.</a:t>
            </a:r>
          </a:p>
        </p:txBody>
      </p:sp>
    </p:spTree>
    <p:extLst>
      <p:ext uri="{BB962C8B-B14F-4D97-AF65-F5344CB8AC3E}">
        <p14:creationId xmlns:p14="http://schemas.microsoft.com/office/powerpoint/2010/main" val="9686360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a:xfrm>
            <a:off x="838200" y="997590"/>
            <a:ext cx="10515600" cy="1325563"/>
          </a:xfrm>
        </p:spPr>
        <p:txBody>
          <a:bodyPr>
            <a:normAutofit/>
          </a:bodyPr>
          <a:lstStyle/>
          <a:p>
            <a:r>
              <a:rPr lang="en-GB" dirty="0"/>
              <a:t>Consequences of not following SOPs: </a:t>
            </a:r>
            <a:r>
              <a:rPr lang="en-GB" dirty="0">
                <a:solidFill>
                  <a:schemeClr val="accent1"/>
                </a:solidFill>
              </a:rPr>
              <a:t>Chemical Handling</a:t>
            </a:r>
            <a:endParaRPr lang="en-GB" dirty="0">
              <a:solidFill>
                <a:schemeClr val="tx1"/>
              </a:solidFill>
            </a:endParaRPr>
          </a:p>
        </p:txBody>
      </p:sp>
      <p:sp>
        <p:nvSpPr>
          <p:cNvPr id="9" name="Text Placeholder 8">
            <a:extLst>
              <a:ext uri="{FF2B5EF4-FFF2-40B4-BE49-F238E27FC236}">
                <a16:creationId xmlns:a16="http://schemas.microsoft.com/office/drawing/2014/main" id="{661AB3ED-1853-6C25-C5DE-EC7CBFD81F18}"/>
              </a:ext>
            </a:extLst>
          </p:cNvPr>
          <p:cNvSpPr>
            <a:spLocks noGrp="1"/>
          </p:cNvSpPr>
          <p:nvPr>
            <p:ph type="body" sz="quarter" idx="14"/>
          </p:nvPr>
        </p:nvSpPr>
        <p:spPr>
          <a:solidFill>
            <a:srgbClr val="F1995D"/>
          </a:solidFill>
        </p:spPr>
        <p:txBody>
          <a:bodyPr/>
          <a:lstStyle/>
          <a:p>
            <a:r>
              <a:rPr lang="en-GB"/>
              <a:t>Activity 3</a:t>
            </a:r>
          </a:p>
        </p:txBody>
      </p:sp>
      <p:sp>
        <p:nvSpPr>
          <p:cNvPr id="4" name="Text Placeholder 12">
            <a:extLst>
              <a:ext uri="{FF2B5EF4-FFF2-40B4-BE49-F238E27FC236}">
                <a16:creationId xmlns:a16="http://schemas.microsoft.com/office/drawing/2014/main" id="{0A80B4B7-F830-45FF-0CCC-471DC998835A}"/>
              </a:ext>
            </a:extLst>
          </p:cNvPr>
          <p:cNvSpPr>
            <a:spLocks noGrp="1"/>
          </p:cNvSpPr>
          <p:nvPr>
            <p:ph type="body" sz="quarter" idx="11"/>
          </p:nvPr>
        </p:nvSpPr>
        <p:spPr>
          <a:xfrm>
            <a:off x="838200" y="6356350"/>
            <a:ext cx="4210050" cy="365125"/>
          </a:xfrm>
        </p:spPr>
        <p:txBody>
          <a:bodyPr/>
          <a:lstStyle/>
          <a:p>
            <a:r>
              <a:rPr lang="en-GB"/>
              <a:t>Lesson 1: What is a standard operating procedure (SOP)?</a:t>
            </a:r>
          </a:p>
        </p:txBody>
      </p:sp>
      <p:sp>
        <p:nvSpPr>
          <p:cNvPr id="3" name="Google Shape;301;p24">
            <a:extLst>
              <a:ext uri="{FF2B5EF4-FFF2-40B4-BE49-F238E27FC236}">
                <a16:creationId xmlns:a16="http://schemas.microsoft.com/office/drawing/2014/main" id="{82F3AC53-BCE2-CC91-670F-D105D53778A1}"/>
              </a:ext>
            </a:extLst>
          </p:cNvPr>
          <p:cNvSpPr txBox="1"/>
          <p:nvPr/>
        </p:nvSpPr>
        <p:spPr>
          <a:xfrm>
            <a:off x="838200" y="2558927"/>
            <a:ext cx="10706400" cy="2493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500"/>
              <a:buFont typeface="Arial"/>
              <a:buNone/>
            </a:pPr>
            <a:r>
              <a:rPr lang="en-GB" sz="2500" b="0" i="0" u="none" strike="noStrike" cap="none" dirty="0">
                <a:solidFill>
                  <a:srgbClr val="000000"/>
                </a:solidFill>
                <a:latin typeface="Arial" panose="020B0604020202020204" pitchFamily="34" charset="0"/>
                <a:ea typeface="Calibri"/>
                <a:cs typeface="Arial" panose="020B0604020202020204" pitchFamily="34" charset="0"/>
                <a:sym typeface="Calibri"/>
              </a:rPr>
              <a:t>Failure to follow SOPs for chemical handling resulted in a laboratory accident at the University of California, Los Angeles (UCLA) in 2008. </a:t>
            </a:r>
            <a:r>
              <a:rPr lang="en-GB" sz="2500" b="0" i="0" u="none" strike="noStrike" cap="none">
                <a:solidFill>
                  <a:srgbClr val="000000"/>
                </a:solidFill>
                <a:latin typeface="Arial" panose="020B0604020202020204" pitchFamily="34" charset="0"/>
                <a:ea typeface="Calibri"/>
                <a:cs typeface="Arial" panose="020B0604020202020204" pitchFamily="34" charset="0"/>
                <a:sym typeface="Calibri"/>
              </a:rPr>
              <a:t>A research assistant was working with a highly reactive compound called tert-Butyllithium without using proper safety precautions. </a:t>
            </a:r>
            <a:r>
              <a:rPr lang="en-GB" sz="2500" b="0" i="0" u="none" strike="noStrike" cap="none" dirty="0">
                <a:solidFill>
                  <a:srgbClr val="000000"/>
                </a:solidFill>
                <a:latin typeface="Arial" panose="020B0604020202020204" pitchFamily="34" charset="0"/>
                <a:ea typeface="Calibri"/>
                <a:cs typeface="Arial" panose="020B0604020202020204" pitchFamily="34" charset="0"/>
                <a:sym typeface="Calibri"/>
              </a:rPr>
              <a:t>The compound reacted violently with air, causing an explosion and subsequent fire that resulted in the death of the assistant, and injuries to other researchers.</a:t>
            </a:r>
          </a:p>
        </p:txBody>
      </p:sp>
    </p:spTree>
    <p:extLst>
      <p:ext uri="{BB962C8B-B14F-4D97-AF65-F5344CB8AC3E}">
        <p14:creationId xmlns:p14="http://schemas.microsoft.com/office/powerpoint/2010/main" val="5595652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a:xfrm>
            <a:off x="838200" y="997590"/>
            <a:ext cx="10515600" cy="1325563"/>
          </a:xfrm>
        </p:spPr>
        <p:txBody>
          <a:bodyPr>
            <a:normAutofit/>
          </a:bodyPr>
          <a:lstStyle/>
          <a:p>
            <a:r>
              <a:rPr lang="en-GB"/>
              <a:t>Consequences of not following SOPs: </a:t>
            </a:r>
            <a:r>
              <a:rPr lang="en-GB">
                <a:solidFill>
                  <a:schemeClr val="accent1"/>
                </a:solidFill>
              </a:rPr>
              <a:t>Hazardous Biological materials</a:t>
            </a:r>
            <a:endParaRPr lang="en-GB">
              <a:solidFill>
                <a:schemeClr val="tx1"/>
              </a:solidFill>
            </a:endParaRPr>
          </a:p>
        </p:txBody>
      </p:sp>
      <p:sp>
        <p:nvSpPr>
          <p:cNvPr id="9" name="Text Placeholder 8">
            <a:extLst>
              <a:ext uri="{FF2B5EF4-FFF2-40B4-BE49-F238E27FC236}">
                <a16:creationId xmlns:a16="http://schemas.microsoft.com/office/drawing/2014/main" id="{661AB3ED-1853-6C25-C5DE-EC7CBFD81F18}"/>
              </a:ext>
            </a:extLst>
          </p:cNvPr>
          <p:cNvSpPr>
            <a:spLocks noGrp="1"/>
          </p:cNvSpPr>
          <p:nvPr>
            <p:ph type="body" sz="quarter" idx="14"/>
          </p:nvPr>
        </p:nvSpPr>
        <p:spPr>
          <a:solidFill>
            <a:srgbClr val="F1995D"/>
          </a:solidFill>
        </p:spPr>
        <p:txBody>
          <a:bodyPr/>
          <a:lstStyle/>
          <a:p>
            <a:r>
              <a:rPr lang="en-GB"/>
              <a:t>Activity 3</a:t>
            </a:r>
          </a:p>
        </p:txBody>
      </p:sp>
      <p:sp>
        <p:nvSpPr>
          <p:cNvPr id="4" name="Text Placeholder 12">
            <a:extLst>
              <a:ext uri="{FF2B5EF4-FFF2-40B4-BE49-F238E27FC236}">
                <a16:creationId xmlns:a16="http://schemas.microsoft.com/office/drawing/2014/main" id="{0A80B4B7-F830-45FF-0CCC-471DC998835A}"/>
              </a:ext>
            </a:extLst>
          </p:cNvPr>
          <p:cNvSpPr>
            <a:spLocks noGrp="1"/>
          </p:cNvSpPr>
          <p:nvPr>
            <p:ph type="body" sz="quarter" idx="11"/>
          </p:nvPr>
        </p:nvSpPr>
        <p:spPr>
          <a:xfrm>
            <a:off x="838200" y="6356350"/>
            <a:ext cx="4210050" cy="365125"/>
          </a:xfrm>
        </p:spPr>
        <p:txBody>
          <a:bodyPr/>
          <a:lstStyle/>
          <a:p>
            <a:r>
              <a:rPr lang="en-GB"/>
              <a:t>Lesson 1: What is a standard operating procedure (SOP)?</a:t>
            </a:r>
          </a:p>
        </p:txBody>
      </p:sp>
      <p:sp>
        <p:nvSpPr>
          <p:cNvPr id="7" name="Google Shape;308;p25">
            <a:extLst>
              <a:ext uri="{FF2B5EF4-FFF2-40B4-BE49-F238E27FC236}">
                <a16:creationId xmlns:a16="http://schemas.microsoft.com/office/drawing/2014/main" id="{9C478B0B-E619-5ED7-60A4-D0B39C78B70B}"/>
              </a:ext>
            </a:extLst>
          </p:cNvPr>
          <p:cNvSpPr txBox="1"/>
          <p:nvPr/>
        </p:nvSpPr>
        <p:spPr>
          <a:xfrm>
            <a:off x="838200" y="2485635"/>
            <a:ext cx="10706400" cy="2493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500"/>
              <a:buFont typeface="Arial"/>
              <a:buNone/>
            </a:pPr>
            <a:r>
              <a:rPr lang="en-GB" sz="2500" b="0" i="0" u="none" strike="noStrike" cap="none">
                <a:solidFill>
                  <a:srgbClr val="000000"/>
                </a:solidFill>
                <a:latin typeface="Arial" panose="020B0604020202020204" pitchFamily="34" charset="0"/>
                <a:ea typeface="Calibri"/>
                <a:cs typeface="Arial" panose="020B0604020202020204" pitchFamily="34" charset="0"/>
                <a:sym typeface="Calibri"/>
              </a:rPr>
              <a:t>In 2014, a laboratory accident occurred at the </a:t>
            </a:r>
            <a:r>
              <a:rPr lang="en-GB" sz="2500" b="0" i="0" u="none" strike="noStrike" cap="none" err="1">
                <a:solidFill>
                  <a:srgbClr val="000000"/>
                </a:solidFill>
                <a:latin typeface="Arial" panose="020B0604020202020204" pitchFamily="34" charset="0"/>
                <a:ea typeface="Calibri"/>
                <a:cs typeface="Arial" panose="020B0604020202020204" pitchFamily="34" charset="0"/>
                <a:sym typeface="Calibri"/>
              </a:rPr>
              <a:t>Centers</a:t>
            </a:r>
            <a:r>
              <a:rPr lang="en-GB" sz="2500" b="0" i="0" u="none" strike="noStrike" cap="none">
                <a:solidFill>
                  <a:srgbClr val="000000"/>
                </a:solidFill>
                <a:latin typeface="Arial" panose="020B0604020202020204" pitchFamily="34" charset="0"/>
                <a:ea typeface="Calibri"/>
                <a:cs typeface="Arial" panose="020B0604020202020204" pitchFamily="34" charset="0"/>
                <a:sym typeface="Calibri"/>
              </a:rPr>
              <a:t> for Disease Control and Prevention (CDC) in the United States. A mishandling of potentially live anthrax samples due to failure to follow proper SOPs resulted in the potential exposure of over 80 CDC employees to the bacterium. Although no one was seriously ill, the incident emphasized the critical importance of adhering to SOPs when working with hazardous biological materials.</a:t>
            </a:r>
            <a:endParaRPr sz="2500" b="0" i="0" u="none" strike="noStrike" cap="none">
              <a:solidFill>
                <a:srgbClr val="000000"/>
              </a:solidFill>
              <a:latin typeface="Arial" panose="020B0604020202020204" pitchFamily="34" charset="0"/>
              <a:ea typeface="Calibri"/>
              <a:cs typeface="Arial" panose="020B0604020202020204" pitchFamily="34" charset="0"/>
              <a:sym typeface="Calibri"/>
            </a:endParaRPr>
          </a:p>
        </p:txBody>
      </p:sp>
    </p:spTree>
    <p:extLst>
      <p:ext uri="{BB962C8B-B14F-4D97-AF65-F5344CB8AC3E}">
        <p14:creationId xmlns:p14="http://schemas.microsoft.com/office/powerpoint/2010/main" val="399389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95C442-E988-F9D6-098A-E6F6C0FA5D9D}"/>
              </a:ext>
            </a:extLst>
          </p:cNvPr>
          <p:cNvSpPr>
            <a:spLocks noGrp="1"/>
          </p:cNvSpPr>
          <p:nvPr>
            <p:ph type="title"/>
          </p:nvPr>
        </p:nvSpPr>
        <p:spPr>
          <a:xfrm>
            <a:off x="838200" y="365125"/>
            <a:ext cx="10515600" cy="1325563"/>
          </a:xfrm>
        </p:spPr>
        <p:txBody>
          <a:bodyPr/>
          <a:lstStyle/>
          <a:p>
            <a:r>
              <a:rPr lang="en-GB"/>
              <a:t>Multiple-choice question</a:t>
            </a:r>
          </a:p>
        </p:txBody>
      </p:sp>
      <p:sp>
        <p:nvSpPr>
          <p:cNvPr id="8" name="Content Placeholder 7">
            <a:extLst>
              <a:ext uri="{FF2B5EF4-FFF2-40B4-BE49-F238E27FC236}">
                <a16:creationId xmlns:a16="http://schemas.microsoft.com/office/drawing/2014/main" id="{CDFA3211-8A55-BB29-F8F1-A1678304B15A}"/>
              </a:ext>
            </a:extLst>
          </p:cNvPr>
          <p:cNvSpPr>
            <a:spLocks noGrp="1"/>
          </p:cNvSpPr>
          <p:nvPr>
            <p:ph sz="half" idx="1"/>
          </p:nvPr>
        </p:nvSpPr>
        <p:spPr>
          <a:xfrm>
            <a:off x="838199" y="1825625"/>
            <a:ext cx="6400801" cy="4351338"/>
          </a:xfrm>
        </p:spPr>
        <p:txBody>
          <a:bodyPr>
            <a:normAutofit fontScale="92500"/>
          </a:bodyPr>
          <a:lstStyle/>
          <a:p>
            <a:pPr marL="514350" indent="-514350">
              <a:buFont typeface="+mj-lt"/>
              <a:buAutoNum type="arabicPeriod"/>
            </a:pPr>
            <a:r>
              <a:rPr lang="en-GB" sz="2400" dirty="0">
                <a:solidFill>
                  <a:srgbClr val="444746"/>
                </a:solidFill>
              </a:rPr>
              <a:t>Which of the following describes the primary purpose of using standard </a:t>
            </a:r>
            <a:r>
              <a:rPr lang="en-GB" dirty="0">
                <a:solidFill>
                  <a:srgbClr val="444746"/>
                </a:solidFill>
              </a:rPr>
              <a:t>o</a:t>
            </a:r>
            <a:r>
              <a:rPr lang="en-GB" sz="2400" dirty="0">
                <a:solidFill>
                  <a:srgbClr val="444746"/>
                </a:solidFill>
              </a:rPr>
              <a:t>perating </a:t>
            </a:r>
            <a:r>
              <a:rPr lang="en-GB" dirty="0">
                <a:solidFill>
                  <a:srgbClr val="444746"/>
                </a:solidFill>
              </a:rPr>
              <a:t>p</a:t>
            </a:r>
            <a:r>
              <a:rPr lang="en-GB" sz="2400" dirty="0">
                <a:solidFill>
                  <a:srgbClr val="444746"/>
                </a:solidFill>
              </a:rPr>
              <a:t>rocedures (SOPs) for manual handling?</a:t>
            </a:r>
            <a:endParaRPr lang="en-GB" dirty="0">
              <a:solidFill>
                <a:srgbClr val="444746"/>
              </a:solidFill>
              <a:latin typeface="Arial"/>
              <a:ea typeface="Arial"/>
              <a:cs typeface="Arial"/>
              <a:sym typeface="Arial"/>
            </a:endParaRPr>
          </a:p>
          <a:p>
            <a:pPr marL="457200" indent="-457200">
              <a:lnSpc>
                <a:spcPct val="97916"/>
              </a:lnSpc>
              <a:spcBef>
                <a:spcPts val="800"/>
              </a:spcBef>
              <a:buClr>
                <a:schemeClr val="dk1"/>
              </a:buClr>
              <a:buSzPct val="100000"/>
              <a:buFont typeface="+mj-lt"/>
              <a:buAutoNum type="alphaUcPeriod"/>
            </a:pPr>
            <a:r>
              <a:rPr lang="en-GB" sz="2400" dirty="0"/>
              <a:t>To enhance communication within the organisation</a:t>
            </a:r>
          </a:p>
          <a:p>
            <a:pPr marL="457200" lvl="0" indent="-457200" algn="l" rtl="0">
              <a:lnSpc>
                <a:spcPct val="97916"/>
              </a:lnSpc>
              <a:spcBef>
                <a:spcPts val="800"/>
              </a:spcBef>
              <a:spcAft>
                <a:spcPts val="0"/>
              </a:spcAft>
              <a:buClr>
                <a:schemeClr val="dk1"/>
              </a:buClr>
              <a:buSzPct val="100000"/>
              <a:buFont typeface="+mj-lt"/>
              <a:buAutoNum type="alphaUcPeriod"/>
            </a:pPr>
            <a:r>
              <a:rPr lang="en-GB" sz="2400" dirty="0"/>
              <a:t>To ensure compliance with regulatory requirements</a:t>
            </a:r>
          </a:p>
          <a:p>
            <a:pPr marL="457200" lvl="0" indent="-457200" algn="l" rtl="0">
              <a:lnSpc>
                <a:spcPct val="97916"/>
              </a:lnSpc>
              <a:spcBef>
                <a:spcPts val="800"/>
              </a:spcBef>
              <a:spcAft>
                <a:spcPts val="0"/>
              </a:spcAft>
              <a:buClr>
                <a:schemeClr val="dk1"/>
              </a:buClr>
              <a:buSzPct val="100000"/>
              <a:buFont typeface="+mj-lt"/>
              <a:buAutoNum type="alphaUcPeriod"/>
            </a:pPr>
            <a:r>
              <a:rPr lang="en-GB" sz="2400" dirty="0"/>
              <a:t>To improve productivity and efficiency</a:t>
            </a:r>
          </a:p>
          <a:p>
            <a:pPr marL="457200" lvl="0" indent="-457200" algn="l" rtl="0">
              <a:lnSpc>
                <a:spcPct val="97916"/>
              </a:lnSpc>
              <a:spcBef>
                <a:spcPts val="800"/>
              </a:spcBef>
              <a:spcAft>
                <a:spcPts val="0"/>
              </a:spcAft>
              <a:buClr>
                <a:schemeClr val="dk1"/>
              </a:buClr>
              <a:buSzPct val="100000"/>
              <a:buFont typeface="+mj-lt"/>
              <a:buAutoNum type="alphaUcPeriod"/>
            </a:pPr>
            <a:r>
              <a:rPr lang="en-GB" sz="2400" dirty="0"/>
              <a:t>To minimise the risk of injuries and accidents</a:t>
            </a:r>
          </a:p>
          <a:p>
            <a:pPr marL="0" lvl="0" indent="0" algn="r" rtl="0">
              <a:lnSpc>
                <a:spcPct val="97916"/>
              </a:lnSpc>
              <a:spcBef>
                <a:spcPts val="800"/>
              </a:spcBef>
              <a:spcAft>
                <a:spcPts val="0"/>
              </a:spcAft>
              <a:buClr>
                <a:schemeClr val="dk1"/>
              </a:buClr>
              <a:buSzPct val="100000"/>
              <a:buNone/>
            </a:pPr>
            <a:r>
              <a:rPr lang="en-GB" sz="2400" dirty="0"/>
              <a:t>(1 mark)</a:t>
            </a:r>
          </a:p>
        </p:txBody>
      </p:sp>
      <p:sp>
        <p:nvSpPr>
          <p:cNvPr id="10" name="Text Placeholder 9">
            <a:extLst>
              <a:ext uri="{FF2B5EF4-FFF2-40B4-BE49-F238E27FC236}">
                <a16:creationId xmlns:a16="http://schemas.microsoft.com/office/drawing/2014/main" id="{4A1EFDF9-A04E-C52E-5791-F3A1C34CE7D6}"/>
              </a:ext>
            </a:extLst>
          </p:cNvPr>
          <p:cNvSpPr>
            <a:spLocks noGrp="1"/>
          </p:cNvSpPr>
          <p:nvPr>
            <p:ph type="body" sz="quarter" idx="11"/>
          </p:nvPr>
        </p:nvSpPr>
        <p:spPr/>
        <p:txBody>
          <a:bodyPr/>
          <a:lstStyle/>
          <a:p>
            <a:r>
              <a:rPr lang="en-GB"/>
              <a:t>Lesson 1: What is a standard operating procedure (SOP)?</a:t>
            </a:r>
          </a:p>
        </p:txBody>
      </p:sp>
      <p:sp>
        <p:nvSpPr>
          <p:cNvPr id="3" name="Text Placeholder 2">
            <a:extLst>
              <a:ext uri="{FF2B5EF4-FFF2-40B4-BE49-F238E27FC236}">
                <a16:creationId xmlns:a16="http://schemas.microsoft.com/office/drawing/2014/main" id="{8937CF41-FA67-00D9-CEAA-3970552E114D}"/>
              </a:ext>
            </a:extLst>
          </p:cNvPr>
          <p:cNvSpPr>
            <a:spLocks noGrp="1"/>
          </p:cNvSpPr>
          <p:nvPr>
            <p:ph type="body" sz="quarter" idx="14"/>
          </p:nvPr>
        </p:nvSpPr>
        <p:spPr>
          <a:solidFill>
            <a:srgbClr val="88A2FF"/>
          </a:solidFill>
        </p:spPr>
        <p:txBody>
          <a:bodyPr/>
          <a:lstStyle/>
          <a:p>
            <a:r>
              <a:rPr lang="en-GB"/>
              <a:t>Plenary</a:t>
            </a:r>
          </a:p>
        </p:txBody>
      </p:sp>
    </p:spTree>
    <p:extLst>
      <p:ext uri="{BB962C8B-B14F-4D97-AF65-F5344CB8AC3E}">
        <p14:creationId xmlns:p14="http://schemas.microsoft.com/office/powerpoint/2010/main" val="22469747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95C442-E988-F9D6-098A-E6F6C0FA5D9D}"/>
              </a:ext>
            </a:extLst>
          </p:cNvPr>
          <p:cNvSpPr>
            <a:spLocks noGrp="1"/>
          </p:cNvSpPr>
          <p:nvPr>
            <p:ph type="title"/>
          </p:nvPr>
        </p:nvSpPr>
        <p:spPr>
          <a:xfrm>
            <a:off x="838200" y="365125"/>
            <a:ext cx="10515600" cy="1325563"/>
          </a:xfrm>
        </p:spPr>
        <p:txBody>
          <a:bodyPr/>
          <a:lstStyle/>
          <a:p>
            <a:r>
              <a:rPr lang="en-GB"/>
              <a:t>Multiple-choice question</a:t>
            </a:r>
          </a:p>
        </p:txBody>
      </p:sp>
      <p:sp>
        <p:nvSpPr>
          <p:cNvPr id="8" name="Content Placeholder 7">
            <a:extLst>
              <a:ext uri="{FF2B5EF4-FFF2-40B4-BE49-F238E27FC236}">
                <a16:creationId xmlns:a16="http://schemas.microsoft.com/office/drawing/2014/main" id="{CDFA3211-8A55-BB29-F8F1-A1678304B15A}"/>
              </a:ext>
            </a:extLst>
          </p:cNvPr>
          <p:cNvSpPr>
            <a:spLocks noGrp="1"/>
          </p:cNvSpPr>
          <p:nvPr>
            <p:ph sz="half" idx="1"/>
          </p:nvPr>
        </p:nvSpPr>
        <p:spPr>
          <a:xfrm>
            <a:off x="838199" y="1825625"/>
            <a:ext cx="6400801" cy="4351338"/>
          </a:xfrm>
        </p:spPr>
        <p:txBody>
          <a:bodyPr>
            <a:normAutofit fontScale="92500"/>
          </a:bodyPr>
          <a:lstStyle/>
          <a:p>
            <a:pPr marL="514350" indent="-514350">
              <a:buFont typeface="+mj-lt"/>
              <a:buAutoNum type="arabicPeriod"/>
            </a:pPr>
            <a:r>
              <a:rPr lang="en-GB" sz="2400">
                <a:solidFill>
                  <a:srgbClr val="444746"/>
                </a:solidFill>
              </a:rPr>
              <a:t>Which of the following describes the primary purpose of using standard </a:t>
            </a:r>
            <a:r>
              <a:rPr lang="en-GB">
                <a:solidFill>
                  <a:srgbClr val="444746"/>
                </a:solidFill>
              </a:rPr>
              <a:t>o</a:t>
            </a:r>
            <a:r>
              <a:rPr lang="en-GB" sz="2400">
                <a:solidFill>
                  <a:srgbClr val="444746"/>
                </a:solidFill>
              </a:rPr>
              <a:t>perating </a:t>
            </a:r>
            <a:r>
              <a:rPr lang="en-GB">
                <a:solidFill>
                  <a:srgbClr val="444746"/>
                </a:solidFill>
              </a:rPr>
              <a:t>p</a:t>
            </a:r>
            <a:r>
              <a:rPr lang="en-GB" sz="2400">
                <a:solidFill>
                  <a:srgbClr val="444746"/>
                </a:solidFill>
              </a:rPr>
              <a:t>rocedures (SOPs) for manual handling?</a:t>
            </a:r>
            <a:endParaRPr lang="en-GB">
              <a:solidFill>
                <a:srgbClr val="444746"/>
              </a:solidFill>
              <a:latin typeface="Arial"/>
              <a:ea typeface="Arial"/>
              <a:cs typeface="Arial"/>
              <a:sym typeface="Arial"/>
            </a:endParaRPr>
          </a:p>
          <a:p>
            <a:pPr marL="457200" indent="-457200">
              <a:lnSpc>
                <a:spcPct val="97916"/>
              </a:lnSpc>
              <a:spcBef>
                <a:spcPts val="800"/>
              </a:spcBef>
              <a:buClr>
                <a:schemeClr val="dk1"/>
              </a:buClr>
              <a:buSzPct val="100000"/>
              <a:buFont typeface="+mj-lt"/>
              <a:buAutoNum type="alphaUcPeriod"/>
            </a:pPr>
            <a:r>
              <a:rPr lang="en-GB" sz="2400" dirty="0"/>
              <a:t>To enhance communication within the organisation</a:t>
            </a:r>
          </a:p>
          <a:p>
            <a:pPr marL="457200" lvl="0" indent="-457200" algn="l" rtl="0">
              <a:lnSpc>
                <a:spcPct val="97916"/>
              </a:lnSpc>
              <a:spcBef>
                <a:spcPts val="800"/>
              </a:spcBef>
              <a:spcAft>
                <a:spcPts val="0"/>
              </a:spcAft>
              <a:buClr>
                <a:schemeClr val="dk1"/>
              </a:buClr>
              <a:buSzPct val="100000"/>
              <a:buFont typeface="+mj-lt"/>
              <a:buAutoNum type="alphaUcPeriod"/>
            </a:pPr>
            <a:r>
              <a:rPr lang="en-GB" sz="2400" dirty="0"/>
              <a:t>To ensure compliance with regulatory requirements</a:t>
            </a:r>
          </a:p>
          <a:p>
            <a:pPr marL="457200" lvl="0" indent="-457200" algn="l" rtl="0">
              <a:lnSpc>
                <a:spcPct val="97916"/>
              </a:lnSpc>
              <a:spcBef>
                <a:spcPts val="800"/>
              </a:spcBef>
              <a:spcAft>
                <a:spcPts val="0"/>
              </a:spcAft>
              <a:buClr>
                <a:schemeClr val="dk1"/>
              </a:buClr>
              <a:buSzPct val="100000"/>
              <a:buFont typeface="+mj-lt"/>
              <a:buAutoNum type="alphaUcPeriod"/>
            </a:pPr>
            <a:r>
              <a:rPr lang="en-GB" sz="2400" dirty="0"/>
              <a:t>To improve productivity and efficiency</a:t>
            </a:r>
          </a:p>
          <a:p>
            <a:pPr marL="457200" lvl="0" indent="-457200" algn="l" rtl="0">
              <a:lnSpc>
                <a:spcPct val="97916"/>
              </a:lnSpc>
              <a:spcBef>
                <a:spcPts val="800"/>
              </a:spcBef>
              <a:spcAft>
                <a:spcPts val="0"/>
              </a:spcAft>
              <a:buClr>
                <a:schemeClr val="dk1"/>
              </a:buClr>
              <a:buSzPct val="100000"/>
              <a:buFont typeface="+mj-lt"/>
              <a:buAutoNum type="alphaUcPeriod"/>
            </a:pPr>
            <a:r>
              <a:rPr lang="en-GB" sz="2400" dirty="0"/>
              <a:t>To minimise the risk of injuries and accidents</a:t>
            </a:r>
          </a:p>
          <a:p>
            <a:pPr marL="0" lvl="0" indent="0" algn="r" rtl="0">
              <a:lnSpc>
                <a:spcPct val="97916"/>
              </a:lnSpc>
              <a:spcBef>
                <a:spcPts val="800"/>
              </a:spcBef>
              <a:spcAft>
                <a:spcPts val="0"/>
              </a:spcAft>
              <a:buClr>
                <a:schemeClr val="dk1"/>
              </a:buClr>
              <a:buSzPct val="100000"/>
              <a:buNone/>
            </a:pPr>
            <a:r>
              <a:rPr lang="en-GB" sz="2400" dirty="0"/>
              <a:t>(1 mark)</a:t>
            </a:r>
          </a:p>
        </p:txBody>
      </p:sp>
      <p:sp>
        <p:nvSpPr>
          <p:cNvPr id="10" name="Text Placeholder 9">
            <a:extLst>
              <a:ext uri="{FF2B5EF4-FFF2-40B4-BE49-F238E27FC236}">
                <a16:creationId xmlns:a16="http://schemas.microsoft.com/office/drawing/2014/main" id="{4A1EFDF9-A04E-C52E-5791-F3A1C34CE7D6}"/>
              </a:ext>
            </a:extLst>
          </p:cNvPr>
          <p:cNvSpPr>
            <a:spLocks noGrp="1"/>
          </p:cNvSpPr>
          <p:nvPr>
            <p:ph type="body" sz="quarter" idx="11"/>
          </p:nvPr>
        </p:nvSpPr>
        <p:spPr/>
        <p:txBody>
          <a:bodyPr/>
          <a:lstStyle/>
          <a:p>
            <a:r>
              <a:rPr lang="en-GB"/>
              <a:t>Lesson 1: What is a standard operating procedure (SOP)?</a:t>
            </a:r>
          </a:p>
        </p:txBody>
      </p:sp>
      <p:sp>
        <p:nvSpPr>
          <p:cNvPr id="2" name="Text Placeholder 5">
            <a:extLst>
              <a:ext uri="{FF2B5EF4-FFF2-40B4-BE49-F238E27FC236}">
                <a16:creationId xmlns:a16="http://schemas.microsoft.com/office/drawing/2014/main" id="{A27ABB59-8442-CC57-5062-372FAAC7F6D5}"/>
              </a:ext>
            </a:extLst>
          </p:cNvPr>
          <p:cNvSpPr txBox="1">
            <a:spLocks/>
          </p:cNvSpPr>
          <p:nvPr/>
        </p:nvSpPr>
        <p:spPr>
          <a:xfrm>
            <a:off x="8175008" y="2892829"/>
            <a:ext cx="3507474" cy="3284134"/>
          </a:xfrm>
          <a:prstGeom prst="rect">
            <a:avLst/>
          </a:prstGeom>
        </p:spPr>
        <p:txBody>
          <a:bodyPr lIns="91440" tIns="45720" rIns="91440" bIns="45720" anchor="t">
            <a:normAutofit/>
          </a:bodyPr>
          <a:lstStyle>
            <a:lvl1pPr marL="228600" indent="-228600" algn="l" defTabSz="914400" rtl="0" eaLnBrk="1" latinLnBrk="0" hangingPunct="1">
              <a:lnSpc>
                <a:spcPct val="108000"/>
              </a:lnSpc>
              <a:spcBef>
                <a:spcPts val="1000"/>
              </a:spcBef>
              <a:buClr>
                <a:srgbClr val="466318"/>
              </a:buClr>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8000"/>
              </a:lnSpc>
              <a:spcBef>
                <a:spcPts val="500"/>
              </a:spcBef>
              <a:buClr>
                <a:srgbClr val="466318"/>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8000"/>
              </a:lnSpc>
              <a:spcBef>
                <a:spcPts val="500"/>
              </a:spcBef>
              <a:buClr>
                <a:srgbClr val="466318"/>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8000"/>
              </a:lnSpc>
              <a:spcBef>
                <a:spcPts val="500"/>
              </a:spcBef>
              <a:buClr>
                <a:srgbClr val="466318"/>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8000"/>
              </a:lnSpc>
              <a:spcBef>
                <a:spcPts val="500"/>
              </a:spcBef>
              <a:buClr>
                <a:srgbClr val="466318"/>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916"/>
              </a:lnSpc>
              <a:spcBef>
                <a:spcPts val="0"/>
              </a:spcBef>
              <a:buSzPts val="1800"/>
              <a:buFont typeface="Arial" panose="020B0604020202020204" pitchFamily="34" charset="0"/>
              <a:buNone/>
            </a:pPr>
            <a:r>
              <a:rPr lang="en-GB" sz="2000">
                <a:solidFill>
                  <a:schemeClr val="tx1"/>
                </a:solidFill>
                <a:latin typeface="Arial"/>
                <a:cs typeface="Arial"/>
              </a:rPr>
              <a:t>AO1</a:t>
            </a:r>
            <a:endParaRPr lang="en-GB" sz="2000">
              <a:solidFill>
                <a:schemeClr val="tx1"/>
              </a:solidFill>
            </a:endParaRPr>
          </a:p>
          <a:p>
            <a:pPr marL="0" lvl="0" indent="0" algn="l" rtl="0">
              <a:lnSpc>
                <a:spcPct val="97916"/>
              </a:lnSpc>
              <a:spcBef>
                <a:spcPts val="800"/>
              </a:spcBef>
              <a:spcAft>
                <a:spcPts val="0"/>
              </a:spcAft>
              <a:buClr>
                <a:schemeClr val="dk1"/>
              </a:buClr>
              <a:buSzPct val="100000"/>
              <a:buNone/>
            </a:pPr>
            <a:r>
              <a:rPr lang="en-GB" sz="2000" dirty="0">
                <a:solidFill>
                  <a:schemeClr val="tx1"/>
                </a:solidFill>
              </a:rPr>
              <a:t>D </a:t>
            </a:r>
            <a:r>
              <a:rPr lang="en-GB" sz="2000" dirty="0"/>
              <a:t>To minimise the risk of injuries and accidents</a:t>
            </a:r>
          </a:p>
          <a:p>
            <a:endParaRPr lang="en-GB" dirty="0"/>
          </a:p>
        </p:txBody>
      </p:sp>
      <p:sp>
        <p:nvSpPr>
          <p:cNvPr id="3" name="Text Placeholder 11">
            <a:extLst>
              <a:ext uri="{FF2B5EF4-FFF2-40B4-BE49-F238E27FC236}">
                <a16:creationId xmlns:a16="http://schemas.microsoft.com/office/drawing/2014/main" id="{B4FF603D-74C0-4D4B-982D-50635A27BC7B}"/>
              </a:ext>
            </a:extLst>
          </p:cNvPr>
          <p:cNvSpPr txBox="1">
            <a:spLocks/>
          </p:cNvSpPr>
          <p:nvPr/>
        </p:nvSpPr>
        <p:spPr>
          <a:xfrm>
            <a:off x="8175008" y="2055812"/>
            <a:ext cx="2689727" cy="620511"/>
          </a:xfrm>
          <a:prstGeom prst="rect">
            <a:avLst/>
          </a:prstGeom>
        </p:spPr>
        <p:txBody>
          <a:bodyPr vert="horz" lIns="91440" tIns="45720" rIns="91440" bIns="45720" rtlCol="0" anchor="ctr" anchorCtr="0">
            <a:noAutofit/>
          </a:bodyPr>
          <a:lstStyle>
            <a:lvl1pPr marL="0" indent="0" algn="l" defTabSz="914400" rtl="0" eaLnBrk="1" latinLnBrk="0" hangingPunct="1">
              <a:lnSpc>
                <a:spcPct val="108000"/>
              </a:lnSpc>
              <a:spcBef>
                <a:spcPts val="1000"/>
              </a:spcBef>
              <a:buClr>
                <a:srgbClr val="466318"/>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8000"/>
              </a:lnSpc>
              <a:spcBef>
                <a:spcPts val="500"/>
              </a:spcBef>
              <a:buClr>
                <a:srgbClr val="466318"/>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8000"/>
              </a:lnSpc>
              <a:spcBef>
                <a:spcPts val="500"/>
              </a:spcBef>
              <a:buClr>
                <a:srgbClr val="466318"/>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8000"/>
              </a:lnSpc>
              <a:spcBef>
                <a:spcPts val="500"/>
              </a:spcBef>
              <a:buClr>
                <a:srgbClr val="466318"/>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8000"/>
              </a:lnSpc>
              <a:spcBef>
                <a:spcPts val="500"/>
              </a:spcBef>
              <a:buClr>
                <a:srgbClr val="466318"/>
              </a:buClr>
              <a:buFont typeface="Arial" panose="020B0604020202020204" pitchFamily="34" charset="0"/>
              <a:buNone/>
              <a:defRPr sz="1200" kern="1200">
                <a:solidFill>
                  <a:srgbClr val="89898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b="1">
                <a:solidFill>
                  <a:schemeClr val="tx1"/>
                </a:solidFill>
              </a:rPr>
              <a:t>Answers</a:t>
            </a:r>
          </a:p>
        </p:txBody>
      </p:sp>
      <p:sp>
        <p:nvSpPr>
          <p:cNvPr id="6" name="Text Placeholder 5">
            <a:extLst>
              <a:ext uri="{FF2B5EF4-FFF2-40B4-BE49-F238E27FC236}">
                <a16:creationId xmlns:a16="http://schemas.microsoft.com/office/drawing/2014/main" id="{861CB907-E961-9343-3138-4BE9A178D4E0}"/>
              </a:ext>
            </a:extLst>
          </p:cNvPr>
          <p:cNvSpPr>
            <a:spLocks noGrp="1"/>
          </p:cNvSpPr>
          <p:nvPr>
            <p:ph type="body" sz="quarter" idx="14"/>
          </p:nvPr>
        </p:nvSpPr>
        <p:spPr>
          <a:solidFill>
            <a:srgbClr val="88A2FF"/>
          </a:solidFill>
        </p:spPr>
        <p:txBody>
          <a:bodyPr/>
          <a:lstStyle/>
          <a:p>
            <a:r>
              <a:rPr lang="en-GB"/>
              <a:t>Plenary</a:t>
            </a:r>
          </a:p>
        </p:txBody>
      </p:sp>
    </p:spTree>
    <p:extLst>
      <p:ext uri="{BB962C8B-B14F-4D97-AF65-F5344CB8AC3E}">
        <p14:creationId xmlns:p14="http://schemas.microsoft.com/office/powerpoint/2010/main" val="1767658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a:xfrm>
            <a:off x="838200" y="365125"/>
            <a:ext cx="10515600" cy="1325563"/>
          </a:xfrm>
        </p:spPr>
        <p:txBody>
          <a:bodyPr/>
          <a:lstStyle/>
          <a:p>
            <a:r>
              <a:rPr lang="en-GB"/>
              <a:t>Introduction</a:t>
            </a:r>
          </a:p>
        </p:txBody>
      </p:sp>
      <p:sp>
        <p:nvSpPr>
          <p:cNvPr id="6" name="Content Placeholder 5">
            <a:extLst>
              <a:ext uri="{FF2B5EF4-FFF2-40B4-BE49-F238E27FC236}">
                <a16:creationId xmlns:a16="http://schemas.microsoft.com/office/drawing/2014/main" id="{965509F4-901C-3661-2A44-9A91B8F23CAA}"/>
              </a:ext>
            </a:extLst>
          </p:cNvPr>
          <p:cNvSpPr>
            <a:spLocks noGrp="1"/>
          </p:cNvSpPr>
          <p:nvPr>
            <p:ph idx="1"/>
          </p:nvPr>
        </p:nvSpPr>
        <p:spPr>
          <a:xfrm>
            <a:off x="838200" y="1825625"/>
            <a:ext cx="7083829" cy="4351338"/>
          </a:xfrm>
        </p:spPr>
        <p:txBody>
          <a:bodyPr>
            <a:normAutofit/>
          </a:bodyPr>
          <a:lstStyle/>
          <a:p>
            <a:r>
              <a:rPr lang="en-US"/>
              <a:t>Work in pairs. </a:t>
            </a:r>
          </a:p>
          <a:p>
            <a:r>
              <a:rPr lang="en-US"/>
              <a:t>Verbally tell your partner how to use a pipette to fill a beaker to exactly 30cm</a:t>
            </a:r>
            <a:r>
              <a:rPr lang="en-GB" baseline="30000">
                <a:solidFill>
                  <a:srgbClr val="0D0D0D"/>
                </a:solidFill>
                <a:ea typeface="Arial" panose="020B0604020202020204" pitchFamily="34" charset="0"/>
              </a:rPr>
              <a:t>3</a:t>
            </a:r>
            <a:r>
              <a:rPr lang="en-US"/>
              <a:t>. They must follow your instructions exactly.</a:t>
            </a:r>
          </a:p>
          <a:p>
            <a:r>
              <a:rPr lang="en-US"/>
              <a:t>Then swap roles.</a:t>
            </a:r>
          </a:p>
          <a:p>
            <a:r>
              <a:rPr lang="en-US"/>
              <a:t>Use the measuring cylinder to accurately measure the volume of water in your beakers. Did you both manage to use the pipette to measure out exactly 30cm</a:t>
            </a:r>
            <a:r>
              <a:rPr lang="en-GB" baseline="30000">
                <a:solidFill>
                  <a:srgbClr val="0D0D0D"/>
                </a:solidFill>
                <a:ea typeface="Arial" panose="020B0604020202020204" pitchFamily="34" charset="0"/>
              </a:rPr>
              <a:t>3</a:t>
            </a:r>
            <a:r>
              <a:rPr lang="en-US"/>
              <a:t>?</a:t>
            </a:r>
          </a:p>
        </p:txBody>
      </p:sp>
      <p:sp>
        <p:nvSpPr>
          <p:cNvPr id="7" name="Content Placeholder 6">
            <a:extLst>
              <a:ext uri="{FF2B5EF4-FFF2-40B4-BE49-F238E27FC236}">
                <a16:creationId xmlns:a16="http://schemas.microsoft.com/office/drawing/2014/main" id="{A2E64551-BB55-42D7-A163-0EF4924DC851}"/>
              </a:ext>
            </a:extLst>
          </p:cNvPr>
          <p:cNvSpPr>
            <a:spLocks noGrp="1"/>
          </p:cNvSpPr>
          <p:nvPr>
            <p:ph idx="10"/>
          </p:nvPr>
        </p:nvSpPr>
        <p:spPr>
          <a:xfrm>
            <a:off x="8179724" y="1825625"/>
            <a:ext cx="3174076" cy="4351338"/>
          </a:xfrm>
          <a:custGeom>
            <a:avLst/>
            <a:gdLst>
              <a:gd name="connsiteX0" fmla="*/ 0 w 3173412"/>
              <a:gd name="connsiteY0" fmla="*/ 0 h 4351338"/>
              <a:gd name="connsiteX1" fmla="*/ 3173412 w 3173412"/>
              <a:gd name="connsiteY1" fmla="*/ 0 h 4351338"/>
              <a:gd name="connsiteX2" fmla="*/ 3173412 w 3173412"/>
              <a:gd name="connsiteY2" fmla="*/ 4351338 h 4351338"/>
              <a:gd name="connsiteX3" fmla="*/ 0 w 3173412"/>
              <a:gd name="connsiteY3" fmla="*/ 4351338 h 4351338"/>
              <a:gd name="connsiteX4" fmla="*/ 0 w 3173412"/>
              <a:gd name="connsiteY4" fmla="*/ 0 h 4351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3412" h="4351338" fill="none" extrusionOk="0">
                <a:moveTo>
                  <a:pt x="0" y="0"/>
                </a:moveTo>
                <a:cubicBezTo>
                  <a:pt x="816512" y="-33775"/>
                  <a:pt x="2737541" y="138873"/>
                  <a:pt x="3173412" y="0"/>
                </a:cubicBezTo>
                <a:cubicBezTo>
                  <a:pt x="3099641" y="585222"/>
                  <a:pt x="3017529" y="3710241"/>
                  <a:pt x="3173412" y="4351338"/>
                </a:cubicBezTo>
                <a:cubicBezTo>
                  <a:pt x="1768252" y="4214008"/>
                  <a:pt x="521130" y="4213482"/>
                  <a:pt x="0" y="4351338"/>
                </a:cubicBezTo>
                <a:cubicBezTo>
                  <a:pt x="152408" y="2268068"/>
                  <a:pt x="73868" y="1803478"/>
                  <a:pt x="0" y="0"/>
                </a:cubicBezTo>
                <a:close/>
              </a:path>
              <a:path w="3173412" h="4351338" stroke="0" extrusionOk="0">
                <a:moveTo>
                  <a:pt x="0" y="0"/>
                </a:moveTo>
                <a:cubicBezTo>
                  <a:pt x="1175655" y="-101487"/>
                  <a:pt x="1737843" y="-162162"/>
                  <a:pt x="3173412" y="0"/>
                </a:cubicBezTo>
                <a:cubicBezTo>
                  <a:pt x="3234125" y="1739382"/>
                  <a:pt x="3112340" y="3375976"/>
                  <a:pt x="3173412" y="4351338"/>
                </a:cubicBezTo>
                <a:cubicBezTo>
                  <a:pt x="1782543" y="4401403"/>
                  <a:pt x="560800" y="4192889"/>
                  <a:pt x="0" y="4351338"/>
                </a:cubicBezTo>
                <a:cubicBezTo>
                  <a:pt x="-24452" y="3602151"/>
                  <a:pt x="-67663" y="2092173"/>
                  <a:pt x="0" y="0"/>
                </a:cubicBezTo>
                <a:close/>
              </a:path>
            </a:pathLst>
          </a:custGeom>
          <a:ln>
            <a:extLst>
              <a:ext uri="{C807C97D-BFC1-408E-A445-0C87EB9F89A2}">
                <ask:lineSketchStyleProps xmlns:ask="http://schemas.microsoft.com/office/drawing/2018/sketchyshapes" sd="981765707">
                  <ask:type>
                    <ask:lineSketchCurved/>
                  </ask:type>
                </ask:lineSketchStyleProps>
              </a:ext>
            </a:extLst>
          </a:ln>
        </p:spPr>
        <p:txBody>
          <a:bodyPr>
            <a:normAutofit/>
          </a:bodyPr>
          <a:lstStyle/>
          <a:p>
            <a:pPr marL="0" lvl="0" indent="0">
              <a:buNone/>
            </a:pPr>
            <a:r>
              <a:rPr lang="en-GB" b="1"/>
              <a:t>Resources needed</a:t>
            </a:r>
          </a:p>
          <a:p>
            <a:pPr lvl="0"/>
            <a:r>
              <a:rPr lang="en-GB"/>
              <a:t>10cm</a:t>
            </a:r>
            <a:r>
              <a:rPr lang="en-GB" baseline="30000">
                <a:solidFill>
                  <a:srgbClr val="0D0D0D"/>
                </a:solidFill>
                <a:ea typeface="Arial" panose="020B0604020202020204" pitchFamily="34" charset="0"/>
              </a:rPr>
              <a:t>3</a:t>
            </a:r>
            <a:r>
              <a:rPr lang="en-GB"/>
              <a:t> pipette</a:t>
            </a:r>
          </a:p>
          <a:p>
            <a:pPr lvl="0"/>
            <a:r>
              <a:rPr lang="en-GB"/>
              <a:t>50cm</a:t>
            </a:r>
            <a:r>
              <a:rPr lang="en-GB" baseline="30000">
                <a:solidFill>
                  <a:srgbClr val="0D0D0D"/>
                </a:solidFill>
                <a:ea typeface="Arial" panose="020B0604020202020204" pitchFamily="34" charset="0"/>
              </a:rPr>
              <a:t>3</a:t>
            </a:r>
            <a:r>
              <a:rPr lang="en-GB"/>
              <a:t> beaker</a:t>
            </a:r>
          </a:p>
          <a:p>
            <a:r>
              <a:rPr lang="en-GB"/>
              <a:t>50cm</a:t>
            </a:r>
            <a:r>
              <a:rPr lang="en-GB" baseline="30000">
                <a:solidFill>
                  <a:srgbClr val="0D0D0D"/>
                </a:solidFill>
                <a:ea typeface="Arial" panose="020B0604020202020204" pitchFamily="34" charset="0"/>
              </a:rPr>
              <a:t>3</a:t>
            </a:r>
            <a:r>
              <a:rPr lang="en-GB"/>
              <a:t> measuring cylinder</a:t>
            </a:r>
          </a:p>
          <a:p>
            <a:pPr lvl="0"/>
            <a:r>
              <a:rPr lang="en-GB"/>
              <a:t>Water</a:t>
            </a:r>
          </a:p>
        </p:txBody>
      </p:sp>
      <p:sp>
        <p:nvSpPr>
          <p:cNvPr id="4" name="Text Placeholder 12">
            <a:extLst>
              <a:ext uri="{FF2B5EF4-FFF2-40B4-BE49-F238E27FC236}">
                <a16:creationId xmlns:a16="http://schemas.microsoft.com/office/drawing/2014/main" id="{0A80B4B7-F830-45FF-0CCC-471DC998835A}"/>
              </a:ext>
            </a:extLst>
          </p:cNvPr>
          <p:cNvSpPr>
            <a:spLocks noGrp="1"/>
          </p:cNvSpPr>
          <p:nvPr>
            <p:ph type="body" sz="quarter" idx="11"/>
          </p:nvPr>
        </p:nvSpPr>
        <p:spPr>
          <a:xfrm>
            <a:off x="838200" y="6356349"/>
            <a:ext cx="4210050" cy="365125"/>
          </a:xfrm>
        </p:spPr>
        <p:txBody>
          <a:bodyPr/>
          <a:lstStyle/>
          <a:p>
            <a:r>
              <a:rPr lang="en-GB"/>
              <a:t>Lesson 1: What is a standard operating procedure (SOP)?</a:t>
            </a:r>
          </a:p>
        </p:txBody>
      </p:sp>
      <p:sp>
        <p:nvSpPr>
          <p:cNvPr id="9" name="Text Placeholder 8">
            <a:extLst>
              <a:ext uri="{FF2B5EF4-FFF2-40B4-BE49-F238E27FC236}">
                <a16:creationId xmlns:a16="http://schemas.microsoft.com/office/drawing/2014/main" id="{661AB3ED-1853-6C25-C5DE-EC7CBFD81F18}"/>
              </a:ext>
            </a:extLst>
          </p:cNvPr>
          <p:cNvSpPr>
            <a:spLocks noGrp="1"/>
          </p:cNvSpPr>
          <p:nvPr>
            <p:ph type="body" sz="quarter" idx="14"/>
          </p:nvPr>
        </p:nvSpPr>
        <p:spPr>
          <a:xfrm>
            <a:off x="9973929" y="162686"/>
            <a:ext cx="2078545" cy="365125"/>
          </a:xfrm>
          <a:solidFill>
            <a:srgbClr val="88A2FF"/>
          </a:solidFill>
        </p:spPr>
        <p:txBody>
          <a:bodyPr/>
          <a:lstStyle/>
          <a:p>
            <a:r>
              <a:rPr lang="en-GB"/>
              <a:t>Introduction</a:t>
            </a:r>
          </a:p>
        </p:txBody>
      </p:sp>
    </p:spTree>
    <p:extLst>
      <p:ext uri="{BB962C8B-B14F-4D97-AF65-F5344CB8AC3E}">
        <p14:creationId xmlns:p14="http://schemas.microsoft.com/office/powerpoint/2010/main" val="783867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357BC3-A920-1744-4378-77EA2C9D1914}"/>
              </a:ext>
            </a:extLst>
          </p:cNvPr>
          <p:cNvSpPr>
            <a:spLocks noGrp="1"/>
          </p:cNvSpPr>
          <p:nvPr>
            <p:ph type="title"/>
          </p:nvPr>
        </p:nvSpPr>
        <p:spPr>
          <a:xfrm>
            <a:off x="838200" y="365125"/>
            <a:ext cx="10515600" cy="1325563"/>
          </a:xfrm>
        </p:spPr>
        <p:txBody>
          <a:bodyPr/>
          <a:lstStyle/>
          <a:p>
            <a:r>
              <a:rPr lang="en-US"/>
              <a:t>In this lesson, we have:</a:t>
            </a:r>
            <a:endParaRPr lang="en-GB"/>
          </a:p>
        </p:txBody>
      </p:sp>
      <p:sp>
        <p:nvSpPr>
          <p:cNvPr id="5" name="Content Placeholder 4">
            <a:extLst>
              <a:ext uri="{FF2B5EF4-FFF2-40B4-BE49-F238E27FC236}">
                <a16:creationId xmlns:a16="http://schemas.microsoft.com/office/drawing/2014/main" id="{82C64786-921D-E434-0361-3595FFD918F4}"/>
              </a:ext>
            </a:extLst>
          </p:cNvPr>
          <p:cNvSpPr>
            <a:spLocks noGrp="1"/>
          </p:cNvSpPr>
          <p:nvPr>
            <p:ph idx="1"/>
          </p:nvPr>
        </p:nvSpPr>
        <p:spPr>
          <a:xfrm>
            <a:off x="838200" y="1825625"/>
            <a:ext cx="6400800" cy="4351338"/>
          </a:xfrm>
        </p:spPr>
        <p:txBody>
          <a:bodyPr vert="horz" lIns="91440" tIns="45720" rIns="91440" bIns="45720" rtlCol="0" anchor="t">
            <a:normAutofit/>
          </a:bodyPr>
          <a:lstStyle/>
          <a:p>
            <a:r>
              <a:rPr lang="en-US" dirty="0"/>
              <a:t>Described what a standard operating procedure (SOP) is and why their use is essential.</a:t>
            </a:r>
          </a:p>
          <a:p>
            <a:r>
              <a:rPr lang="en-US" dirty="0"/>
              <a:t>Stated the key principles of good practice in scientific and clinical settings.</a:t>
            </a:r>
          </a:p>
          <a:p>
            <a:r>
              <a:rPr lang="en-US" dirty="0">
                <a:latin typeface="Arial"/>
                <a:cs typeface="Arial"/>
              </a:rPr>
              <a:t>Discussed potential consequences of not following good practice in scientific and clinical settings.</a:t>
            </a:r>
          </a:p>
        </p:txBody>
      </p:sp>
      <p:sp>
        <p:nvSpPr>
          <p:cNvPr id="15" name="Text Placeholder 14">
            <a:extLst>
              <a:ext uri="{FF2B5EF4-FFF2-40B4-BE49-F238E27FC236}">
                <a16:creationId xmlns:a16="http://schemas.microsoft.com/office/drawing/2014/main" id="{3B0FA94E-7B0F-E8B2-17F4-EC94C02C2DE3}"/>
              </a:ext>
            </a:extLst>
          </p:cNvPr>
          <p:cNvSpPr>
            <a:spLocks noGrp="1"/>
          </p:cNvSpPr>
          <p:nvPr>
            <p:ph type="body" sz="quarter" idx="11"/>
          </p:nvPr>
        </p:nvSpPr>
        <p:spPr/>
        <p:txBody>
          <a:bodyPr/>
          <a:lstStyle/>
          <a:p>
            <a:r>
              <a:rPr lang="en-GB"/>
              <a:t>Lesson 1: What is a standard operating procedure (SOP)?</a:t>
            </a:r>
          </a:p>
        </p:txBody>
      </p:sp>
      <p:sp>
        <p:nvSpPr>
          <p:cNvPr id="7" name="Text Placeholder 5">
            <a:extLst>
              <a:ext uri="{FF2B5EF4-FFF2-40B4-BE49-F238E27FC236}">
                <a16:creationId xmlns:a16="http://schemas.microsoft.com/office/drawing/2014/main" id="{772014DF-7194-77A3-B788-6B9F073B34AF}"/>
              </a:ext>
            </a:extLst>
          </p:cNvPr>
          <p:cNvSpPr txBox="1">
            <a:spLocks/>
          </p:cNvSpPr>
          <p:nvPr/>
        </p:nvSpPr>
        <p:spPr>
          <a:xfrm>
            <a:off x="7530353" y="1690688"/>
            <a:ext cx="3823447" cy="3961858"/>
          </a:xfrm>
          <a:prstGeom prst="rect">
            <a:avLst/>
          </a:prstGeom>
          <a:solidFill>
            <a:schemeClr val="bg1"/>
          </a:solidFill>
          <a:ln w="28575">
            <a:solidFill>
              <a:srgbClr val="88A2FF"/>
            </a:solidFill>
          </a:ln>
        </p:spPr>
        <p:txBody>
          <a:bodyPr vert="horz" lIns="180000" tIns="144000" rIns="180000" bIns="144000" rtlCol="0">
            <a:normAutofit fontScale="92500" lnSpcReduction="10000"/>
          </a:bodyPr>
          <a:lstStyle>
            <a:lvl1pPr marL="0" indent="0" algn="l" defTabSz="914400" rtl="0" eaLnBrk="1" latinLnBrk="0" hangingPunct="1">
              <a:lnSpc>
                <a:spcPct val="108000"/>
              </a:lnSpc>
              <a:spcBef>
                <a:spcPts val="1000"/>
              </a:spcBef>
              <a:buClr>
                <a:srgbClr val="466318"/>
              </a:buClr>
              <a:buFont typeface="Arial" panose="020B0604020202020204" pitchFamily="34" charset="0"/>
              <a:buNone/>
              <a:defRPr sz="18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8000"/>
              </a:lnSpc>
              <a:spcBef>
                <a:spcPts val="500"/>
              </a:spcBef>
              <a:buClr>
                <a:srgbClr val="466318"/>
              </a:buClr>
              <a:buFont typeface="Arial" panose="020B0604020202020204" pitchFamily="34" charset="0"/>
              <a:buNone/>
              <a:defRPr sz="18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8000"/>
              </a:lnSpc>
              <a:spcBef>
                <a:spcPts val="500"/>
              </a:spcBef>
              <a:buClr>
                <a:srgbClr val="466318"/>
              </a:buClr>
              <a:buFont typeface="Arial" panose="020B0604020202020204" pitchFamily="34" charset="0"/>
              <a:buNone/>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8000"/>
              </a:lnSpc>
              <a:spcBef>
                <a:spcPts val="500"/>
              </a:spcBef>
              <a:buClr>
                <a:srgbClr val="466318"/>
              </a:buClr>
              <a:buFont typeface="Arial" panose="020B0604020202020204" pitchFamily="34" charset="0"/>
              <a:buNone/>
              <a:defRPr sz="18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8000"/>
              </a:lnSpc>
              <a:spcBef>
                <a:spcPts val="500"/>
              </a:spcBef>
              <a:buClr>
                <a:srgbClr val="466318"/>
              </a:buClr>
              <a:buFont typeface="Arial" panose="020B0604020202020204" pitchFamily="34" charset="0"/>
              <a:buNone/>
              <a:defRPr sz="18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t>Skills:</a:t>
            </a:r>
          </a:p>
          <a:p>
            <a:pPr>
              <a:lnSpc>
                <a:spcPct val="115000"/>
              </a:lnSpc>
              <a:spcBef>
                <a:spcPts val="400"/>
              </a:spcBef>
              <a:spcAft>
                <a:spcPts val="400"/>
              </a:spcAft>
            </a:pPr>
            <a:r>
              <a:rPr lang="en-GB" b="1">
                <a:solidFill>
                  <a:srgbClr val="000000"/>
                </a:solidFill>
                <a:ea typeface="Arial" panose="020B0604020202020204" pitchFamily="34" charset="0"/>
              </a:rPr>
              <a:t>CS3.2 </a:t>
            </a:r>
            <a:r>
              <a:rPr lang="en-GB">
                <a:solidFill>
                  <a:srgbClr val="000000"/>
                </a:solidFill>
                <a:ea typeface="Arial" panose="020B0604020202020204" pitchFamily="34" charset="0"/>
              </a:rPr>
              <a:t>Meet their responsibilities when working in a wider team by ensuring that the project is compliant with relevant SOPs specific to the lab in which they are working.</a:t>
            </a:r>
            <a:endParaRPr lang="en-US"/>
          </a:p>
          <a:p>
            <a:r>
              <a:rPr lang="en-US" b="1"/>
              <a:t>General competencies:</a:t>
            </a:r>
          </a:p>
          <a:p>
            <a:pPr>
              <a:lnSpc>
                <a:spcPct val="115000"/>
              </a:lnSpc>
              <a:spcBef>
                <a:spcPts val="600"/>
              </a:spcBef>
              <a:spcAft>
                <a:spcPts val="600"/>
              </a:spcAft>
            </a:pPr>
            <a:r>
              <a:rPr lang="en-GB">
                <a:solidFill>
                  <a:srgbClr val="0D0D0D"/>
                </a:solidFill>
                <a:ea typeface="Arial" panose="020B0604020202020204" pitchFamily="34" charset="0"/>
              </a:rPr>
              <a:t>English:</a:t>
            </a:r>
          </a:p>
          <a:p>
            <a:pPr>
              <a:lnSpc>
                <a:spcPct val="115000"/>
              </a:lnSpc>
              <a:spcBef>
                <a:spcPts val="600"/>
              </a:spcBef>
              <a:spcAft>
                <a:spcPts val="600"/>
              </a:spcAft>
            </a:pPr>
            <a:r>
              <a:rPr lang="en-GB" b="1">
                <a:solidFill>
                  <a:srgbClr val="0D0D0D"/>
                </a:solidFill>
                <a:ea typeface="Arial" panose="020B0604020202020204" pitchFamily="34" charset="0"/>
              </a:rPr>
              <a:t>GEC4</a:t>
            </a:r>
            <a:r>
              <a:rPr lang="en-GB">
                <a:solidFill>
                  <a:srgbClr val="0D0D0D"/>
                </a:solidFill>
                <a:ea typeface="Arial" panose="020B0604020202020204" pitchFamily="34" charset="0"/>
              </a:rPr>
              <a:t> Summarise information/ideas</a:t>
            </a:r>
          </a:p>
          <a:p>
            <a:pPr>
              <a:lnSpc>
                <a:spcPct val="115000"/>
              </a:lnSpc>
              <a:spcBef>
                <a:spcPts val="600"/>
              </a:spcBef>
              <a:spcAft>
                <a:spcPts val="600"/>
              </a:spcAft>
            </a:pPr>
            <a:r>
              <a:rPr lang="en-GB" b="1">
                <a:solidFill>
                  <a:srgbClr val="0D0D0D"/>
                </a:solidFill>
                <a:ea typeface="Arial" panose="020B0604020202020204" pitchFamily="34" charset="0"/>
              </a:rPr>
              <a:t>GEC6</a:t>
            </a:r>
            <a:r>
              <a:rPr lang="en-GB">
                <a:solidFill>
                  <a:srgbClr val="0D0D0D"/>
                </a:solidFill>
                <a:ea typeface="Arial" panose="020B0604020202020204" pitchFamily="34" charset="0"/>
              </a:rPr>
              <a:t> Take part in/lead discussions</a:t>
            </a:r>
          </a:p>
        </p:txBody>
      </p:sp>
      <p:sp>
        <p:nvSpPr>
          <p:cNvPr id="3" name="Text Placeholder 5">
            <a:extLst>
              <a:ext uri="{FF2B5EF4-FFF2-40B4-BE49-F238E27FC236}">
                <a16:creationId xmlns:a16="http://schemas.microsoft.com/office/drawing/2014/main" id="{9BF519A1-76B1-B953-CE46-C204F78E3D33}"/>
              </a:ext>
            </a:extLst>
          </p:cNvPr>
          <p:cNvSpPr txBox="1">
            <a:spLocks/>
          </p:cNvSpPr>
          <p:nvPr/>
        </p:nvSpPr>
        <p:spPr>
          <a:xfrm>
            <a:off x="9980025" y="164274"/>
            <a:ext cx="2078545" cy="365125"/>
          </a:xfrm>
          <a:prstGeom prst="flowChartAlternateProcess">
            <a:avLst/>
          </a:prstGeom>
          <a:solidFill>
            <a:srgbClr val="88A2FF"/>
          </a:solidFill>
        </p:spPr>
        <p:txBody>
          <a:bodyPr vert="horz" lIns="91440" tIns="45720" rIns="91440" bIns="45720" rtlCol="0">
            <a:noAutofit/>
          </a:bodyPr>
          <a:lstStyle>
            <a:lvl1pPr marL="0" indent="0" algn="l" defTabSz="914400" rtl="0" eaLnBrk="1" latinLnBrk="0" hangingPunct="1">
              <a:lnSpc>
                <a:spcPct val="108000"/>
              </a:lnSpc>
              <a:spcBef>
                <a:spcPts val="1000"/>
              </a:spcBef>
              <a:buClr>
                <a:srgbClr val="466318"/>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1pPr>
            <a:lvl2pPr marL="457200" indent="0" algn="l" defTabSz="914400" rtl="0" eaLnBrk="1" latinLnBrk="0" hangingPunct="1">
              <a:lnSpc>
                <a:spcPct val="108000"/>
              </a:lnSpc>
              <a:spcBef>
                <a:spcPts val="500"/>
              </a:spcBef>
              <a:buClr>
                <a:srgbClr val="466318"/>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2pPr>
            <a:lvl3pPr marL="914400" indent="0" algn="l" defTabSz="914400" rtl="0" eaLnBrk="1" latinLnBrk="0" hangingPunct="1">
              <a:lnSpc>
                <a:spcPct val="108000"/>
              </a:lnSpc>
              <a:spcBef>
                <a:spcPts val="500"/>
              </a:spcBef>
              <a:buClr>
                <a:srgbClr val="466318"/>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3pPr>
            <a:lvl4pPr marL="1371600" indent="0" algn="l" defTabSz="914400" rtl="0" eaLnBrk="1" latinLnBrk="0" hangingPunct="1">
              <a:lnSpc>
                <a:spcPct val="108000"/>
              </a:lnSpc>
              <a:spcBef>
                <a:spcPts val="500"/>
              </a:spcBef>
              <a:buClr>
                <a:srgbClr val="466318"/>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4pPr>
            <a:lvl5pPr marL="1828800" indent="0" algn="l" defTabSz="914400" rtl="0" eaLnBrk="1" latinLnBrk="0" hangingPunct="1">
              <a:lnSpc>
                <a:spcPct val="108000"/>
              </a:lnSpc>
              <a:spcBef>
                <a:spcPts val="500"/>
              </a:spcBef>
              <a:buClr>
                <a:srgbClr val="466318"/>
              </a:buClr>
              <a:buFont typeface="Arial" panose="020B0604020202020204" pitchFamily="34" charset="0"/>
              <a:buNone/>
              <a:defRPr sz="1400" b="1" kern="1200">
                <a:solidFill>
                  <a:srgbClr val="FFFFFF"/>
                </a:solidFill>
                <a:latin typeface="Arial Narrow" panose="020B060602020203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Plenary</a:t>
            </a:r>
          </a:p>
        </p:txBody>
      </p:sp>
    </p:spTree>
    <p:extLst>
      <p:ext uri="{BB962C8B-B14F-4D97-AF65-F5344CB8AC3E}">
        <p14:creationId xmlns:p14="http://schemas.microsoft.com/office/powerpoint/2010/main" val="24022960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3021E-95AD-84CC-1C95-0030FDAF079E}"/>
              </a:ext>
            </a:extLst>
          </p:cNvPr>
          <p:cNvSpPr>
            <a:spLocks noGrp="1"/>
          </p:cNvSpPr>
          <p:nvPr>
            <p:ph type="title"/>
          </p:nvPr>
        </p:nvSpPr>
        <p:spPr/>
        <p:txBody>
          <a:bodyPr/>
          <a:lstStyle/>
          <a:p>
            <a:r>
              <a:rPr lang="en-GB" dirty="0"/>
              <a:t>Consolidation</a:t>
            </a:r>
            <a:endParaRPr lang="en-US" dirty="0"/>
          </a:p>
        </p:txBody>
      </p:sp>
      <p:sp>
        <p:nvSpPr>
          <p:cNvPr id="3" name="Content Placeholder 2">
            <a:extLst>
              <a:ext uri="{FF2B5EF4-FFF2-40B4-BE49-F238E27FC236}">
                <a16:creationId xmlns:a16="http://schemas.microsoft.com/office/drawing/2014/main" id="{7A9D8CE9-94EA-A68C-612E-DD7745F0DFD4}"/>
              </a:ext>
            </a:extLst>
          </p:cNvPr>
          <p:cNvSpPr>
            <a:spLocks noGrp="1"/>
          </p:cNvSpPr>
          <p:nvPr>
            <p:ph idx="1"/>
          </p:nvPr>
        </p:nvSpPr>
        <p:spPr>
          <a:xfrm>
            <a:off x="838199" y="1825625"/>
            <a:ext cx="6448125" cy="4351338"/>
          </a:xfrm>
        </p:spPr>
        <p:txBody>
          <a:bodyPr/>
          <a:lstStyle/>
          <a:p>
            <a:r>
              <a:rPr lang="en-US" dirty="0"/>
              <a:t>Critique elements of an industry SOP. Which parts are useful? What could be improved?</a:t>
            </a:r>
          </a:p>
          <a:p>
            <a:r>
              <a:rPr lang="en-US" dirty="0"/>
              <a:t>Alternatively, write a SOP for using a piece of standard laboratory equipment which you are confident in using, such as a light microscope or a practical procedure. Use the template on the worksheet. </a:t>
            </a:r>
          </a:p>
          <a:p>
            <a:endParaRPr lang="en-US" dirty="0"/>
          </a:p>
        </p:txBody>
      </p:sp>
      <p:sp>
        <p:nvSpPr>
          <p:cNvPr id="4" name="Text Placeholder 3">
            <a:extLst>
              <a:ext uri="{FF2B5EF4-FFF2-40B4-BE49-F238E27FC236}">
                <a16:creationId xmlns:a16="http://schemas.microsoft.com/office/drawing/2014/main" id="{20EE1D26-3641-EF23-1EF1-3FEDB8FC30C5}"/>
              </a:ext>
            </a:extLst>
          </p:cNvPr>
          <p:cNvSpPr>
            <a:spLocks noGrp="1"/>
          </p:cNvSpPr>
          <p:nvPr>
            <p:ph type="body" sz="quarter" idx="14"/>
          </p:nvPr>
        </p:nvSpPr>
        <p:spPr/>
        <p:txBody>
          <a:bodyPr/>
          <a:lstStyle/>
          <a:p>
            <a:r>
              <a:rPr lang="en-GB"/>
              <a:t>Consolidation</a:t>
            </a:r>
            <a:endParaRPr lang="en-US"/>
          </a:p>
        </p:txBody>
      </p:sp>
      <p:sp>
        <p:nvSpPr>
          <p:cNvPr id="5" name="Text Placeholder 4">
            <a:extLst>
              <a:ext uri="{FF2B5EF4-FFF2-40B4-BE49-F238E27FC236}">
                <a16:creationId xmlns:a16="http://schemas.microsoft.com/office/drawing/2014/main" id="{6DA55A23-1BF8-7998-7D43-64D921215E7C}"/>
              </a:ext>
            </a:extLst>
          </p:cNvPr>
          <p:cNvSpPr>
            <a:spLocks noGrp="1"/>
          </p:cNvSpPr>
          <p:nvPr>
            <p:ph type="body" sz="quarter" idx="11"/>
          </p:nvPr>
        </p:nvSpPr>
        <p:spPr/>
        <p:txBody>
          <a:bodyPr/>
          <a:lstStyle/>
          <a:p>
            <a:r>
              <a:rPr lang="en-GB"/>
              <a:t>Lesson 1: What is a standard operating procedure (SOP)?</a:t>
            </a:r>
          </a:p>
        </p:txBody>
      </p:sp>
      <p:sp>
        <p:nvSpPr>
          <p:cNvPr id="6" name="Content Placeholder 2">
            <a:extLst>
              <a:ext uri="{FF2B5EF4-FFF2-40B4-BE49-F238E27FC236}">
                <a16:creationId xmlns:a16="http://schemas.microsoft.com/office/drawing/2014/main" id="{79E0F30A-8710-C379-FCFD-57F261948A32}"/>
              </a:ext>
            </a:extLst>
          </p:cNvPr>
          <p:cNvSpPr txBox="1">
            <a:spLocks/>
          </p:cNvSpPr>
          <p:nvPr/>
        </p:nvSpPr>
        <p:spPr>
          <a:xfrm>
            <a:off x="8179724" y="1825625"/>
            <a:ext cx="3174076" cy="4351338"/>
          </a:xfrm>
          <a:custGeom>
            <a:avLst/>
            <a:gdLst>
              <a:gd name="connsiteX0" fmla="*/ 0 w 3174076"/>
              <a:gd name="connsiteY0" fmla="*/ 0 h 4351338"/>
              <a:gd name="connsiteX1" fmla="*/ 539593 w 3174076"/>
              <a:gd name="connsiteY1" fmla="*/ 0 h 4351338"/>
              <a:gd name="connsiteX2" fmla="*/ 1079186 w 3174076"/>
              <a:gd name="connsiteY2" fmla="*/ 0 h 4351338"/>
              <a:gd name="connsiteX3" fmla="*/ 1650520 w 3174076"/>
              <a:gd name="connsiteY3" fmla="*/ 0 h 4351338"/>
              <a:gd name="connsiteX4" fmla="*/ 2253594 w 3174076"/>
              <a:gd name="connsiteY4" fmla="*/ 0 h 4351338"/>
              <a:gd name="connsiteX5" fmla="*/ 3174076 w 3174076"/>
              <a:gd name="connsiteY5" fmla="*/ 0 h 4351338"/>
              <a:gd name="connsiteX6" fmla="*/ 3174076 w 3174076"/>
              <a:gd name="connsiteY6" fmla="*/ 708646 h 4351338"/>
              <a:gd name="connsiteX7" fmla="*/ 3174076 w 3174076"/>
              <a:gd name="connsiteY7" fmla="*/ 1199726 h 4351338"/>
              <a:gd name="connsiteX8" fmla="*/ 3174076 w 3174076"/>
              <a:gd name="connsiteY8" fmla="*/ 1734319 h 4351338"/>
              <a:gd name="connsiteX9" fmla="*/ 3174076 w 3174076"/>
              <a:gd name="connsiteY9" fmla="*/ 2312425 h 4351338"/>
              <a:gd name="connsiteX10" fmla="*/ 3174076 w 3174076"/>
              <a:gd name="connsiteY10" fmla="*/ 2890532 h 4351338"/>
              <a:gd name="connsiteX11" fmla="*/ 3174076 w 3174076"/>
              <a:gd name="connsiteY11" fmla="*/ 3425125 h 4351338"/>
              <a:gd name="connsiteX12" fmla="*/ 3174076 w 3174076"/>
              <a:gd name="connsiteY12" fmla="*/ 4351338 h 4351338"/>
              <a:gd name="connsiteX13" fmla="*/ 2475779 w 3174076"/>
              <a:gd name="connsiteY13" fmla="*/ 4351338 h 4351338"/>
              <a:gd name="connsiteX14" fmla="*/ 1809223 w 3174076"/>
              <a:gd name="connsiteY14" fmla="*/ 4351338 h 4351338"/>
              <a:gd name="connsiteX15" fmla="*/ 1206149 w 3174076"/>
              <a:gd name="connsiteY15" fmla="*/ 4351338 h 4351338"/>
              <a:gd name="connsiteX16" fmla="*/ 0 w 3174076"/>
              <a:gd name="connsiteY16" fmla="*/ 4351338 h 4351338"/>
              <a:gd name="connsiteX17" fmla="*/ 0 w 3174076"/>
              <a:gd name="connsiteY17" fmla="*/ 3642692 h 4351338"/>
              <a:gd name="connsiteX18" fmla="*/ 0 w 3174076"/>
              <a:gd name="connsiteY18" fmla="*/ 3151612 h 4351338"/>
              <a:gd name="connsiteX19" fmla="*/ 0 w 3174076"/>
              <a:gd name="connsiteY19" fmla="*/ 2486479 h 4351338"/>
              <a:gd name="connsiteX20" fmla="*/ 0 w 3174076"/>
              <a:gd name="connsiteY20" fmla="*/ 1995399 h 4351338"/>
              <a:gd name="connsiteX21" fmla="*/ 0 w 3174076"/>
              <a:gd name="connsiteY21" fmla="*/ 1286753 h 4351338"/>
              <a:gd name="connsiteX22" fmla="*/ 0 w 3174076"/>
              <a:gd name="connsiteY22" fmla="*/ 665133 h 4351338"/>
              <a:gd name="connsiteX23" fmla="*/ 0 w 3174076"/>
              <a:gd name="connsiteY23" fmla="*/ 0 h 435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74076" h="4351338" fill="none" extrusionOk="0">
                <a:moveTo>
                  <a:pt x="0" y="0"/>
                </a:moveTo>
                <a:cubicBezTo>
                  <a:pt x="268416" y="-23827"/>
                  <a:pt x="352197" y="24648"/>
                  <a:pt x="539593" y="0"/>
                </a:cubicBezTo>
                <a:cubicBezTo>
                  <a:pt x="726989" y="-24648"/>
                  <a:pt x="971240" y="-20080"/>
                  <a:pt x="1079186" y="0"/>
                </a:cubicBezTo>
                <a:cubicBezTo>
                  <a:pt x="1187132" y="20080"/>
                  <a:pt x="1440798" y="-18762"/>
                  <a:pt x="1650520" y="0"/>
                </a:cubicBezTo>
                <a:cubicBezTo>
                  <a:pt x="1860242" y="18762"/>
                  <a:pt x="2083458" y="-8389"/>
                  <a:pt x="2253594" y="0"/>
                </a:cubicBezTo>
                <a:cubicBezTo>
                  <a:pt x="2423730" y="8389"/>
                  <a:pt x="2941083" y="-37671"/>
                  <a:pt x="3174076" y="0"/>
                </a:cubicBezTo>
                <a:cubicBezTo>
                  <a:pt x="3171503" y="328352"/>
                  <a:pt x="3162404" y="507417"/>
                  <a:pt x="3174076" y="708646"/>
                </a:cubicBezTo>
                <a:cubicBezTo>
                  <a:pt x="3185748" y="909875"/>
                  <a:pt x="3188485" y="1079887"/>
                  <a:pt x="3174076" y="1199726"/>
                </a:cubicBezTo>
                <a:cubicBezTo>
                  <a:pt x="3159667" y="1319565"/>
                  <a:pt x="3151895" y="1579508"/>
                  <a:pt x="3174076" y="1734319"/>
                </a:cubicBezTo>
                <a:cubicBezTo>
                  <a:pt x="3196257" y="1889130"/>
                  <a:pt x="3195829" y="2045705"/>
                  <a:pt x="3174076" y="2312425"/>
                </a:cubicBezTo>
                <a:cubicBezTo>
                  <a:pt x="3152323" y="2579145"/>
                  <a:pt x="3169865" y="2685824"/>
                  <a:pt x="3174076" y="2890532"/>
                </a:cubicBezTo>
                <a:cubicBezTo>
                  <a:pt x="3178287" y="3095240"/>
                  <a:pt x="3171104" y="3213803"/>
                  <a:pt x="3174076" y="3425125"/>
                </a:cubicBezTo>
                <a:cubicBezTo>
                  <a:pt x="3177048" y="3636447"/>
                  <a:pt x="3154403" y="4108609"/>
                  <a:pt x="3174076" y="4351338"/>
                </a:cubicBezTo>
                <a:cubicBezTo>
                  <a:pt x="3031832" y="4321705"/>
                  <a:pt x="2622579" y="4372546"/>
                  <a:pt x="2475779" y="4351338"/>
                </a:cubicBezTo>
                <a:cubicBezTo>
                  <a:pt x="2328979" y="4330130"/>
                  <a:pt x="2072231" y="4349691"/>
                  <a:pt x="1809223" y="4351338"/>
                </a:cubicBezTo>
                <a:cubicBezTo>
                  <a:pt x="1546215" y="4352985"/>
                  <a:pt x="1343102" y="4378518"/>
                  <a:pt x="1206149" y="4351338"/>
                </a:cubicBezTo>
                <a:cubicBezTo>
                  <a:pt x="1069196" y="4324158"/>
                  <a:pt x="376438" y="4330080"/>
                  <a:pt x="0" y="4351338"/>
                </a:cubicBezTo>
                <a:cubicBezTo>
                  <a:pt x="32564" y="4157387"/>
                  <a:pt x="11478" y="3815685"/>
                  <a:pt x="0" y="3642692"/>
                </a:cubicBezTo>
                <a:cubicBezTo>
                  <a:pt x="-11478" y="3469699"/>
                  <a:pt x="-17769" y="3356878"/>
                  <a:pt x="0" y="3151612"/>
                </a:cubicBezTo>
                <a:cubicBezTo>
                  <a:pt x="17769" y="2946346"/>
                  <a:pt x="12578" y="2797666"/>
                  <a:pt x="0" y="2486479"/>
                </a:cubicBezTo>
                <a:cubicBezTo>
                  <a:pt x="-12578" y="2175292"/>
                  <a:pt x="-9907" y="2104087"/>
                  <a:pt x="0" y="1995399"/>
                </a:cubicBezTo>
                <a:cubicBezTo>
                  <a:pt x="9907" y="1886711"/>
                  <a:pt x="11327" y="1512831"/>
                  <a:pt x="0" y="1286753"/>
                </a:cubicBezTo>
                <a:cubicBezTo>
                  <a:pt x="-11327" y="1060675"/>
                  <a:pt x="5859" y="832266"/>
                  <a:pt x="0" y="665133"/>
                </a:cubicBezTo>
                <a:cubicBezTo>
                  <a:pt x="-5859" y="498000"/>
                  <a:pt x="75" y="259686"/>
                  <a:pt x="0" y="0"/>
                </a:cubicBezTo>
                <a:close/>
              </a:path>
              <a:path w="3174076" h="4351338" stroke="0" extrusionOk="0">
                <a:moveTo>
                  <a:pt x="0" y="0"/>
                </a:moveTo>
                <a:cubicBezTo>
                  <a:pt x="238831" y="14723"/>
                  <a:pt x="480051" y="-10538"/>
                  <a:pt x="698297" y="0"/>
                </a:cubicBezTo>
                <a:cubicBezTo>
                  <a:pt x="916543" y="10538"/>
                  <a:pt x="1154726" y="13383"/>
                  <a:pt x="1301371" y="0"/>
                </a:cubicBezTo>
                <a:cubicBezTo>
                  <a:pt x="1448016" y="-13383"/>
                  <a:pt x="1807132" y="-30"/>
                  <a:pt x="1999668" y="0"/>
                </a:cubicBezTo>
                <a:cubicBezTo>
                  <a:pt x="2192204" y="30"/>
                  <a:pt x="2655866" y="13746"/>
                  <a:pt x="3174076" y="0"/>
                </a:cubicBezTo>
                <a:cubicBezTo>
                  <a:pt x="3154416" y="328479"/>
                  <a:pt x="3156727" y="507405"/>
                  <a:pt x="3174076" y="665133"/>
                </a:cubicBezTo>
                <a:cubicBezTo>
                  <a:pt x="3191425" y="822861"/>
                  <a:pt x="3193977" y="1042506"/>
                  <a:pt x="3174076" y="1199726"/>
                </a:cubicBezTo>
                <a:cubicBezTo>
                  <a:pt x="3154175" y="1356946"/>
                  <a:pt x="3183847" y="1517591"/>
                  <a:pt x="3174076" y="1821346"/>
                </a:cubicBezTo>
                <a:cubicBezTo>
                  <a:pt x="3164305" y="2125101"/>
                  <a:pt x="3194528" y="2073601"/>
                  <a:pt x="3174076" y="2312425"/>
                </a:cubicBezTo>
                <a:cubicBezTo>
                  <a:pt x="3153624" y="2551249"/>
                  <a:pt x="3185805" y="2772558"/>
                  <a:pt x="3174076" y="2934045"/>
                </a:cubicBezTo>
                <a:cubicBezTo>
                  <a:pt x="3162347" y="3095532"/>
                  <a:pt x="3155247" y="3369274"/>
                  <a:pt x="3174076" y="3599178"/>
                </a:cubicBezTo>
                <a:cubicBezTo>
                  <a:pt x="3192905" y="3829082"/>
                  <a:pt x="3154199" y="4122520"/>
                  <a:pt x="3174076" y="4351338"/>
                </a:cubicBezTo>
                <a:cubicBezTo>
                  <a:pt x="2875561" y="4332635"/>
                  <a:pt x="2778934" y="4334576"/>
                  <a:pt x="2571002" y="4351338"/>
                </a:cubicBezTo>
                <a:cubicBezTo>
                  <a:pt x="2363070" y="4368100"/>
                  <a:pt x="2267472" y="4359571"/>
                  <a:pt x="2031409" y="4351338"/>
                </a:cubicBezTo>
                <a:cubicBezTo>
                  <a:pt x="1795346" y="4343105"/>
                  <a:pt x="1673628" y="4348935"/>
                  <a:pt x="1396593" y="4351338"/>
                </a:cubicBezTo>
                <a:cubicBezTo>
                  <a:pt x="1119558" y="4353741"/>
                  <a:pt x="1036303" y="4351322"/>
                  <a:pt x="793519" y="4351338"/>
                </a:cubicBezTo>
                <a:cubicBezTo>
                  <a:pt x="550735" y="4351354"/>
                  <a:pt x="330547" y="4384738"/>
                  <a:pt x="0" y="4351338"/>
                </a:cubicBezTo>
                <a:cubicBezTo>
                  <a:pt x="12507" y="4129693"/>
                  <a:pt x="4998" y="4047075"/>
                  <a:pt x="0" y="3860258"/>
                </a:cubicBezTo>
                <a:cubicBezTo>
                  <a:pt x="-4998" y="3673441"/>
                  <a:pt x="3114" y="3407381"/>
                  <a:pt x="0" y="3151612"/>
                </a:cubicBezTo>
                <a:cubicBezTo>
                  <a:pt x="-3114" y="2895843"/>
                  <a:pt x="16768" y="2799560"/>
                  <a:pt x="0" y="2617019"/>
                </a:cubicBezTo>
                <a:cubicBezTo>
                  <a:pt x="-16768" y="2434478"/>
                  <a:pt x="-28652" y="2250010"/>
                  <a:pt x="0" y="1908373"/>
                </a:cubicBezTo>
                <a:cubicBezTo>
                  <a:pt x="28652" y="1566736"/>
                  <a:pt x="-2930" y="1442324"/>
                  <a:pt x="0" y="1199726"/>
                </a:cubicBezTo>
                <a:cubicBezTo>
                  <a:pt x="2930" y="957128"/>
                  <a:pt x="8576" y="401800"/>
                  <a:pt x="0" y="0"/>
                </a:cubicBezTo>
                <a:close/>
              </a:path>
            </a:pathLst>
          </a:custGeom>
          <a:solidFill>
            <a:srgbClr val="E2EEBE"/>
          </a:solidFill>
          <a:ln w="19050" cap="sq">
            <a:solidFill>
              <a:srgbClr val="466318"/>
            </a:solidFill>
            <a:extLst>
              <a:ext uri="{C807C97D-BFC1-408E-A445-0C87EB9F89A2}">
                <ask:lineSketchStyleProps xmlns:ask="http://schemas.microsoft.com/office/drawing/2018/sketchyshapes" sd="809461488">
                  <a:prstGeom prst="rect">
                    <a:avLst/>
                  </a:prstGeom>
                  <ask:type>
                    <ask:lineSketchFreehand/>
                  </ask:type>
                </ask:lineSketchStyleProps>
              </a:ext>
            </a:extLst>
          </a:ln>
        </p:spPr>
        <p:txBody>
          <a:bodyPr lIns="180000" tIns="180000" rIns="180000" bIns="180000"/>
          <a:lstStyle>
            <a:lvl1pPr marL="228600" indent="-228600" algn="l" defTabSz="914400" rtl="0" eaLnBrk="1" latinLnBrk="0" hangingPunct="1">
              <a:lnSpc>
                <a:spcPct val="108000"/>
              </a:lnSpc>
              <a:spcBef>
                <a:spcPts val="1000"/>
              </a:spcBef>
              <a:buClr>
                <a:srgbClr val="466318"/>
              </a:buClr>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8000"/>
              </a:lnSpc>
              <a:spcBef>
                <a:spcPts val="500"/>
              </a:spcBef>
              <a:buClr>
                <a:srgbClr val="466318"/>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8000"/>
              </a:lnSpc>
              <a:spcBef>
                <a:spcPts val="500"/>
              </a:spcBef>
              <a:buClr>
                <a:srgbClr val="466318"/>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8000"/>
              </a:lnSpc>
              <a:spcBef>
                <a:spcPts val="500"/>
              </a:spcBef>
              <a:buClr>
                <a:srgbClr val="466318"/>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8000"/>
              </a:lnSpc>
              <a:spcBef>
                <a:spcPts val="500"/>
              </a:spcBef>
              <a:buClr>
                <a:srgbClr val="466318"/>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a:p>
        </p:txBody>
      </p:sp>
      <p:sp>
        <p:nvSpPr>
          <p:cNvPr id="7" name="Content Placeholder 6">
            <a:extLst>
              <a:ext uri="{FF2B5EF4-FFF2-40B4-BE49-F238E27FC236}">
                <a16:creationId xmlns:a16="http://schemas.microsoft.com/office/drawing/2014/main" id="{61C0F893-D805-F2A1-CCDE-A474CC634DD4}"/>
              </a:ext>
            </a:extLst>
          </p:cNvPr>
          <p:cNvSpPr txBox="1">
            <a:spLocks/>
          </p:cNvSpPr>
          <p:nvPr/>
        </p:nvSpPr>
        <p:spPr>
          <a:xfrm>
            <a:off x="8332124" y="1978025"/>
            <a:ext cx="3174076" cy="4351338"/>
          </a:xfrm>
          <a:custGeom>
            <a:avLst/>
            <a:gdLst>
              <a:gd name="connsiteX0" fmla="*/ 0 w 3174076"/>
              <a:gd name="connsiteY0" fmla="*/ 0 h 4351338"/>
              <a:gd name="connsiteX1" fmla="*/ 3174076 w 3174076"/>
              <a:gd name="connsiteY1" fmla="*/ 0 h 4351338"/>
              <a:gd name="connsiteX2" fmla="*/ 3174076 w 3174076"/>
              <a:gd name="connsiteY2" fmla="*/ 4351338 h 4351338"/>
              <a:gd name="connsiteX3" fmla="*/ 0 w 3174076"/>
              <a:gd name="connsiteY3" fmla="*/ 4351338 h 4351338"/>
              <a:gd name="connsiteX4" fmla="*/ 0 w 3174076"/>
              <a:gd name="connsiteY4" fmla="*/ 0 h 4351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4076" h="4351338" fill="none" extrusionOk="0">
                <a:moveTo>
                  <a:pt x="0" y="0"/>
                </a:moveTo>
                <a:cubicBezTo>
                  <a:pt x="683513" y="-33775"/>
                  <a:pt x="1982506" y="138873"/>
                  <a:pt x="3174076" y="0"/>
                </a:cubicBezTo>
                <a:cubicBezTo>
                  <a:pt x="3100305" y="585222"/>
                  <a:pt x="3018193" y="3710241"/>
                  <a:pt x="3174076" y="4351338"/>
                </a:cubicBezTo>
                <a:cubicBezTo>
                  <a:pt x="2289957" y="4214008"/>
                  <a:pt x="1369523" y="4213482"/>
                  <a:pt x="0" y="4351338"/>
                </a:cubicBezTo>
                <a:cubicBezTo>
                  <a:pt x="152408" y="2268068"/>
                  <a:pt x="73868" y="1803478"/>
                  <a:pt x="0" y="0"/>
                </a:cubicBezTo>
                <a:close/>
              </a:path>
              <a:path w="3174076" h="4351338" stroke="0" extrusionOk="0">
                <a:moveTo>
                  <a:pt x="0" y="0"/>
                </a:moveTo>
                <a:cubicBezTo>
                  <a:pt x="582902" y="-101487"/>
                  <a:pt x="2639420" y="-162162"/>
                  <a:pt x="3174076" y="0"/>
                </a:cubicBezTo>
                <a:cubicBezTo>
                  <a:pt x="3234789" y="1739382"/>
                  <a:pt x="3113004" y="3375976"/>
                  <a:pt x="3174076" y="4351338"/>
                </a:cubicBezTo>
                <a:cubicBezTo>
                  <a:pt x="2062552" y="4401403"/>
                  <a:pt x="1170419" y="4192889"/>
                  <a:pt x="0" y="4351338"/>
                </a:cubicBezTo>
                <a:cubicBezTo>
                  <a:pt x="-24452" y="3602151"/>
                  <a:pt x="-67663" y="2092173"/>
                  <a:pt x="0" y="0"/>
                </a:cubicBezTo>
                <a:close/>
              </a:path>
            </a:pathLst>
          </a:custGeom>
          <a:ln>
            <a:extLst>
              <a:ext uri="{C807C97D-BFC1-408E-A445-0C87EB9F89A2}">
                <ask:lineSketchStyleProps xmlns:ask="http://schemas.microsoft.com/office/drawing/2018/sketchyshapes" sd="981765707">
                  <a:prstGeom prst="rect">
                    <a:avLst/>
                  </a:prstGeom>
                  <ask:type>
                    <ask:lineSketchCurved/>
                  </ask:type>
                </ask:lineSketchStyleProps>
              </a:ext>
            </a:extLst>
          </a:ln>
        </p:spPr>
        <p:txBody>
          <a:bodyPr>
            <a:normAutofit/>
          </a:bodyPr>
          <a:lstStyle>
            <a:lvl1pPr marL="228600" indent="-228600" algn="l" defTabSz="914400" rtl="0" eaLnBrk="1" latinLnBrk="0" hangingPunct="1">
              <a:lnSpc>
                <a:spcPct val="108000"/>
              </a:lnSpc>
              <a:spcBef>
                <a:spcPts val="1000"/>
              </a:spcBef>
              <a:buClr>
                <a:srgbClr val="466318"/>
              </a:buClr>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8000"/>
              </a:lnSpc>
              <a:spcBef>
                <a:spcPts val="500"/>
              </a:spcBef>
              <a:buClr>
                <a:srgbClr val="466318"/>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8000"/>
              </a:lnSpc>
              <a:spcBef>
                <a:spcPts val="500"/>
              </a:spcBef>
              <a:buClr>
                <a:srgbClr val="466318"/>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8000"/>
              </a:lnSpc>
              <a:spcBef>
                <a:spcPts val="500"/>
              </a:spcBef>
              <a:buClr>
                <a:srgbClr val="466318"/>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8000"/>
              </a:lnSpc>
              <a:spcBef>
                <a:spcPts val="500"/>
              </a:spcBef>
              <a:buClr>
                <a:srgbClr val="466318"/>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t>Resource needed</a:t>
            </a:r>
            <a:endParaRPr lang="en-GB"/>
          </a:p>
          <a:p>
            <a:r>
              <a:rPr lang="en-GB"/>
              <a:t>Industry SOP</a:t>
            </a:r>
          </a:p>
          <a:p>
            <a:r>
              <a:rPr lang="en-GB"/>
              <a:t>Consolidation Worksheet</a:t>
            </a:r>
          </a:p>
          <a:p>
            <a:endParaRPr lang="en-GB"/>
          </a:p>
        </p:txBody>
      </p:sp>
    </p:spTree>
    <p:extLst>
      <p:ext uri="{BB962C8B-B14F-4D97-AF65-F5344CB8AC3E}">
        <p14:creationId xmlns:p14="http://schemas.microsoft.com/office/powerpoint/2010/main" val="1026732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a:xfrm>
            <a:off x="838200" y="365125"/>
            <a:ext cx="10515600" cy="1325563"/>
          </a:xfrm>
        </p:spPr>
        <p:txBody>
          <a:bodyPr/>
          <a:lstStyle/>
          <a:p>
            <a:r>
              <a:rPr lang="en-GB"/>
              <a:t>Introduction</a:t>
            </a:r>
          </a:p>
        </p:txBody>
      </p:sp>
      <p:sp>
        <p:nvSpPr>
          <p:cNvPr id="6" name="Content Placeholder 5">
            <a:extLst>
              <a:ext uri="{FF2B5EF4-FFF2-40B4-BE49-F238E27FC236}">
                <a16:creationId xmlns:a16="http://schemas.microsoft.com/office/drawing/2014/main" id="{C440A472-F36D-F273-766F-BF76547D8270}"/>
              </a:ext>
            </a:extLst>
          </p:cNvPr>
          <p:cNvSpPr>
            <a:spLocks noGrp="1"/>
          </p:cNvSpPr>
          <p:nvPr>
            <p:ph idx="1"/>
          </p:nvPr>
        </p:nvSpPr>
        <p:spPr>
          <a:xfrm>
            <a:off x="838199" y="1825625"/>
            <a:ext cx="5921829" cy="4351338"/>
          </a:xfrm>
        </p:spPr>
        <p:txBody>
          <a:bodyPr>
            <a:normAutofit fontScale="77500" lnSpcReduction="20000"/>
          </a:bodyPr>
          <a:lstStyle/>
          <a:p>
            <a:pPr marL="0" lvl="0" indent="0">
              <a:buNone/>
            </a:pPr>
            <a:r>
              <a:rPr lang="en-GB" dirty="0">
                <a:sym typeface="Calibri"/>
              </a:rPr>
              <a:t>Look at the picture on the left.</a:t>
            </a:r>
          </a:p>
          <a:p>
            <a:pPr lvl="0"/>
            <a:r>
              <a:rPr lang="en-GB" dirty="0">
                <a:sym typeface="Calibri"/>
              </a:rPr>
              <a:t>What is happening here?</a:t>
            </a:r>
          </a:p>
          <a:p>
            <a:endParaRPr lang="en-US" dirty="0"/>
          </a:p>
          <a:p>
            <a:r>
              <a:rPr lang="en-US" dirty="0"/>
              <a:t>Read the SOP.</a:t>
            </a:r>
          </a:p>
          <a:p>
            <a:r>
              <a:rPr lang="en-US" dirty="0"/>
              <a:t>In groups, discuss your initial ideas about what a SOP is.</a:t>
            </a:r>
          </a:p>
          <a:p>
            <a:r>
              <a:rPr lang="en-US" dirty="0"/>
              <a:t>What is the purpose of this SOP?</a:t>
            </a:r>
          </a:p>
          <a:p>
            <a:r>
              <a:rPr lang="en-US" dirty="0"/>
              <a:t>Why do you think they are used in industry?</a:t>
            </a:r>
          </a:p>
          <a:p>
            <a:endParaRPr lang="en-US" dirty="0"/>
          </a:p>
          <a:p>
            <a:pPr marL="0" indent="0">
              <a:buNone/>
            </a:pPr>
            <a:r>
              <a:rPr lang="en-US" b="1" dirty="0"/>
              <a:t>Resources needed:</a:t>
            </a:r>
          </a:p>
          <a:p>
            <a:r>
              <a:rPr lang="en-GB" dirty="0">
                <a:hlinkClick r:id="rId3"/>
              </a:rPr>
              <a:t>www.lboro.ac.uk</a:t>
            </a:r>
            <a:endParaRPr lang="en-GB" dirty="0"/>
          </a:p>
          <a:p>
            <a:endParaRPr lang="en-GB" dirty="0"/>
          </a:p>
        </p:txBody>
      </p:sp>
      <p:sp>
        <p:nvSpPr>
          <p:cNvPr id="9" name="Text Placeholder 8">
            <a:extLst>
              <a:ext uri="{FF2B5EF4-FFF2-40B4-BE49-F238E27FC236}">
                <a16:creationId xmlns:a16="http://schemas.microsoft.com/office/drawing/2014/main" id="{661AB3ED-1853-6C25-C5DE-EC7CBFD81F18}"/>
              </a:ext>
            </a:extLst>
          </p:cNvPr>
          <p:cNvSpPr>
            <a:spLocks noGrp="1"/>
          </p:cNvSpPr>
          <p:nvPr>
            <p:ph type="body" sz="quarter" idx="14"/>
          </p:nvPr>
        </p:nvSpPr>
        <p:spPr>
          <a:xfrm>
            <a:off x="9973929" y="162686"/>
            <a:ext cx="2078545" cy="365125"/>
          </a:xfrm>
          <a:solidFill>
            <a:srgbClr val="88A2FF"/>
          </a:solidFill>
        </p:spPr>
        <p:txBody>
          <a:bodyPr/>
          <a:lstStyle/>
          <a:p>
            <a:r>
              <a:rPr lang="en-GB"/>
              <a:t>Introduction</a:t>
            </a:r>
          </a:p>
        </p:txBody>
      </p:sp>
      <p:pic>
        <p:nvPicPr>
          <p:cNvPr id="10" name="Picture Placeholder 9" descr="A person in a lab coat and gloves holding a pipette&#10;&#10;Description automatically generated">
            <a:extLst>
              <a:ext uri="{FF2B5EF4-FFF2-40B4-BE49-F238E27FC236}">
                <a16:creationId xmlns:a16="http://schemas.microsoft.com/office/drawing/2014/main" id="{31F9EB86-6787-B1FF-113B-76DEDB99F0FF}"/>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a:ext>
            </a:extLst>
          </a:blip>
          <a:srcRect/>
          <a:stretch/>
        </p:blipFill>
        <p:spPr>
          <a:xfrm>
            <a:off x="6989083" y="1825625"/>
            <a:ext cx="4364717" cy="4351338"/>
          </a:xfrm>
        </p:spPr>
      </p:pic>
      <p:sp>
        <p:nvSpPr>
          <p:cNvPr id="4" name="Text Placeholder 12">
            <a:extLst>
              <a:ext uri="{FF2B5EF4-FFF2-40B4-BE49-F238E27FC236}">
                <a16:creationId xmlns:a16="http://schemas.microsoft.com/office/drawing/2014/main" id="{0A80B4B7-F830-45FF-0CCC-471DC998835A}"/>
              </a:ext>
            </a:extLst>
          </p:cNvPr>
          <p:cNvSpPr>
            <a:spLocks noGrp="1"/>
          </p:cNvSpPr>
          <p:nvPr>
            <p:ph type="body" sz="quarter" idx="11"/>
          </p:nvPr>
        </p:nvSpPr>
        <p:spPr>
          <a:xfrm>
            <a:off x="838200" y="6356349"/>
            <a:ext cx="4210050" cy="365125"/>
          </a:xfrm>
        </p:spPr>
        <p:txBody>
          <a:bodyPr/>
          <a:lstStyle/>
          <a:p>
            <a:r>
              <a:rPr lang="en-GB"/>
              <a:t>Lesson 1: What is a standard operating procedure (SOP)?</a:t>
            </a:r>
          </a:p>
        </p:txBody>
      </p:sp>
    </p:spTree>
    <p:extLst>
      <p:ext uri="{BB962C8B-B14F-4D97-AF65-F5344CB8AC3E}">
        <p14:creationId xmlns:p14="http://schemas.microsoft.com/office/powerpoint/2010/main" val="193985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a:xfrm>
            <a:off x="838200" y="365125"/>
            <a:ext cx="10515600" cy="1325563"/>
          </a:xfrm>
        </p:spPr>
        <p:txBody>
          <a:bodyPr/>
          <a:lstStyle/>
          <a:p>
            <a:r>
              <a:rPr lang="en-GB"/>
              <a:t>Introduction</a:t>
            </a:r>
          </a:p>
        </p:txBody>
      </p:sp>
      <p:sp>
        <p:nvSpPr>
          <p:cNvPr id="7" name="Content Placeholder 6">
            <a:extLst>
              <a:ext uri="{FF2B5EF4-FFF2-40B4-BE49-F238E27FC236}">
                <a16:creationId xmlns:a16="http://schemas.microsoft.com/office/drawing/2014/main" id="{015C6DC6-12D6-4916-7A5C-8995E258F827}"/>
              </a:ext>
            </a:extLst>
          </p:cNvPr>
          <p:cNvSpPr>
            <a:spLocks noGrp="1"/>
          </p:cNvSpPr>
          <p:nvPr>
            <p:ph idx="1"/>
          </p:nvPr>
        </p:nvSpPr>
        <p:spPr>
          <a:xfrm>
            <a:off x="838200" y="1825625"/>
            <a:ext cx="10375669" cy="4351338"/>
          </a:xfrm>
        </p:spPr>
        <p:txBody>
          <a:bodyPr>
            <a:normAutofit/>
          </a:bodyPr>
          <a:lstStyle/>
          <a:p>
            <a:pPr lvl="0"/>
            <a:r>
              <a:rPr lang="en-GB" dirty="0">
                <a:sym typeface="Calibri"/>
              </a:rPr>
              <a:t>A SOP is a set of sequential steps or instructions designed to standardise the approach to a process or action. </a:t>
            </a:r>
          </a:p>
          <a:p>
            <a:pPr lvl="0"/>
            <a:endParaRPr lang="en-GB" dirty="0">
              <a:sym typeface="Calibri"/>
            </a:endParaRPr>
          </a:p>
          <a:p>
            <a:pPr lvl="0"/>
            <a:r>
              <a:rPr lang="en-GB" dirty="0">
                <a:sym typeface="Calibri"/>
              </a:rPr>
              <a:t>It is important everyone follows SOPs to:</a:t>
            </a:r>
          </a:p>
          <a:p>
            <a:pPr lvl="1"/>
            <a:r>
              <a:rPr lang="en-GB" dirty="0">
                <a:sym typeface="Calibri"/>
              </a:rPr>
              <a:t>maintain health and safety</a:t>
            </a:r>
          </a:p>
          <a:p>
            <a:pPr lvl="1"/>
            <a:r>
              <a:rPr lang="en-GB" dirty="0">
                <a:sym typeface="Calibri"/>
              </a:rPr>
              <a:t>enable consistency of approach</a:t>
            </a:r>
          </a:p>
          <a:p>
            <a:pPr lvl="1"/>
            <a:r>
              <a:rPr lang="en-GB" dirty="0">
                <a:sym typeface="Calibri"/>
              </a:rPr>
              <a:t>meet any legal or organisational requirements</a:t>
            </a:r>
          </a:p>
          <a:p>
            <a:pPr lvl="1"/>
            <a:r>
              <a:rPr lang="en-GB" dirty="0">
                <a:sym typeface="Calibri"/>
              </a:rPr>
              <a:t>uphold professional standards</a:t>
            </a:r>
          </a:p>
          <a:p>
            <a:pPr lvl="1"/>
            <a:r>
              <a:rPr lang="en-GB" dirty="0">
                <a:sym typeface="Calibri"/>
              </a:rPr>
              <a:t>demonstrate compliance for audit purposes.</a:t>
            </a:r>
          </a:p>
          <a:p>
            <a:pPr lvl="0"/>
            <a:endParaRPr lang="en-GB" dirty="0">
              <a:sym typeface="Calibri"/>
            </a:endParaRPr>
          </a:p>
          <a:p>
            <a:pPr lvl="0"/>
            <a:endParaRPr lang="en-GB" dirty="0">
              <a:sym typeface="Calibri"/>
            </a:endParaRPr>
          </a:p>
          <a:p>
            <a:endParaRPr lang="en-GB" dirty="0"/>
          </a:p>
        </p:txBody>
      </p:sp>
      <p:sp>
        <p:nvSpPr>
          <p:cNvPr id="4" name="Text Placeholder 12">
            <a:extLst>
              <a:ext uri="{FF2B5EF4-FFF2-40B4-BE49-F238E27FC236}">
                <a16:creationId xmlns:a16="http://schemas.microsoft.com/office/drawing/2014/main" id="{0A80B4B7-F830-45FF-0CCC-471DC998835A}"/>
              </a:ext>
            </a:extLst>
          </p:cNvPr>
          <p:cNvSpPr>
            <a:spLocks noGrp="1"/>
          </p:cNvSpPr>
          <p:nvPr>
            <p:ph type="body" sz="quarter" idx="11"/>
          </p:nvPr>
        </p:nvSpPr>
        <p:spPr>
          <a:xfrm>
            <a:off x="838200" y="6356349"/>
            <a:ext cx="4210050" cy="365125"/>
          </a:xfrm>
        </p:spPr>
        <p:txBody>
          <a:bodyPr/>
          <a:lstStyle/>
          <a:p>
            <a:r>
              <a:rPr lang="en-GB"/>
              <a:t>Lesson 1: What is a standard operating procedure (SOP)?</a:t>
            </a:r>
          </a:p>
        </p:txBody>
      </p:sp>
      <p:sp>
        <p:nvSpPr>
          <p:cNvPr id="9" name="Text Placeholder 8">
            <a:extLst>
              <a:ext uri="{FF2B5EF4-FFF2-40B4-BE49-F238E27FC236}">
                <a16:creationId xmlns:a16="http://schemas.microsoft.com/office/drawing/2014/main" id="{661AB3ED-1853-6C25-C5DE-EC7CBFD81F18}"/>
              </a:ext>
            </a:extLst>
          </p:cNvPr>
          <p:cNvSpPr>
            <a:spLocks noGrp="1"/>
          </p:cNvSpPr>
          <p:nvPr>
            <p:ph type="body" sz="quarter" idx="14"/>
          </p:nvPr>
        </p:nvSpPr>
        <p:spPr>
          <a:xfrm>
            <a:off x="9973929" y="162686"/>
            <a:ext cx="2078545" cy="365125"/>
          </a:xfrm>
          <a:solidFill>
            <a:srgbClr val="88A2FF"/>
          </a:solidFill>
        </p:spPr>
        <p:txBody>
          <a:bodyPr/>
          <a:lstStyle/>
          <a:p>
            <a:r>
              <a:rPr lang="en-GB"/>
              <a:t>Introduction</a:t>
            </a:r>
          </a:p>
        </p:txBody>
      </p:sp>
    </p:spTree>
    <p:extLst>
      <p:ext uri="{BB962C8B-B14F-4D97-AF65-F5344CB8AC3E}">
        <p14:creationId xmlns:p14="http://schemas.microsoft.com/office/powerpoint/2010/main" val="3752405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15BDAE1F-927D-7598-A2B7-9BAC0BB327C6}"/>
              </a:ext>
            </a:extLst>
          </p:cNvPr>
          <p:cNvSpPr>
            <a:spLocks noGrp="1"/>
          </p:cNvSpPr>
          <p:nvPr>
            <p:ph idx="1"/>
          </p:nvPr>
        </p:nvSpPr>
        <p:spPr>
          <a:xfrm>
            <a:off x="838200" y="1825625"/>
            <a:ext cx="10515600" cy="1955112"/>
          </a:xfrm>
        </p:spPr>
        <p:txBody>
          <a:bodyPr>
            <a:normAutofit fontScale="92500" lnSpcReduction="20000"/>
          </a:bodyPr>
          <a:lstStyle/>
          <a:p>
            <a:pPr marL="0" lvl="0" indent="0">
              <a:buNone/>
            </a:pPr>
            <a:r>
              <a:rPr lang="en-US">
                <a:sym typeface="Calibri"/>
              </a:rPr>
              <a:t>Look at the images below.</a:t>
            </a:r>
          </a:p>
          <a:p>
            <a:pPr lvl="0"/>
            <a:r>
              <a:rPr lang="en-US">
                <a:sym typeface="Calibri"/>
              </a:rPr>
              <a:t>Identify what each image shows and why it needs a SOP.</a:t>
            </a:r>
          </a:p>
          <a:p>
            <a:r>
              <a:rPr lang="en-US">
                <a:sym typeface="Calibri"/>
              </a:rPr>
              <a:t>Look at image 2. Why might you need to measure the pH of soil?</a:t>
            </a:r>
          </a:p>
          <a:p>
            <a:r>
              <a:rPr lang="en-US">
                <a:sym typeface="Calibri"/>
              </a:rPr>
              <a:t>Click on the image to read the SOP. </a:t>
            </a:r>
          </a:p>
          <a:p>
            <a:endParaRPr lang="en-GB"/>
          </a:p>
        </p:txBody>
      </p:sp>
      <p:sp>
        <p:nvSpPr>
          <p:cNvPr id="24" name="Oval 23">
            <a:extLst>
              <a:ext uri="{FF2B5EF4-FFF2-40B4-BE49-F238E27FC236}">
                <a16:creationId xmlns:a16="http://schemas.microsoft.com/office/drawing/2014/main" id="{DD713C74-F8DB-9BAD-88FE-52E5C8934951}"/>
              </a:ext>
            </a:extLst>
          </p:cNvPr>
          <p:cNvSpPr/>
          <p:nvPr/>
        </p:nvSpPr>
        <p:spPr>
          <a:xfrm>
            <a:off x="693924" y="3773011"/>
            <a:ext cx="638656" cy="626533"/>
          </a:xfrm>
          <a:prstGeom prst="ellipse">
            <a:avLst/>
          </a:prstGeom>
          <a:solidFill>
            <a:srgbClr val="46631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latin typeface="Arial" panose="020B0604020202020204" pitchFamily="34" charset="0"/>
                <a:cs typeface="Arial" panose="020B0604020202020204" pitchFamily="34" charset="0"/>
              </a:rPr>
              <a:t>1</a:t>
            </a:r>
          </a:p>
        </p:txBody>
      </p:sp>
      <p:sp>
        <p:nvSpPr>
          <p:cNvPr id="25" name="Oval 24">
            <a:extLst>
              <a:ext uri="{FF2B5EF4-FFF2-40B4-BE49-F238E27FC236}">
                <a16:creationId xmlns:a16="http://schemas.microsoft.com/office/drawing/2014/main" id="{FF82277E-1E49-4924-BE2F-D1D51AD6EA64}"/>
              </a:ext>
            </a:extLst>
          </p:cNvPr>
          <p:cNvSpPr/>
          <p:nvPr/>
        </p:nvSpPr>
        <p:spPr>
          <a:xfrm>
            <a:off x="6126009" y="3773011"/>
            <a:ext cx="638656" cy="626533"/>
          </a:xfrm>
          <a:prstGeom prst="ellipse">
            <a:avLst/>
          </a:prstGeom>
          <a:solidFill>
            <a:srgbClr val="46631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latin typeface="Arial" panose="020B0604020202020204" pitchFamily="34" charset="0"/>
                <a:cs typeface="Arial" panose="020B0604020202020204" pitchFamily="34" charset="0"/>
              </a:rPr>
              <a:t>2</a:t>
            </a:r>
          </a:p>
        </p:txBody>
      </p:sp>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a:xfrm>
            <a:off x="838200" y="365125"/>
            <a:ext cx="10515600" cy="1325563"/>
          </a:xfrm>
        </p:spPr>
        <p:txBody>
          <a:bodyPr/>
          <a:lstStyle/>
          <a:p>
            <a:r>
              <a:rPr lang="en-GB"/>
              <a:t>Purposes of SOPs</a:t>
            </a:r>
          </a:p>
        </p:txBody>
      </p:sp>
      <p:sp>
        <p:nvSpPr>
          <p:cNvPr id="4" name="Text Placeholder 12">
            <a:extLst>
              <a:ext uri="{FF2B5EF4-FFF2-40B4-BE49-F238E27FC236}">
                <a16:creationId xmlns:a16="http://schemas.microsoft.com/office/drawing/2014/main" id="{0A80B4B7-F830-45FF-0CCC-471DC998835A}"/>
              </a:ext>
            </a:extLst>
          </p:cNvPr>
          <p:cNvSpPr>
            <a:spLocks noGrp="1"/>
          </p:cNvSpPr>
          <p:nvPr>
            <p:ph type="body" sz="quarter" idx="11"/>
          </p:nvPr>
        </p:nvSpPr>
        <p:spPr>
          <a:xfrm>
            <a:off x="838200" y="6356349"/>
            <a:ext cx="4210050" cy="365125"/>
          </a:xfrm>
        </p:spPr>
        <p:txBody>
          <a:bodyPr/>
          <a:lstStyle/>
          <a:p>
            <a:r>
              <a:rPr lang="en-GB"/>
              <a:t>Lesson 1: What is a standard operating procedure (SOP)?</a:t>
            </a:r>
          </a:p>
        </p:txBody>
      </p:sp>
      <p:sp>
        <p:nvSpPr>
          <p:cNvPr id="9" name="Text Placeholder 8">
            <a:extLst>
              <a:ext uri="{FF2B5EF4-FFF2-40B4-BE49-F238E27FC236}">
                <a16:creationId xmlns:a16="http://schemas.microsoft.com/office/drawing/2014/main" id="{661AB3ED-1853-6C25-C5DE-EC7CBFD81F18}"/>
              </a:ext>
            </a:extLst>
          </p:cNvPr>
          <p:cNvSpPr>
            <a:spLocks noGrp="1"/>
          </p:cNvSpPr>
          <p:nvPr>
            <p:ph type="body" sz="quarter" idx="14"/>
          </p:nvPr>
        </p:nvSpPr>
        <p:spPr>
          <a:xfrm>
            <a:off x="9973929" y="162686"/>
            <a:ext cx="2078545" cy="365125"/>
          </a:xfrm>
        </p:spPr>
        <p:txBody>
          <a:bodyPr/>
          <a:lstStyle/>
          <a:p>
            <a:r>
              <a:rPr lang="en-GB"/>
              <a:t>Activity 1</a:t>
            </a:r>
          </a:p>
        </p:txBody>
      </p:sp>
      <p:pic>
        <p:nvPicPr>
          <p:cNvPr id="1026" name="Picture 2">
            <a:hlinkClick r:id="rId3"/>
            <a:extLst>
              <a:ext uri="{FF2B5EF4-FFF2-40B4-BE49-F238E27FC236}">
                <a16:creationId xmlns:a16="http://schemas.microsoft.com/office/drawing/2014/main" id="{1465BB19-359B-E2A1-8B38-596AFC870BB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a:off x="1501312" y="3780737"/>
            <a:ext cx="3192882" cy="22719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hlinkClick r:id="rId5"/>
            <a:extLst>
              <a:ext uri="{FF2B5EF4-FFF2-40B4-BE49-F238E27FC236}">
                <a16:creationId xmlns:a16="http://schemas.microsoft.com/office/drawing/2014/main" id="{539BF3B3-74FF-C83F-2F20-3618EA6E303A}"/>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p:blipFill>
        <p:spPr bwMode="auto">
          <a:xfrm>
            <a:off x="6933397" y="3773011"/>
            <a:ext cx="3407899" cy="2271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079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207;p14">
            <a:hlinkClick r:id="rId3"/>
            <a:extLst>
              <a:ext uri="{FF2B5EF4-FFF2-40B4-BE49-F238E27FC236}">
                <a16:creationId xmlns:a16="http://schemas.microsoft.com/office/drawing/2014/main" id="{23129F78-B794-F7A1-490D-C525DC32C8B5}"/>
              </a:ext>
            </a:extLst>
          </p:cNvPr>
          <p:cNvPicPr preferRelativeResize="0"/>
          <p:nvPr/>
        </p:nvPicPr>
        <p:blipFill>
          <a:blip r:embed="rId4" cstate="screen">
            <a:extLst>
              <a:ext uri="{28A0092B-C50C-407E-A947-70E740481C1C}">
                <a14:useLocalDpi xmlns:a14="http://schemas.microsoft.com/office/drawing/2010/main"/>
              </a:ext>
            </a:extLst>
          </a:blip>
          <a:srcRect/>
          <a:stretch/>
        </p:blipFill>
        <p:spPr>
          <a:xfrm>
            <a:off x="1501312" y="3780737"/>
            <a:ext cx="3393705" cy="2262470"/>
          </a:xfrm>
          <a:prstGeom prst="rect">
            <a:avLst/>
          </a:prstGeom>
          <a:noFill/>
          <a:ln>
            <a:noFill/>
          </a:ln>
        </p:spPr>
      </p:pic>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a:xfrm>
            <a:off x="838200" y="365125"/>
            <a:ext cx="10515600" cy="1325563"/>
          </a:xfrm>
        </p:spPr>
        <p:txBody>
          <a:bodyPr/>
          <a:lstStyle/>
          <a:p>
            <a:r>
              <a:rPr lang="en-GB"/>
              <a:t>Purposes of SOPs</a:t>
            </a:r>
          </a:p>
        </p:txBody>
      </p:sp>
      <p:sp>
        <p:nvSpPr>
          <p:cNvPr id="12" name="Content Placeholder 11">
            <a:extLst>
              <a:ext uri="{FF2B5EF4-FFF2-40B4-BE49-F238E27FC236}">
                <a16:creationId xmlns:a16="http://schemas.microsoft.com/office/drawing/2014/main" id="{5FAA2A8F-9E05-AF1F-F6C0-04BDE9F014C3}"/>
              </a:ext>
            </a:extLst>
          </p:cNvPr>
          <p:cNvSpPr>
            <a:spLocks noGrp="1"/>
          </p:cNvSpPr>
          <p:nvPr>
            <p:ph idx="1"/>
          </p:nvPr>
        </p:nvSpPr>
        <p:spPr>
          <a:xfrm>
            <a:off x="838200" y="1825625"/>
            <a:ext cx="10248663" cy="1722560"/>
          </a:xfrm>
        </p:spPr>
        <p:txBody>
          <a:bodyPr>
            <a:normAutofit lnSpcReduction="10000"/>
          </a:bodyPr>
          <a:lstStyle/>
          <a:p>
            <a:pPr marL="0" lvl="0" indent="0">
              <a:buNone/>
            </a:pPr>
            <a:r>
              <a:rPr lang="en-US">
                <a:sym typeface="Calibri"/>
              </a:rPr>
              <a:t>Look at the images below.</a:t>
            </a:r>
          </a:p>
          <a:p>
            <a:pPr lvl="0"/>
            <a:r>
              <a:rPr lang="en-US">
                <a:sym typeface="Calibri"/>
              </a:rPr>
              <a:t>Identify what each image shows and why it needs a SOP.</a:t>
            </a:r>
          </a:p>
          <a:p>
            <a:pPr lvl="0"/>
            <a:r>
              <a:rPr lang="en-US">
                <a:sym typeface="Calibri"/>
              </a:rPr>
              <a:t>Click on the image to read the SOP. </a:t>
            </a:r>
          </a:p>
          <a:p>
            <a:endParaRPr lang="en-GB"/>
          </a:p>
        </p:txBody>
      </p:sp>
      <p:sp>
        <p:nvSpPr>
          <p:cNvPr id="4" name="Text Placeholder 12">
            <a:extLst>
              <a:ext uri="{FF2B5EF4-FFF2-40B4-BE49-F238E27FC236}">
                <a16:creationId xmlns:a16="http://schemas.microsoft.com/office/drawing/2014/main" id="{0A80B4B7-F830-45FF-0CCC-471DC998835A}"/>
              </a:ext>
            </a:extLst>
          </p:cNvPr>
          <p:cNvSpPr>
            <a:spLocks noGrp="1"/>
          </p:cNvSpPr>
          <p:nvPr>
            <p:ph type="body" sz="quarter" idx="11"/>
          </p:nvPr>
        </p:nvSpPr>
        <p:spPr>
          <a:xfrm>
            <a:off x="838200" y="6356349"/>
            <a:ext cx="4210050" cy="365125"/>
          </a:xfrm>
        </p:spPr>
        <p:txBody>
          <a:bodyPr/>
          <a:lstStyle/>
          <a:p>
            <a:r>
              <a:rPr lang="en-GB"/>
              <a:t>Lesson 1: What is a standard operating procedure (SOP)?</a:t>
            </a:r>
          </a:p>
        </p:txBody>
      </p:sp>
      <p:sp>
        <p:nvSpPr>
          <p:cNvPr id="9" name="Text Placeholder 8">
            <a:extLst>
              <a:ext uri="{FF2B5EF4-FFF2-40B4-BE49-F238E27FC236}">
                <a16:creationId xmlns:a16="http://schemas.microsoft.com/office/drawing/2014/main" id="{661AB3ED-1853-6C25-C5DE-EC7CBFD81F18}"/>
              </a:ext>
            </a:extLst>
          </p:cNvPr>
          <p:cNvSpPr>
            <a:spLocks noGrp="1"/>
          </p:cNvSpPr>
          <p:nvPr>
            <p:ph type="body" sz="quarter" idx="14"/>
          </p:nvPr>
        </p:nvSpPr>
        <p:spPr>
          <a:xfrm>
            <a:off x="9973929" y="162686"/>
            <a:ext cx="2078545" cy="365125"/>
          </a:xfrm>
        </p:spPr>
        <p:txBody>
          <a:bodyPr/>
          <a:lstStyle/>
          <a:p>
            <a:r>
              <a:rPr lang="en-GB"/>
              <a:t>Activity 1</a:t>
            </a:r>
          </a:p>
        </p:txBody>
      </p:sp>
      <p:pic>
        <p:nvPicPr>
          <p:cNvPr id="13" name="Picture 12">
            <a:hlinkClick r:id="rId5"/>
            <a:extLst>
              <a:ext uri="{FF2B5EF4-FFF2-40B4-BE49-F238E27FC236}">
                <a16:creationId xmlns:a16="http://schemas.microsoft.com/office/drawing/2014/main" id="{653F44F7-9484-059A-B1EB-04834C147A50}"/>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6961743" y="3771274"/>
            <a:ext cx="3180930" cy="2271933"/>
          </a:xfrm>
          <a:prstGeom prst="rect">
            <a:avLst/>
          </a:prstGeom>
        </p:spPr>
      </p:pic>
      <p:sp>
        <p:nvSpPr>
          <p:cNvPr id="14" name="Oval 13">
            <a:extLst>
              <a:ext uri="{FF2B5EF4-FFF2-40B4-BE49-F238E27FC236}">
                <a16:creationId xmlns:a16="http://schemas.microsoft.com/office/drawing/2014/main" id="{816DE089-FB5D-E320-7F2D-0940CF798826}"/>
              </a:ext>
            </a:extLst>
          </p:cNvPr>
          <p:cNvSpPr/>
          <p:nvPr/>
        </p:nvSpPr>
        <p:spPr>
          <a:xfrm>
            <a:off x="693924" y="3771274"/>
            <a:ext cx="638656" cy="626533"/>
          </a:xfrm>
          <a:prstGeom prst="ellipse">
            <a:avLst/>
          </a:prstGeom>
          <a:solidFill>
            <a:srgbClr val="46631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t>3</a:t>
            </a:r>
          </a:p>
        </p:txBody>
      </p:sp>
      <p:sp>
        <p:nvSpPr>
          <p:cNvPr id="15" name="Oval 14">
            <a:extLst>
              <a:ext uri="{FF2B5EF4-FFF2-40B4-BE49-F238E27FC236}">
                <a16:creationId xmlns:a16="http://schemas.microsoft.com/office/drawing/2014/main" id="{7F166A3B-3640-9828-9AE6-A5EB6AE38D96}"/>
              </a:ext>
            </a:extLst>
          </p:cNvPr>
          <p:cNvSpPr/>
          <p:nvPr/>
        </p:nvSpPr>
        <p:spPr>
          <a:xfrm>
            <a:off x="6126009" y="3771803"/>
            <a:ext cx="638656" cy="626533"/>
          </a:xfrm>
          <a:prstGeom prst="ellipse">
            <a:avLst/>
          </a:prstGeom>
          <a:solidFill>
            <a:srgbClr val="46631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t>4</a:t>
            </a:r>
          </a:p>
        </p:txBody>
      </p:sp>
    </p:spTree>
    <p:extLst>
      <p:ext uri="{BB962C8B-B14F-4D97-AF65-F5344CB8AC3E}">
        <p14:creationId xmlns:p14="http://schemas.microsoft.com/office/powerpoint/2010/main" val="3910722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a:xfrm>
            <a:off x="838200" y="365125"/>
            <a:ext cx="10515600" cy="1325563"/>
          </a:xfrm>
        </p:spPr>
        <p:txBody>
          <a:bodyPr/>
          <a:lstStyle/>
          <a:p>
            <a:r>
              <a:rPr lang="en-GB"/>
              <a:t>Purposes of SOPs</a:t>
            </a:r>
          </a:p>
        </p:txBody>
      </p:sp>
      <p:sp>
        <p:nvSpPr>
          <p:cNvPr id="15" name="Content Placeholder 14">
            <a:extLst>
              <a:ext uri="{FF2B5EF4-FFF2-40B4-BE49-F238E27FC236}">
                <a16:creationId xmlns:a16="http://schemas.microsoft.com/office/drawing/2014/main" id="{DD282F5B-4CB5-D9E1-5CAE-642BB98AFB60}"/>
              </a:ext>
            </a:extLst>
          </p:cNvPr>
          <p:cNvSpPr>
            <a:spLocks noGrp="1"/>
          </p:cNvSpPr>
          <p:nvPr>
            <p:ph idx="1"/>
          </p:nvPr>
        </p:nvSpPr>
        <p:spPr>
          <a:xfrm>
            <a:off x="838200" y="1686724"/>
            <a:ext cx="10251831" cy="2086619"/>
          </a:xfrm>
        </p:spPr>
        <p:txBody>
          <a:bodyPr>
            <a:normAutofit fontScale="85000" lnSpcReduction="20000"/>
          </a:bodyPr>
          <a:lstStyle/>
          <a:p>
            <a:pPr marL="0" lvl="0" indent="0">
              <a:buNone/>
            </a:pPr>
            <a:r>
              <a:rPr lang="en-US" dirty="0">
                <a:sym typeface="Calibri"/>
              </a:rPr>
              <a:t>Look at the images below.</a:t>
            </a:r>
          </a:p>
          <a:p>
            <a:r>
              <a:rPr lang="en-US" dirty="0"/>
              <a:t>What profession is the person in image 5 training to become? What are professional standards? </a:t>
            </a:r>
            <a:endParaRPr lang="en-US" dirty="0">
              <a:sym typeface="Calibri"/>
            </a:endParaRPr>
          </a:p>
          <a:p>
            <a:pPr lvl="0"/>
            <a:r>
              <a:rPr lang="en-US" dirty="0">
                <a:sym typeface="Calibri"/>
              </a:rPr>
              <a:t>What is the training called in image 6?</a:t>
            </a:r>
          </a:p>
          <a:p>
            <a:pPr lvl="0"/>
            <a:r>
              <a:rPr lang="en-US" dirty="0">
                <a:sym typeface="Calibri"/>
              </a:rPr>
              <a:t>Click on the image to read the SOP. </a:t>
            </a:r>
          </a:p>
          <a:p>
            <a:endParaRPr lang="en-GB" dirty="0"/>
          </a:p>
        </p:txBody>
      </p:sp>
      <p:sp>
        <p:nvSpPr>
          <p:cNvPr id="4" name="Text Placeholder 12">
            <a:extLst>
              <a:ext uri="{FF2B5EF4-FFF2-40B4-BE49-F238E27FC236}">
                <a16:creationId xmlns:a16="http://schemas.microsoft.com/office/drawing/2014/main" id="{0A80B4B7-F830-45FF-0CCC-471DC998835A}"/>
              </a:ext>
            </a:extLst>
          </p:cNvPr>
          <p:cNvSpPr>
            <a:spLocks noGrp="1"/>
          </p:cNvSpPr>
          <p:nvPr>
            <p:ph type="body" sz="quarter" idx="11"/>
          </p:nvPr>
        </p:nvSpPr>
        <p:spPr>
          <a:xfrm>
            <a:off x="838200" y="6356349"/>
            <a:ext cx="4210050" cy="365125"/>
          </a:xfrm>
        </p:spPr>
        <p:txBody>
          <a:bodyPr/>
          <a:lstStyle/>
          <a:p>
            <a:r>
              <a:rPr lang="en-GB"/>
              <a:t>Lesson 1: What is a standard operating procedure (SOP)?</a:t>
            </a:r>
          </a:p>
        </p:txBody>
      </p:sp>
      <p:sp>
        <p:nvSpPr>
          <p:cNvPr id="9" name="Text Placeholder 8">
            <a:extLst>
              <a:ext uri="{FF2B5EF4-FFF2-40B4-BE49-F238E27FC236}">
                <a16:creationId xmlns:a16="http://schemas.microsoft.com/office/drawing/2014/main" id="{661AB3ED-1853-6C25-C5DE-EC7CBFD81F18}"/>
              </a:ext>
            </a:extLst>
          </p:cNvPr>
          <p:cNvSpPr>
            <a:spLocks noGrp="1"/>
          </p:cNvSpPr>
          <p:nvPr>
            <p:ph type="body" sz="quarter" idx="14"/>
          </p:nvPr>
        </p:nvSpPr>
        <p:spPr>
          <a:xfrm>
            <a:off x="9973929" y="162686"/>
            <a:ext cx="2078545" cy="365125"/>
          </a:xfrm>
        </p:spPr>
        <p:txBody>
          <a:bodyPr/>
          <a:lstStyle/>
          <a:p>
            <a:r>
              <a:rPr lang="en-GB"/>
              <a:t>Activity 1</a:t>
            </a:r>
          </a:p>
        </p:txBody>
      </p:sp>
      <p:pic>
        <p:nvPicPr>
          <p:cNvPr id="3" name="Google Shape;217;p15">
            <a:hlinkClick r:id="rId3"/>
            <a:extLst>
              <a:ext uri="{FF2B5EF4-FFF2-40B4-BE49-F238E27FC236}">
                <a16:creationId xmlns:a16="http://schemas.microsoft.com/office/drawing/2014/main" id="{C2E946F4-4B74-0D6B-D450-2DB052637E96}"/>
              </a:ext>
            </a:extLst>
          </p:cNvPr>
          <p:cNvPicPr preferRelativeResize="0"/>
          <p:nvPr/>
        </p:nvPicPr>
        <p:blipFill>
          <a:blip r:embed="rId4" cstate="screen">
            <a:extLst>
              <a:ext uri="{28A0092B-C50C-407E-A947-70E740481C1C}">
                <a14:useLocalDpi xmlns:a14="http://schemas.microsoft.com/office/drawing/2010/main"/>
              </a:ext>
            </a:extLst>
          </a:blip>
          <a:srcRect/>
          <a:stretch/>
        </p:blipFill>
        <p:spPr>
          <a:xfrm>
            <a:off x="6987455" y="3780737"/>
            <a:ext cx="2262470" cy="2262470"/>
          </a:xfrm>
          <a:prstGeom prst="rect">
            <a:avLst/>
          </a:prstGeom>
          <a:noFill/>
          <a:ln>
            <a:noFill/>
          </a:ln>
        </p:spPr>
      </p:pic>
      <p:sp>
        <p:nvSpPr>
          <p:cNvPr id="12" name="Oval 11">
            <a:extLst>
              <a:ext uri="{FF2B5EF4-FFF2-40B4-BE49-F238E27FC236}">
                <a16:creationId xmlns:a16="http://schemas.microsoft.com/office/drawing/2014/main" id="{E4C24B6E-40C0-5130-ABFD-966E4A09C704}"/>
              </a:ext>
            </a:extLst>
          </p:cNvPr>
          <p:cNvSpPr/>
          <p:nvPr/>
        </p:nvSpPr>
        <p:spPr>
          <a:xfrm>
            <a:off x="693924" y="3771273"/>
            <a:ext cx="638656" cy="626533"/>
          </a:xfrm>
          <a:prstGeom prst="ellipse">
            <a:avLst/>
          </a:prstGeom>
          <a:solidFill>
            <a:srgbClr val="46631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t>5</a:t>
            </a:r>
          </a:p>
        </p:txBody>
      </p:sp>
      <p:sp>
        <p:nvSpPr>
          <p:cNvPr id="13" name="Oval 12">
            <a:extLst>
              <a:ext uri="{FF2B5EF4-FFF2-40B4-BE49-F238E27FC236}">
                <a16:creationId xmlns:a16="http://schemas.microsoft.com/office/drawing/2014/main" id="{8E74DBD8-EA8D-467D-E90B-CDCD0B9F42DE}"/>
              </a:ext>
            </a:extLst>
          </p:cNvPr>
          <p:cNvSpPr/>
          <p:nvPr/>
        </p:nvSpPr>
        <p:spPr>
          <a:xfrm>
            <a:off x="6118268" y="3780737"/>
            <a:ext cx="638656" cy="617069"/>
          </a:xfrm>
          <a:prstGeom prst="ellipse">
            <a:avLst/>
          </a:prstGeom>
          <a:solidFill>
            <a:srgbClr val="46631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t>6</a:t>
            </a:r>
          </a:p>
        </p:txBody>
      </p:sp>
      <p:pic>
        <p:nvPicPr>
          <p:cNvPr id="7" name="Picture 6">
            <a:hlinkClick r:id="rId5"/>
            <a:extLst>
              <a:ext uri="{FF2B5EF4-FFF2-40B4-BE49-F238E27FC236}">
                <a16:creationId xmlns:a16="http://schemas.microsoft.com/office/drawing/2014/main" id="{3022EC3F-41BD-CDA5-7B83-B2147403C46C}"/>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1506525" y="3780737"/>
            <a:ext cx="3393705" cy="2262470"/>
          </a:xfrm>
          <a:prstGeom prst="rect">
            <a:avLst/>
          </a:prstGeom>
        </p:spPr>
      </p:pic>
    </p:spTree>
    <p:extLst>
      <p:ext uri="{BB962C8B-B14F-4D97-AF65-F5344CB8AC3E}">
        <p14:creationId xmlns:p14="http://schemas.microsoft.com/office/powerpoint/2010/main" val="4160477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a:xfrm>
            <a:off x="838200" y="365125"/>
            <a:ext cx="10515600" cy="1325563"/>
          </a:xfrm>
        </p:spPr>
        <p:txBody>
          <a:bodyPr/>
          <a:lstStyle/>
          <a:p>
            <a:r>
              <a:rPr lang="en-GB"/>
              <a:t>Purposes of SOPs</a:t>
            </a:r>
          </a:p>
        </p:txBody>
      </p:sp>
      <p:sp>
        <p:nvSpPr>
          <p:cNvPr id="15" name="Content Placeholder 14">
            <a:extLst>
              <a:ext uri="{FF2B5EF4-FFF2-40B4-BE49-F238E27FC236}">
                <a16:creationId xmlns:a16="http://schemas.microsoft.com/office/drawing/2014/main" id="{3D660DFD-0079-AA7A-B721-4DBB56910FC9}"/>
              </a:ext>
            </a:extLst>
          </p:cNvPr>
          <p:cNvSpPr>
            <a:spLocks noGrp="1"/>
          </p:cNvSpPr>
          <p:nvPr>
            <p:ph idx="1"/>
          </p:nvPr>
        </p:nvSpPr>
        <p:spPr>
          <a:xfrm>
            <a:off x="838200" y="1825625"/>
            <a:ext cx="10256838" cy="1955112"/>
          </a:xfrm>
        </p:spPr>
        <p:txBody>
          <a:bodyPr>
            <a:normAutofit fontScale="85000" lnSpcReduction="10000"/>
          </a:bodyPr>
          <a:lstStyle/>
          <a:p>
            <a:pPr marL="0" lvl="0" indent="0">
              <a:buNone/>
            </a:pPr>
            <a:r>
              <a:rPr lang="en-US">
                <a:sym typeface="Calibri"/>
              </a:rPr>
              <a:t>Look at the images below.</a:t>
            </a:r>
          </a:p>
          <a:p>
            <a:pPr lvl="0"/>
            <a:r>
              <a:rPr lang="en-US">
                <a:sym typeface="Calibri"/>
              </a:rPr>
              <a:t>Describe what a biohazard is and why it needs a SOP for disposal.</a:t>
            </a:r>
          </a:p>
          <a:p>
            <a:pPr lvl="0"/>
            <a:r>
              <a:rPr lang="en-US">
                <a:sym typeface="Calibri"/>
              </a:rPr>
              <a:t>Explain why chemotherapy drugs need a SOP for what to do if a spillage occurs.</a:t>
            </a:r>
          </a:p>
          <a:p>
            <a:pPr lvl="0"/>
            <a:r>
              <a:rPr lang="en-US">
                <a:sym typeface="Calibri"/>
              </a:rPr>
              <a:t>Click on the image to read the SOP. </a:t>
            </a:r>
          </a:p>
          <a:p>
            <a:endParaRPr lang="en-GB"/>
          </a:p>
        </p:txBody>
      </p:sp>
      <p:sp>
        <p:nvSpPr>
          <p:cNvPr id="4" name="Text Placeholder 12">
            <a:extLst>
              <a:ext uri="{FF2B5EF4-FFF2-40B4-BE49-F238E27FC236}">
                <a16:creationId xmlns:a16="http://schemas.microsoft.com/office/drawing/2014/main" id="{0A80B4B7-F830-45FF-0CCC-471DC998835A}"/>
              </a:ext>
            </a:extLst>
          </p:cNvPr>
          <p:cNvSpPr>
            <a:spLocks noGrp="1"/>
          </p:cNvSpPr>
          <p:nvPr>
            <p:ph type="body" sz="quarter" idx="11"/>
          </p:nvPr>
        </p:nvSpPr>
        <p:spPr>
          <a:xfrm>
            <a:off x="838200" y="6356349"/>
            <a:ext cx="4210050" cy="365125"/>
          </a:xfrm>
        </p:spPr>
        <p:txBody>
          <a:bodyPr/>
          <a:lstStyle/>
          <a:p>
            <a:r>
              <a:rPr lang="en-GB"/>
              <a:t>Lesson 1: What is a standard operating procedure (SOP)?</a:t>
            </a:r>
          </a:p>
        </p:txBody>
      </p:sp>
      <p:sp>
        <p:nvSpPr>
          <p:cNvPr id="9" name="Text Placeholder 8">
            <a:extLst>
              <a:ext uri="{FF2B5EF4-FFF2-40B4-BE49-F238E27FC236}">
                <a16:creationId xmlns:a16="http://schemas.microsoft.com/office/drawing/2014/main" id="{661AB3ED-1853-6C25-C5DE-EC7CBFD81F18}"/>
              </a:ext>
            </a:extLst>
          </p:cNvPr>
          <p:cNvSpPr>
            <a:spLocks noGrp="1"/>
          </p:cNvSpPr>
          <p:nvPr>
            <p:ph type="body" sz="quarter" idx="14"/>
          </p:nvPr>
        </p:nvSpPr>
        <p:spPr>
          <a:xfrm>
            <a:off x="9973929" y="162686"/>
            <a:ext cx="2078545" cy="365125"/>
          </a:xfrm>
        </p:spPr>
        <p:txBody>
          <a:bodyPr/>
          <a:lstStyle/>
          <a:p>
            <a:r>
              <a:rPr lang="en-GB"/>
              <a:t>Activity 1</a:t>
            </a:r>
          </a:p>
        </p:txBody>
      </p:sp>
      <p:pic>
        <p:nvPicPr>
          <p:cNvPr id="8" name="Google Shape;223;g2506c1a383e_1_3">
            <a:hlinkClick r:id="rId3"/>
            <a:extLst>
              <a:ext uri="{FF2B5EF4-FFF2-40B4-BE49-F238E27FC236}">
                <a16:creationId xmlns:a16="http://schemas.microsoft.com/office/drawing/2014/main" id="{5C1B7033-4394-FAC5-9150-5E2F954DC795}"/>
              </a:ext>
            </a:extLst>
          </p:cNvPr>
          <p:cNvPicPr preferRelativeResize="0"/>
          <p:nvPr/>
        </p:nvPicPr>
        <p:blipFill>
          <a:blip r:embed="rId4" cstate="screen">
            <a:extLst>
              <a:ext uri="{28A0092B-C50C-407E-A947-70E740481C1C}">
                <a14:useLocalDpi xmlns:a14="http://schemas.microsoft.com/office/drawing/2010/main"/>
              </a:ext>
            </a:extLst>
          </a:blip>
          <a:srcRect/>
          <a:stretch/>
        </p:blipFill>
        <p:spPr>
          <a:xfrm>
            <a:off x="1504815" y="3780737"/>
            <a:ext cx="3389348" cy="2251053"/>
          </a:xfrm>
          <a:prstGeom prst="rect">
            <a:avLst/>
          </a:prstGeom>
          <a:noFill/>
          <a:ln>
            <a:noFill/>
          </a:ln>
        </p:spPr>
      </p:pic>
      <p:pic>
        <p:nvPicPr>
          <p:cNvPr id="10" name="Google Shape;224;g2506c1a383e_1_3">
            <a:hlinkClick r:id="rId5"/>
            <a:extLst>
              <a:ext uri="{FF2B5EF4-FFF2-40B4-BE49-F238E27FC236}">
                <a16:creationId xmlns:a16="http://schemas.microsoft.com/office/drawing/2014/main" id="{770F90FE-3A7F-D560-3AAC-1336020AB0E5}"/>
              </a:ext>
            </a:extLst>
          </p:cNvPr>
          <p:cNvPicPr preferRelativeResize="0"/>
          <p:nvPr/>
        </p:nvPicPr>
        <p:blipFill>
          <a:blip r:embed="rId6" cstate="screen">
            <a:extLst>
              <a:ext uri="{28A0092B-C50C-407E-A947-70E740481C1C}">
                <a14:useLocalDpi xmlns:a14="http://schemas.microsoft.com/office/drawing/2010/main"/>
              </a:ext>
            </a:extLst>
          </a:blip>
          <a:srcRect/>
          <a:stretch/>
        </p:blipFill>
        <p:spPr>
          <a:xfrm>
            <a:off x="6987455" y="3804689"/>
            <a:ext cx="3296481" cy="2191730"/>
          </a:xfrm>
          <a:prstGeom prst="rect">
            <a:avLst/>
          </a:prstGeom>
          <a:noFill/>
          <a:ln>
            <a:noFill/>
          </a:ln>
        </p:spPr>
      </p:pic>
      <p:sp>
        <p:nvSpPr>
          <p:cNvPr id="12" name="Oval 11">
            <a:extLst>
              <a:ext uri="{FF2B5EF4-FFF2-40B4-BE49-F238E27FC236}">
                <a16:creationId xmlns:a16="http://schemas.microsoft.com/office/drawing/2014/main" id="{0ED359DC-1650-FBEE-2D9C-A398FFD88092}"/>
              </a:ext>
            </a:extLst>
          </p:cNvPr>
          <p:cNvSpPr/>
          <p:nvPr/>
        </p:nvSpPr>
        <p:spPr>
          <a:xfrm>
            <a:off x="689664" y="3769319"/>
            <a:ext cx="638656" cy="626533"/>
          </a:xfrm>
          <a:prstGeom prst="ellipse">
            <a:avLst/>
          </a:prstGeom>
          <a:solidFill>
            <a:srgbClr val="46631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t>7</a:t>
            </a:r>
          </a:p>
        </p:txBody>
      </p:sp>
      <p:sp>
        <p:nvSpPr>
          <p:cNvPr id="13" name="Oval 12">
            <a:extLst>
              <a:ext uri="{FF2B5EF4-FFF2-40B4-BE49-F238E27FC236}">
                <a16:creationId xmlns:a16="http://schemas.microsoft.com/office/drawing/2014/main" id="{AB61FADA-64E9-9476-3084-2041032C56E3}"/>
              </a:ext>
            </a:extLst>
          </p:cNvPr>
          <p:cNvSpPr/>
          <p:nvPr/>
        </p:nvSpPr>
        <p:spPr>
          <a:xfrm>
            <a:off x="6118268" y="3780737"/>
            <a:ext cx="638656" cy="626533"/>
          </a:xfrm>
          <a:prstGeom prst="ellipse">
            <a:avLst/>
          </a:prstGeom>
          <a:solidFill>
            <a:srgbClr val="46631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t>8</a:t>
            </a:r>
          </a:p>
        </p:txBody>
      </p:sp>
    </p:spTree>
    <p:extLst>
      <p:ext uri="{BB962C8B-B14F-4D97-AF65-F5344CB8AC3E}">
        <p14:creationId xmlns:p14="http://schemas.microsoft.com/office/powerpoint/2010/main" val="31678867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23CBE4BB3A37E488EBA36778162DF73" ma:contentTypeVersion="14" ma:contentTypeDescription="Create a new document." ma:contentTypeScope="" ma:versionID="0ca46bf19ef785bbbc8660e038fa42bd">
  <xsd:schema xmlns:xsd="http://www.w3.org/2001/XMLSchema" xmlns:xs="http://www.w3.org/2001/XMLSchema" xmlns:p="http://schemas.microsoft.com/office/2006/metadata/properties" xmlns:ns2="793c77ee-4b4c-4c71-81d8-13ade05a2728" xmlns:ns3="35bd0bae-f88e-4010-86b3-4f837abcc0be" targetNamespace="http://schemas.microsoft.com/office/2006/metadata/properties" ma:root="true" ma:fieldsID="5715f077389cd6616b2945872cd585d5" ns2:_="" ns3:_="">
    <xsd:import namespace="793c77ee-4b4c-4c71-81d8-13ade05a2728"/>
    <xsd:import namespace="35bd0bae-f88e-4010-86b3-4f837abcc0b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3c77ee-4b4c-4c71-81d8-13ade05a27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5c323eb9-42bf-4c5f-9fdb-2be1ed835cc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5bd0bae-f88e-4010-86b3-4f837abcc0be"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528b4b58-1043-4966-96c8-0b089c760a9f}" ma:internalName="TaxCatchAll" ma:showField="CatchAllData" ma:web="35bd0bae-f88e-4010-86b3-4f837abcc0b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35bd0bae-f88e-4010-86b3-4f837abcc0be" xsi:nil="true"/>
    <lcf76f155ced4ddcb4097134ff3c332f xmlns="793c77ee-4b4c-4c71-81d8-13ade05a272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78E3AD0-5371-4E3D-8054-358D863D5B01}">
  <ds:schemaRefs>
    <ds:schemaRef ds:uri="http://schemas.microsoft.com/sharepoint/v3/contenttype/forms"/>
  </ds:schemaRefs>
</ds:datastoreItem>
</file>

<file path=customXml/itemProps2.xml><?xml version="1.0" encoding="utf-8"?>
<ds:datastoreItem xmlns:ds="http://schemas.openxmlformats.org/officeDocument/2006/customXml" ds:itemID="{1A191480-5893-4240-AEA6-5A100DF229E9}">
  <ds:schemaRefs>
    <ds:schemaRef ds:uri="35bd0bae-f88e-4010-86b3-4f837abcc0be"/>
    <ds:schemaRef ds:uri="793c77ee-4b4c-4c71-81d8-13ade05a272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73DB241-E46E-4104-B42B-A6DF052FCFD8}">
  <ds:schemaRefs>
    <ds:schemaRef ds:uri="35bd0bae-f88e-4010-86b3-4f837abcc0be"/>
    <ds:schemaRef ds:uri="793c77ee-4b4c-4c71-81d8-13ade05a2728"/>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2615</Words>
  <Application>Microsoft Office PowerPoint</Application>
  <PresentationFormat>Widescreen</PresentationFormat>
  <Paragraphs>334</Paragraphs>
  <Slides>31</Slides>
  <Notes>23</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Adobe Clean DC</vt:lpstr>
      <vt:lpstr>Arial</vt:lpstr>
      <vt:lpstr>Arial Narrow</vt:lpstr>
      <vt:lpstr>Calibri</vt:lpstr>
      <vt:lpstr>docs-Calibri</vt:lpstr>
      <vt:lpstr>Helvetica</vt:lpstr>
      <vt:lpstr>Office Theme</vt:lpstr>
      <vt:lpstr>Science</vt:lpstr>
      <vt:lpstr>In this lesson, we will:</vt:lpstr>
      <vt:lpstr>Introduction</vt:lpstr>
      <vt:lpstr>Introduction</vt:lpstr>
      <vt:lpstr>Introduction</vt:lpstr>
      <vt:lpstr>Purposes of SOPs</vt:lpstr>
      <vt:lpstr>Purposes of SOPs</vt:lpstr>
      <vt:lpstr>Purposes of SOPs</vt:lpstr>
      <vt:lpstr>Purposes of SOPs</vt:lpstr>
      <vt:lpstr>Purposes of SOPs</vt:lpstr>
      <vt:lpstr>Principles of good practice</vt:lpstr>
      <vt:lpstr>Principles of good practice</vt:lpstr>
      <vt:lpstr>Principles of good practice</vt:lpstr>
      <vt:lpstr>Principles of good practice</vt:lpstr>
      <vt:lpstr>Principles of good practice</vt:lpstr>
      <vt:lpstr>Principles of good practice</vt:lpstr>
      <vt:lpstr>Five key principles of good practice</vt:lpstr>
      <vt:lpstr>Principles of good practice</vt:lpstr>
      <vt:lpstr>What could go wrong?</vt:lpstr>
      <vt:lpstr>Scenario 1</vt:lpstr>
      <vt:lpstr>Scenario 2</vt:lpstr>
      <vt:lpstr>Scenario 3</vt:lpstr>
      <vt:lpstr>Scenario 4</vt:lpstr>
      <vt:lpstr>Scenario 5</vt:lpstr>
      <vt:lpstr>Scenario 6</vt:lpstr>
      <vt:lpstr>Consequences of not following SOPs: Chemical Handling</vt:lpstr>
      <vt:lpstr>Consequences of not following SOPs: Hazardous Biological materials</vt:lpstr>
      <vt:lpstr>Multiple-choice question</vt:lpstr>
      <vt:lpstr>Multiple-choice question</vt:lpstr>
      <vt:lpstr>In this lesson, we have:</vt:lpstr>
      <vt:lpstr>Consolidation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dc:title>
  <dc:creator/>
  <cp:revision>1</cp:revision>
  <dcterms:created xsi:type="dcterms:W3CDTF">2024-04-22T15:40:58Z</dcterms:created>
  <dcterms:modified xsi:type="dcterms:W3CDTF">2024-07-14T12:58:08Z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0x010100823CBE4BB3A37E488EBA36778162DF73</vt:lpwstr>
  </property>
  <property fmtid="{D5CDD505-2E9C-101B-9397-08002B2CF9AE}" pid="3" name="MediaServiceImageTags">
    <vt:lpwstr/>
  </property>
</Properties>
</file>