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embedTrueTypeFonts="1" saveSubsetFonts="1" autoCompressPictures="0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64" r:id="rId10"/>
    <p:sldId id="265" r:id="rId11"/>
    <p:sldId id="267" r:id="rId12"/>
    <p:sldId id="266" r:id="rId13"/>
    <p:sldId id="268" r:id="rId14"/>
  </p:sldIdLst>
  <p:sldSz cx="12192000" cy="6858000"/>
  <p:notesSz cx="6858000" cy="9144000"/>
  <p:embeddedFontLst>
    <p:embeddedFont>
      <p:font typeface="Arial Narrow" panose="020B0606020202030204" pitchFamily="34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6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1069604418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9" name="Google Shape;109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GB"/>
              <a:t>Image © Shutterstock/Amorn Suriyan</a:t>
            </a:r>
            <a:endParaRPr/>
          </a:p>
        </p:txBody>
      </p:sp>
      <p:sp>
        <p:nvSpPr>
          <p:cNvPr id="110" name="Google Shape;110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0" name="Google Shape;19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09" name="Google Shape;20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00" name="Google Shape;20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dirty="0"/>
              <a:t>Skills in Modern Methods of Construction video: </a:t>
            </a:r>
            <a:r>
              <a:rPr lang="en-GB" sz="1800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https://vimeo.com/1069604418</a:t>
            </a:r>
            <a:endParaRPr dirty="0"/>
          </a:p>
        </p:txBody>
      </p:sp>
      <p:sp>
        <p:nvSpPr>
          <p:cNvPr id="219" name="Google Shape;219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8" name="Google Shape;11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7" name="Google Shape;12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1200">
                <a:solidFill>
                  <a:srgbClr val="0D0D0D"/>
                </a:solidFill>
              </a:rPr>
              <a:t>B</a:t>
            </a:r>
            <a:r>
              <a:rPr lang="en-GB" sz="1200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rPr>
              <a:t>uilding </a:t>
            </a:r>
            <a:r>
              <a:rPr lang="en-GB" sz="1200">
                <a:solidFill>
                  <a:srgbClr val="0D0D0D"/>
                </a:solidFill>
              </a:rPr>
              <a:t>R</a:t>
            </a:r>
            <a:r>
              <a:rPr lang="en-GB" sz="1200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rPr>
              <a:t>egulations - </a:t>
            </a:r>
            <a:r>
              <a:rPr lang="en-GB"/>
              <a:t>https://www.planningportal.co.uk/applications/building-control-applications/building-control/approved-documents/part-l-conservation-of-fuel-and-power/approved-document-l-conservation-of-fuel-and-power-volume-1-dwellings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Image © Shutterstock/SV Production</a:t>
            </a:r>
            <a:endParaRPr/>
          </a:p>
        </p:txBody>
      </p:sp>
      <p:sp>
        <p:nvSpPr>
          <p:cNvPr id="136" name="Google Shape;13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Image © Shutterstock/JLco Julia Amaral</a:t>
            </a:r>
            <a:endParaRPr/>
          </a:p>
        </p:txBody>
      </p:sp>
      <p:sp>
        <p:nvSpPr>
          <p:cNvPr id="145" name="Google Shape;14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4" name="Google Shape;154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5" name="Google Shape;155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3" name="Google Shape;16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>
          <a:extLst>
            <a:ext uri="{FF2B5EF4-FFF2-40B4-BE49-F238E27FC236}">
              <a16:creationId xmlns:a16="http://schemas.microsoft.com/office/drawing/2014/main" id="{4F6F5093-B511-4642-9B98-40FE9CEDB4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7:notes">
            <a:extLst>
              <a:ext uri="{FF2B5EF4-FFF2-40B4-BE49-F238E27FC236}">
                <a16:creationId xmlns:a16="http://schemas.microsoft.com/office/drawing/2014/main" id="{6204E23B-438F-3B06-E866-10A752814D4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3" name="Google Shape;163;p7:notes">
            <a:extLst>
              <a:ext uri="{FF2B5EF4-FFF2-40B4-BE49-F238E27FC236}">
                <a16:creationId xmlns:a16="http://schemas.microsoft.com/office/drawing/2014/main" id="{35DF908A-75B0-C97E-D74B-448A28F74C0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1819295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9" name="Google Shape;17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1_Title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13;p2" descr="A group of construction workers wearing hard hats and vests looking at a computer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475" y="-2361397"/>
            <a:ext cx="12191525" cy="812768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2"/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475" y="514350"/>
            <a:ext cx="12192000" cy="63436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5;p2"/>
          <p:cNvPicPr preferRelativeResize="0"/>
          <p:nvPr/>
        </p:nvPicPr>
        <p:blipFill rotWithShape="1"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90283" y="1702445"/>
            <a:ext cx="1811433" cy="17999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6;p2" descr="A purple line art of a hammer and screwdriver&#10;&#10;Description automatically generated"/>
          <p:cNvPicPr preferRelativeResize="0"/>
          <p:nvPr/>
        </p:nvPicPr>
        <p:blipFill rotWithShape="1">
          <a:blip r:embed="rId5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07738" y="2124272"/>
            <a:ext cx="975575" cy="949577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2"/>
          <p:cNvSpPr txBox="1">
            <a:spLocks noGrp="1"/>
          </p:cNvSpPr>
          <p:nvPr>
            <p:ph type="ctrTitle"/>
          </p:nvPr>
        </p:nvSpPr>
        <p:spPr>
          <a:xfrm>
            <a:off x="1524000" y="3835106"/>
            <a:ext cx="9144000" cy="875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32673"/>
              </a:buClr>
              <a:buSzPts val="5200"/>
              <a:buFont typeface="Arial"/>
              <a:buNone/>
              <a:defRPr sz="5200" b="1">
                <a:solidFill>
                  <a:srgbClr val="43267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ubTitle" idx="1"/>
          </p:nvPr>
        </p:nvSpPr>
        <p:spPr>
          <a:xfrm>
            <a:off x="1524000" y="4903189"/>
            <a:ext cx="9144000" cy="5832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  <a:defRPr sz="2800">
                <a:solidFill>
                  <a:srgbClr val="595959"/>
                </a:solidFill>
              </a:defRPr>
            </a:lvl1pPr>
            <a:lvl2pPr lvl="1" algn="ctr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9" name="Google Shape;19;p2"/>
          <p:cNvSpPr txBox="1"/>
          <p:nvPr/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March 2025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0;p2"/>
          <p:cNvSpPr txBox="1">
            <a:spLocks noGrp="1"/>
          </p:cNvSpPr>
          <p:nvPr>
            <p:ph type="body" idx="2"/>
          </p:nvPr>
        </p:nvSpPr>
        <p:spPr>
          <a:xfrm>
            <a:off x="6096000" y="2895824"/>
            <a:ext cx="5623668" cy="5341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 b="1" i="0" u="none">
                <a:solidFill>
                  <a:srgbClr val="432673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body" idx="3"/>
          </p:nvPr>
        </p:nvSpPr>
        <p:spPr>
          <a:xfrm>
            <a:off x="1524000" y="5625863"/>
            <a:ext cx="9144000" cy="4580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>
                <a:solidFill>
                  <a:srgbClr val="262626"/>
                </a:solidFill>
              </a:defRPr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2" name="Google Shape;22;p2" descr="A picture containing screenshot, graphics, pattern, circle&#10;&#10;Description automatically generated"/>
          <p:cNvPicPr preferRelativeResize="0"/>
          <p:nvPr/>
        </p:nvPicPr>
        <p:blipFill rotWithShape="1">
          <a:blip r:embed="rId6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03163" y="2280625"/>
            <a:ext cx="2049637" cy="8604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ctivity_video">
  <p:cSld name="Activity_video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1"/>
          <p:cNvSpPr>
            <a:spLocks noGrp="1"/>
          </p:cNvSpPr>
          <p:nvPr>
            <p:ph type="media" idx="2"/>
          </p:nvPr>
        </p:nvSpPr>
        <p:spPr>
          <a:xfrm>
            <a:off x="1345277" y="1825625"/>
            <a:ext cx="2863468" cy="2014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Google Shape;81;p11"/>
          <p:cNvSpPr>
            <a:spLocks noGrp="1"/>
          </p:cNvSpPr>
          <p:nvPr>
            <p:ph type="media" idx="3"/>
          </p:nvPr>
        </p:nvSpPr>
        <p:spPr>
          <a:xfrm>
            <a:off x="4913252" y="1825625"/>
            <a:ext cx="2868020" cy="2014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Google Shape;82;p11"/>
          <p:cNvSpPr>
            <a:spLocks noGrp="1"/>
          </p:cNvSpPr>
          <p:nvPr>
            <p:ph type="media" idx="4"/>
          </p:nvPr>
        </p:nvSpPr>
        <p:spPr>
          <a:xfrm>
            <a:off x="8485779" y="1825625"/>
            <a:ext cx="2868020" cy="2014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Google Shape;83;p11"/>
          <p:cNvSpPr>
            <a:spLocks noGrp="1"/>
          </p:cNvSpPr>
          <p:nvPr>
            <p:ph type="media" idx="5"/>
          </p:nvPr>
        </p:nvSpPr>
        <p:spPr>
          <a:xfrm>
            <a:off x="3128522" y="4046026"/>
            <a:ext cx="2869506" cy="2014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Google Shape;84;p11"/>
          <p:cNvSpPr>
            <a:spLocks noGrp="1"/>
          </p:cNvSpPr>
          <p:nvPr>
            <p:ph type="media" idx="6"/>
          </p:nvPr>
        </p:nvSpPr>
        <p:spPr>
          <a:xfrm>
            <a:off x="6701049" y="4046026"/>
            <a:ext cx="2869506" cy="2014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5" name="Google Shape;85;p11"/>
          <p:cNvSpPr/>
          <p:nvPr/>
        </p:nvSpPr>
        <p:spPr>
          <a:xfrm>
            <a:off x="838200" y="1825625"/>
            <a:ext cx="507077" cy="507077"/>
          </a:xfrm>
          <a:prstGeom prst="ellipse">
            <a:avLst/>
          </a:prstGeom>
          <a:solidFill>
            <a:srgbClr val="43267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1"/>
          <p:cNvSpPr/>
          <p:nvPr/>
        </p:nvSpPr>
        <p:spPr>
          <a:xfrm>
            <a:off x="4406175" y="1825625"/>
            <a:ext cx="507077" cy="507077"/>
          </a:xfrm>
          <a:prstGeom prst="ellipse">
            <a:avLst/>
          </a:prstGeom>
          <a:solidFill>
            <a:srgbClr val="43267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1"/>
          <p:cNvSpPr/>
          <p:nvPr/>
        </p:nvSpPr>
        <p:spPr>
          <a:xfrm>
            <a:off x="7983254" y="1825625"/>
            <a:ext cx="507077" cy="507077"/>
          </a:xfrm>
          <a:prstGeom prst="ellipse">
            <a:avLst/>
          </a:prstGeom>
          <a:solidFill>
            <a:srgbClr val="43267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1"/>
          <p:cNvSpPr/>
          <p:nvPr/>
        </p:nvSpPr>
        <p:spPr>
          <a:xfrm>
            <a:off x="2621445" y="4046026"/>
            <a:ext cx="507077" cy="507077"/>
          </a:xfrm>
          <a:prstGeom prst="ellipse">
            <a:avLst/>
          </a:prstGeom>
          <a:solidFill>
            <a:srgbClr val="43267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1"/>
          <p:cNvSpPr/>
          <p:nvPr/>
        </p:nvSpPr>
        <p:spPr>
          <a:xfrm>
            <a:off x="6193974" y="4046026"/>
            <a:ext cx="507077" cy="507077"/>
          </a:xfrm>
          <a:prstGeom prst="ellipse">
            <a:avLst/>
          </a:prstGeom>
          <a:solidFill>
            <a:srgbClr val="43267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1"/>
          <p:cNvSpPr txBox="1">
            <a:spLocks noGrp="1"/>
          </p:cNvSpPr>
          <p:nvPr>
            <p:ph type="body" idx="1"/>
          </p:nvPr>
        </p:nvSpPr>
        <p:spPr>
          <a:xfrm>
            <a:off x="838199" y="6356349"/>
            <a:ext cx="495593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1" name="Google Shape;91;p11"/>
          <p:cNvSpPr>
            <a:spLocks noGrp="1"/>
          </p:cNvSpPr>
          <p:nvPr>
            <p:ph type="body" idx="7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2" name="Google Shape;92;p11"/>
          <p:cNvSpPr txBox="1"/>
          <p:nvPr/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March 2025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ctivity_text+image">
  <p:cSld name="Activity_text+image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2"/>
          <p:cNvSpPr txBox="1">
            <a:spLocks noGrp="1"/>
          </p:cNvSpPr>
          <p:nvPr>
            <p:ph type="body" idx="1"/>
          </p:nvPr>
        </p:nvSpPr>
        <p:spPr>
          <a:xfrm>
            <a:off x="839788" y="1872343"/>
            <a:ext cx="3932238" cy="39887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5" name="Google Shape;95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2554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Arial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2"/>
          <p:cNvSpPr>
            <a:spLocks noGrp="1"/>
          </p:cNvSpPr>
          <p:nvPr>
            <p:ph type="pic" idx="2"/>
          </p:nvPr>
        </p:nvSpPr>
        <p:spPr>
          <a:xfrm>
            <a:off x="5183188" y="1284514"/>
            <a:ext cx="5762398" cy="4576536"/>
          </a:xfrm>
          <a:prstGeom prst="rect">
            <a:avLst/>
          </a:prstGeom>
          <a:noFill/>
          <a:ln>
            <a:noFill/>
          </a:ln>
        </p:spPr>
      </p:sp>
      <p:sp>
        <p:nvSpPr>
          <p:cNvPr id="97" name="Google Shape;97;p12"/>
          <p:cNvSpPr txBox="1">
            <a:spLocks noGrp="1"/>
          </p:cNvSpPr>
          <p:nvPr>
            <p:ph type="body" idx="3"/>
          </p:nvPr>
        </p:nvSpPr>
        <p:spPr>
          <a:xfrm>
            <a:off x="838199" y="6356349"/>
            <a:ext cx="495593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8" name="Google Shape;98;p12"/>
          <p:cNvSpPr>
            <a:spLocks noGrp="1"/>
          </p:cNvSpPr>
          <p:nvPr>
            <p:ph type="body" idx="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9" name="Google Shape;99;p12"/>
          <p:cNvSpPr txBox="1"/>
          <p:nvPr/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March 2025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ctivity_two box">
  <p:cSld name="Activity_two box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3"/>
          <p:cNvSpPr txBox="1">
            <a:spLocks noGrp="1"/>
          </p:cNvSpPr>
          <p:nvPr>
            <p:ph type="body" idx="1"/>
          </p:nvPr>
        </p:nvSpPr>
        <p:spPr>
          <a:xfrm>
            <a:off x="838200" y="1978025"/>
            <a:ext cx="5196840" cy="4351338"/>
          </a:xfrm>
          <a:prstGeom prst="rect">
            <a:avLst/>
          </a:prstGeom>
          <a:noFill/>
          <a:ln w="28575" cap="flat" cmpd="sng">
            <a:solidFill>
              <a:srgbClr val="EBDDF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0000" tIns="180000" rIns="180000" bIns="180000" anchor="t" anchorCtr="0">
            <a:normAutofit/>
          </a:bodyPr>
          <a:lstStyle>
            <a:lvl1pPr marL="457200" lvl="0" indent="-3429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3" name="Google Shape;103;p13"/>
          <p:cNvSpPr txBox="1">
            <a:spLocks noGrp="1"/>
          </p:cNvSpPr>
          <p:nvPr>
            <p:ph type="body" idx="2"/>
          </p:nvPr>
        </p:nvSpPr>
        <p:spPr>
          <a:xfrm>
            <a:off x="6168046" y="1978025"/>
            <a:ext cx="5196840" cy="4351338"/>
          </a:xfrm>
          <a:prstGeom prst="rect">
            <a:avLst/>
          </a:prstGeom>
          <a:noFill/>
          <a:ln w="28575" cap="flat" cmpd="sng">
            <a:solidFill>
              <a:srgbClr val="EBDDF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0000" tIns="180000" rIns="180000" bIns="180000" anchor="t" anchorCtr="0">
            <a:normAutofit/>
          </a:bodyPr>
          <a:lstStyle>
            <a:lvl1pPr marL="457200" lvl="0" indent="-3429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4" name="Google Shape;104;p13"/>
          <p:cNvSpPr txBox="1">
            <a:spLocks noGrp="1"/>
          </p:cNvSpPr>
          <p:nvPr>
            <p:ph type="body" idx="3"/>
          </p:nvPr>
        </p:nvSpPr>
        <p:spPr>
          <a:xfrm>
            <a:off x="838199" y="6356349"/>
            <a:ext cx="495593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5" name="Google Shape;105;p13"/>
          <p:cNvSpPr>
            <a:spLocks noGrp="1"/>
          </p:cNvSpPr>
          <p:nvPr>
            <p:ph type="body" idx="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6" name="Google Shape;106;p13"/>
          <p:cNvSpPr txBox="1"/>
          <p:nvPr/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March 2025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ro_1">
  <p:cSld name="Intro_1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64008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/>
          <p:nvPr/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March 2025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7;p3"/>
          <p:cNvSpPr txBox="1">
            <a:spLocks noGrp="1"/>
          </p:cNvSpPr>
          <p:nvPr>
            <p:ph type="body" idx="2"/>
          </p:nvPr>
        </p:nvSpPr>
        <p:spPr>
          <a:xfrm>
            <a:off x="7530353" y="1825625"/>
            <a:ext cx="3823447" cy="4351338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88A2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0000" tIns="144000" rIns="180000" bIns="144000" anchor="t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/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3"/>
          <p:cNvSpPr>
            <a:spLocks noGrp="1"/>
          </p:cNvSpPr>
          <p:nvPr>
            <p:ph type="body" idx="3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body" idx="4"/>
          </p:nvPr>
        </p:nvSpPr>
        <p:spPr>
          <a:xfrm>
            <a:off x="838199" y="6356349"/>
            <a:ext cx="495593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ctivity_text+box">
  <p:cSld name="Activity_text+box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7083829" cy="435133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80000" tIns="180000" rIns="180000" bIns="180000" anchor="t" anchorCtr="0">
            <a:normAutofit/>
          </a:bodyPr>
          <a:lstStyle>
            <a:lvl1pPr marL="457200" lvl="0" indent="-3429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body" idx="2"/>
          </p:nvPr>
        </p:nvSpPr>
        <p:spPr>
          <a:xfrm>
            <a:off x="8179724" y="1825625"/>
            <a:ext cx="3174076" cy="4351338"/>
          </a:xfrm>
          <a:prstGeom prst="rect">
            <a:avLst/>
          </a:prstGeom>
          <a:solidFill>
            <a:srgbClr val="EBDDF4"/>
          </a:solidFill>
          <a:ln w="19050" cap="sq" cmpd="sng">
            <a:solidFill>
              <a:srgbClr val="43267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0000" tIns="180000" rIns="180000" bIns="180000" anchor="t" anchorCtr="0">
            <a:normAutofit/>
          </a:bodyPr>
          <a:lstStyle>
            <a:lvl1pPr marL="457200" lvl="0" indent="-3429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body" idx="3"/>
          </p:nvPr>
        </p:nvSpPr>
        <p:spPr>
          <a:xfrm>
            <a:off x="838199" y="6356349"/>
            <a:ext cx="495593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4"/>
          <p:cNvSpPr>
            <a:spLocks noGrp="1"/>
          </p:cNvSpPr>
          <p:nvPr>
            <p:ph type="body" idx="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/>
          <p:nvPr/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March 2025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ctivity_answers">
  <p:cSld name="Activity_answer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Google Shape;38;p5" descr="A purple and black file folder&#10;&#10;Description automatically generated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56311" y="1610866"/>
            <a:ext cx="4635689" cy="5247133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Google Shape;39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body" idx="1"/>
          </p:nvPr>
        </p:nvSpPr>
        <p:spPr>
          <a:xfrm>
            <a:off x="838199" y="1825625"/>
            <a:ext cx="6400801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body" idx="2"/>
          </p:nvPr>
        </p:nvSpPr>
        <p:spPr>
          <a:xfrm>
            <a:off x="8175008" y="2892829"/>
            <a:ext cx="3507474" cy="3284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10283A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10283A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10283A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10283A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10283A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body" idx="3"/>
          </p:nvPr>
        </p:nvSpPr>
        <p:spPr>
          <a:xfrm>
            <a:off x="8175008" y="2055812"/>
            <a:ext cx="2689727" cy="620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  <a:defRPr sz="2800" b="1">
                <a:solidFill>
                  <a:srgbClr val="10283A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FF0000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FF0000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FF0000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FF0000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body" idx="4"/>
          </p:nvPr>
        </p:nvSpPr>
        <p:spPr>
          <a:xfrm>
            <a:off x="838199" y="6356349"/>
            <a:ext cx="495593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5"/>
          <p:cNvSpPr>
            <a:spLocks noGrp="1"/>
          </p:cNvSpPr>
          <p:nvPr>
            <p:ph type="body" idx="5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5"/>
          <p:cNvSpPr txBox="1"/>
          <p:nvPr/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March 2025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ro_4">
  <p:cSld name="Intro_4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 w="28575" cap="flat" cmpd="sng">
            <a:solidFill>
              <a:srgbClr val="EBDDF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0000" tIns="180000" rIns="180000" bIns="180000" anchor="t" anchorCtr="0">
            <a:normAutofit/>
          </a:bodyPr>
          <a:lstStyle>
            <a:lvl1pPr marL="457200" lvl="0" indent="-3429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body" idx="2"/>
          </p:nvPr>
        </p:nvSpPr>
        <p:spPr>
          <a:xfrm>
            <a:off x="838199" y="6356349"/>
            <a:ext cx="495593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6"/>
          <p:cNvSpPr>
            <a:spLocks noGrp="1"/>
          </p:cNvSpPr>
          <p:nvPr>
            <p:ph type="body" idx="3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6"/>
          <p:cNvSpPr txBox="1"/>
          <p:nvPr/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March 2025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ro_2">
  <p:cSld name="Intro_2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solidFill>
            <a:srgbClr val="EBDDF4"/>
          </a:solidFill>
          <a:ln>
            <a:noFill/>
          </a:ln>
        </p:spPr>
        <p:txBody>
          <a:bodyPr spcFirstLastPara="1" wrap="square" lIns="180000" tIns="180000" rIns="180000" bIns="180000" anchor="t" anchorCtr="0">
            <a:normAutofit/>
          </a:bodyPr>
          <a:lstStyle>
            <a:lvl1pPr marL="457200" lvl="0" indent="-3429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body" idx="2"/>
          </p:nvPr>
        </p:nvSpPr>
        <p:spPr>
          <a:xfrm>
            <a:off x="838199" y="6356349"/>
            <a:ext cx="495593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7"/>
          <p:cNvSpPr>
            <a:spLocks noGrp="1"/>
          </p:cNvSpPr>
          <p:nvPr>
            <p:ph type="body" idx="3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7"/>
          <p:cNvSpPr txBox="1"/>
          <p:nvPr/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March 2025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ro_3">
  <p:cSld name="Intro_3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body" idx="1"/>
          </p:nvPr>
        </p:nvSpPr>
        <p:spPr>
          <a:xfrm>
            <a:off x="838199" y="1825625"/>
            <a:ext cx="5921829" cy="4351338"/>
          </a:xfrm>
          <a:prstGeom prst="rect">
            <a:avLst/>
          </a:prstGeom>
          <a:solidFill>
            <a:srgbClr val="EBDDF4"/>
          </a:solidFill>
          <a:ln>
            <a:noFill/>
          </a:ln>
        </p:spPr>
        <p:txBody>
          <a:bodyPr spcFirstLastPara="1" wrap="square" lIns="180000" tIns="180000" rIns="180000" bIns="180000" anchor="t" anchorCtr="0">
            <a:normAutofit/>
          </a:bodyPr>
          <a:lstStyle>
            <a:lvl1pPr marL="457200" lvl="0" indent="-3429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8"/>
          <p:cNvSpPr>
            <a:spLocks noGrp="1"/>
          </p:cNvSpPr>
          <p:nvPr>
            <p:ph type="pic" idx="2"/>
          </p:nvPr>
        </p:nvSpPr>
        <p:spPr>
          <a:xfrm>
            <a:off x="6989083" y="1825625"/>
            <a:ext cx="4364717" cy="4351338"/>
          </a:xfrm>
          <a:prstGeom prst="rect">
            <a:avLst/>
          </a:prstGeom>
          <a:noFill/>
          <a:ln>
            <a:noFill/>
          </a:ln>
        </p:spPr>
      </p:sp>
      <p:sp>
        <p:nvSpPr>
          <p:cNvPr id="62" name="Google Shape;62;p8"/>
          <p:cNvSpPr txBox="1">
            <a:spLocks noGrp="1"/>
          </p:cNvSpPr>
          <p:nvPr>
            <p:ph type="body" idx="3"/>
          </p:nvPr>
        </p:nvSpPr>
        <p:spPr>
          <a:xfrm>
            <a:off x="838199" y="6356349"/>
            <a:ext cx="495593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8"/>
          <p:cNvSpPr>
            <a:spLocks noGrp="1"/>
          </p:cNvSpPr>
          <p:nvPr>
            <p:ph type="body" idx="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4" name="Google Shape;64;p8"/>
          <p:cNvSpPr txBox="1"/>
          <p:nvPr/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March 2025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solidation">
  <p:cSld name="Consolida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body" idx="1"/>
          </p:nvPr>
        </p:nvSpPr>
        <p:spPr>
          <a:xfrm>
            <a:off x="838199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8" name="Google Shape;68;p9"/>
          <p:cNvSpPr>
            <a:spLocks noGrp="1"/>
          </p:cNvSpPr>
          <p:nvPr>
            <p:ph type="body" idx="2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E53EF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body" idx="3"/>
          </p:nvPr>
        </p:nvSpPr>
        <p:spPr>
          <a:xfrm>
            <a:off x="838199" y="6356349"/>
            <a:ext cx="495593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0" name="Google Shape;70;p9"/>
          <p:cNvSpPr txBox="1"/>
          <p:nvPr/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March 2025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Activity_video+caption">
  <p:cSld name="1_Activity_video+caption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0"/>
          <p:cNvSpPr>
            <a:spLocks noGrp="1"/>
          </p:cNvSpPr>
          <p:nvPr>
            <p:ph type="media" idx="2"/>
          </p:nvPr>
        </p:nvSpPr>
        <p:spPr>
          <a:xfrm>
            <a:off x="838200" y="1825625"/>
            <a:ext cx="10515600" cy="3714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Google Shape;74;p10"/>
          <p:cNvSpPr txBox="1">
            <a:spLocks noGrp="1"/>
          </p:cNvSpPr>
          <p:nvPr>
            <p:ph type="body" idx="1"/>
          </p:nvPr>
        </p:nvSpPr>
        <p:spPr>
          <a:xfrm>
            <a:off x="838199" y="5744095"/>
            <a:ext cx="10515599" cy="432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0"/>
          <p:cNvSpPr txBox="1">
            <a:spLocks noGrp="1"/>
          </p:cNvSpPr>
          <p:nvPr>
            <p:ph type="body" idx="3"/>
          </p:nvPr>
        </p:nvSpPr>
        <p:spPr>
          <a:xfrm>
            <a:off x="838199" y="6356349"/>
            <a:ext cx="495593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10"/>
          <p:cNvSpPr>
            <a:spLocks noGrp="1"/>
          </p:cNvSpPr>
          <p:nvPr>
            <p:ph type="body" idx="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0"/>
          <p:cNvSpPr txBox="1"/>
          <p:nvPr/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March 2025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Arial"/>
              <a:buNone/>
              <a:defRPr sz="40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810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8.xml"/><Relationship Id="rId1" Type="http://schemas.openxmlformats.org/officeDocument/2006/relationships/video" Target="https://player.vimeo.com/video/1069604418?app_id=122963" TargetMode="Externa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lanningportal.co.uk/applications/building-control-applications/building-control/approved-documents/part-l-conservation-of-fuel-and-power/approved-document-l-conservation-of-fuel-and-power-volume-1-dwelling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4"/>
          <p:cNvSpPr txBox="1">
            <a:spLocks noGrp="1"/>
          </p:cNvSpPr>
          <p:nvPr>
            <p:ph type="ctrTitle"/>
          </p:nvPr>
        </p:nvSpPr>
        <p:spPr>
          <a:xfrm>
            <a:off x="1524000" y="3835106"/>
            <a:ext cx="9144000" cy="875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32673"/>
              </a:buClr>
              <a:buSzPts val="5200"/>
              <a:buFont typeface="Arial"/>
              <a:buNone/>
            </a:pPr>
            <a:r>
              <a:rPr lang="en-GB"/>
              <a:t>Construction</a:t>
            </a:r>
            <a:endParaRPr/>
          </a:p>
        </p:txBody>
      </p:sp>
      <p:sp>
        <p:nvSpPr>
          <p:cNvPr id="113" name="Google Shape;113;p14"/>
          <p:cNvSpPr txBox="1">
            <a:spLocks noGrp="1"/>
          </p:cNvSpPr>
          <p:nvPr>
            <p:ph type="subTitle" idx="1"/>
          </p:nvPr>
        </p:nvSpPr>
        <p:spPr>
          <a:xfrm>
            <a:off x="1524000" y="4903189"/>
            <a:ext cx="9144000" cy="5832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Topic: Modern Methods of Construction</a:t>
            </a:r>
            <a:endParaRPr/>
          </a:p>
        </p:txBody>
      </p:sp>
      <p:sp>
        <p:nvSpPr>
          <p:cNvPr id="114" name="Google Shape;114;p14"/>
          <p:cNvSpPr txBox="1">
            <a:spLocks noGrp="1"/>
          </p:cNvSpPr>
          <p:nvPr>
            <p:ph type="body" idx="2"/>
          </p:nvPr>
        </p:nvSpPr>
        <p:spPr>
          <a:xfrm>
            <a:off x="6096000" y="2895824"/>
            <a:ext cx="5623668" cy="5341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GB"/>
              <a:t>Route: Construction</a:t>
            </a:r>
            <a:endParaRPr/>
          </a:p>
        </p:txBody>
      </p:sp>
      <p:sp>
        <p:nvSpPr>
          <p:cNvPr id="115" name="Google Shape;115;p14"/>
          <p:cNvSpPr txBox="1">
            <a:spLocks noGrp="1"/>
          </p:cNvSpPr>
          <p:nvPr>
            <p:ph type="body" idx="3"/>
          </p:nvPr>
        </p:nvSpPr>
        <p:spPr>
          <a:xfrm>
            <a:off x="1524000" y="5486400"/>
            <a:ext cx="9144000" cy="597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GB" dirty="0">
                <a:latin typeface="Arial"/>
                <a:ea typeface="Arial"/>
                <a:cs typeface="Arial"/>
                <a:sym typeface="Arial"/>
              </a:rPr>
              <a:t>Lesson 6, 7 &amp; 8: Modelling a modular house </a:t>
            </a:r>
            <a:br>
              <a:rPr lang="en-GB" dirty="0">
                <a:latin typeface="Arial"/>
                <a:ea typeface="Arial"/>
                <a:cs typeface="Arial"/>
                <a:sym typeface="Arial"/>
              </a:rPr>
            </a:br>
            <a:r>
              <a:rPr lang="en-GB" dirty="0">
                <a:latin typeface="Arial"/>
                <a:ea typeface="Arial"/>
                <a:cs typeface="Arial"/>
                <a:sym typeface="Arial"/>
              </a:rPr>
              <a:t>using Autodesk</a:t>
            </a:r>
            <a:r>
              <a:rPr lang="en-GB" sz="1800" baseline="30000" dirty="0">
                <a:latin typeface="Arial"/>
                <a:ea typeface="Arial"/>
                <a:cs typeface="Arial"/>
                <a:sym typeface="Arial"/>
              </a:rPr>
              <a:t>®</a:t>
            </a:r>
            <a:r>
              <a:rPr lang="en-GB" dirty="0">
                <a:latin typeface="Arial"/>
                <a:ea typeface="Arial"/>
                <a:cs typeface="Arial"/>
                <a:sym typeface="Arial"/>
              </a:rPr>
              <a:t> Revit software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Arial"/>
              <a:buNone/>
            </a:pPr>
            <a:r>
              <a:rPr lang="en-GB"/>
              <a:t>In these lessons, we have:</a:t>
            </a:r>
            <a:endParaRPr/>
          </a:p>
        </p:txBody>
      </p:sp>
      <p:sp>
        <p:nvSpPr>
          <p:cNvPr id="193" name="Google Shape;193;p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64008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107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Char char="●"/>
            </a:pPr>
            <a:r>
              <a:rPr lang="en-GB" sz="2400" dirty="0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rPr>
              <a:t>designed a house to fulfil a client’s vision and specification using Autodesk</a:t>
            </a:r>
            <a:r>
              <a:rPr lang="en-GB" sz="1800" baseline="30000" dirty="0">
                <a:latin typeface="Arial"/>
                <a:ea typeface="Arial"/>
                <a:cs typeface="Arial"/>
                <a:sym typeface="Arial"/>
              </a:rPr>
              <a:t>®</a:t>
            </a:r>
            <a:r>
              <a:rPr lang="en-GB" sz="2400" dirty="0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rPr>
              <a:t> Revit software;</a:t>
            </a:r>
            <a:endParaRPr dirty="0"/>
          </a:p>
          <a:p>
            <a:pPr marL="342900" lvl="0" indent="-342900" algn="l" rtl="0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SzPts val="1800"/>
              <a:buFont typeface="Arial"/>
              <a:buChar char="●"/>
            </a:pPr>
            <a:r>
              <a:rPr lang="en-GB" sz="2400" dirty="0">
                <a:latin typeface="Arial"/>
                <a:ea typeface="Arial"/>
                <a:cs typeface="Arial"/>
                <a:sym typeface="Arial"/>
              </a:rPr>
              <a:t>consolidated and tested knowledge about MMC. </a:t>
            </a:r>
            <a:endParaRPr sz="2400" dirty="0">
              <a:solidFill>
                <a:srgbClr val="0D0D0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23"/>
          <p:cNvSpPr>
            <a:spLocks noGrp="1"/>
          </p:cNvSpPr>
          <p:nvPr>
            <p:ph type="body" idx="3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Consolidation</a:t>
            </a:r>
            <a:endParaRPr/>
          </a:p>
        </p:txBody>
      </p:sp>
      <p:sp>
        <p:nvSpPr>
          <p:cNvPr id="195" name="Google Shape;195;p23"/>
          <p:cNvSpPr/>
          <p:nvPr/>
        </p:nvSpPr>
        <p:spPr>
          <a:xfrm>
            <a:off x="9973929" y="182562"/>
            <a:ext cx="2078037" cy="365125"/>
          </a:xfrm>
          <a:prstGeom prst="flowChartAlternateProcess">
            <a:avLst/>
          </a:prstGeom>
          <a:solidFill>
            <a:srgbClr val="88A2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57200" marR="0" lvl="0" indent="-457200" algn="l" rtl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Clr>
                <a:srgbClr val="534C29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Plenary</a:t>
            </a:r>
            <a:endParaRPr sz="1400" b="1" i="0" u="none" strike="noStrike" cap="none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96" name="Google Shape;196;p23"/>
          <p:cNvSpPr txBox="1">
            <a:spLocks noGrp="1"/>
          </p:cNvSpPr>
          <p:nvPr>
            <p:ph type="body" idx="2"/>
          </p:nvPr>
        </p:nvSpPr>
        <p:spPr>
          <a:xfrm>
            <a:off x="7530353" y="1376413"/>
            <a:ext cx="3823447" cy="480055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88A2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0000" tIns="144000" rIns="180000" bIns="1440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625"/>
              <a:buNone/>
            </a:pPr>
            <a:r>
              <a:rPr lang="en-GB" sz="1100" b="1" dirty="0">
                <a:latin typeface="Arial"/>
                <a:ea typeface="Arial"/>
                <a:cs typeface="Arial"/>
                <a:sym typeface="Arial"/>
              </a:rPr>
              <a:t>Skills:</a:t>
            </a:r>
            <a:r>
              <a:rPr lang="en-GB" sz="1100" dirty="0">
                <a:latin typeface="Arial"/>
                <a:ea typeface="Arial"/>
                <a:cs typeface="Arial"/>
                <a:sym typeface="Arial"/>
              </a:rPr>
              <a:t>​</a:t>
            </a:r>
            <a:endParaRPr sz="11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625"/>
              <a:buNone/>
            </a:pPr>
            <a:r>
              <a:rPr lang="en-GB" sz="1100" b="1" dirty="0">
                <a:latin typeface="Arial"/>
                <a:ea typeface="Arial"/>
                <a:cs typeface="Arial"/>
                <a:sym typeface="Arial"/>
              </a:rPr>
              <a:t>CS1</a:t>
            </a:r>
            <a:r>
              <a:rPr lang="en-GB" sz="11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Produce rendered drawings and illustrations that could be used for marketing a development to the public or similar stakeholders </a:t>
            </a:r>
            <a:endParaRPr sz="11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625"/>
              <a:buNone/>
            </a:pPr>
            <a:r>
              <a:rPr lang="en-GB" sz="1100" b="1" dirty="0">
                <a:latin typeface="Arial"/>
                <a:ea typeface="Arial"/>
                <a:cs typeface="Arial"/>
                <a:sym typeface="Arial"/>
              </a:rPr>
              <a:t>CS1</a:t>
            </a:r>
            <a:r>
              <a:rPr lang="en-GB" sz="1100" dirty="0">
                <a:latin typeface="Arial"/>
                <a:ea typeface="Arial"/>
                <a:cs typeface="Arial"/>
                <a:sym typeface="Arial"/>
              </a:rPr>
              <a:t> Produce rendered drawings and internal plans in response to design briefs and contexts</a:t>
            </a:r>
            <a:endParaRPr sz="11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625"/>
              <a:buNone/>
            </a:pPr>
            <a:r>
              <a:rPr lang="en-GB" sz="1100" b="1" dirty="0">
                <a:latin typeface="Arial"/>
                <a:ea typeface="Arial"/>
                <a:cs typeface="Arial"/>
                <a:sym typeface="Arial"/>
              </a:rPr>
              <a:t>CS3</a:t>
            </a:r>
            <a:r>
              <a:rPr lang="en-GB" sz="1100" dirty="0">
                <a:latin typeface="Arial"/>
                <a:ea typeface="Arial"/>
                <a:cs typeface="Arial"/>
                <a:sym typeface="Arial"/>
              </a:rPr>
              <a:t> Be able to interpret client vision and specification to produce outline design proposals to meet client needs</a:t>
            </a:r>
            <a:endParaRPr sz="11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625"/>
              <a:buNone/>
            </a:pPr>
            <a:r>
              <a:rPr lang="en-GB" sz="1100" b="1" dirty="0">
                <a:latin typeface="Arial"/>
                <a:ea typeface="Arial"/>
                <a:cs typeface="Arial"/>
                <a:sym typeface="Arial"/>
              </a:rPr>
              <a:t>General competencies:</a:t>
            </a:r>
            <a:r>
              <a:rPr lang="en-GB" sz="1100" dirty="0">
                <a:latin typeface="Arial"/>
                <a:ea typeface="Arial"/>
                <a:cs typeface="Arial"/>
                <a:sym typeface="Arial"/>
              </a:rPr>
              <a:t>​</a:t>
            </a:r>
            <a:endParaRPr sz="11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625"/>
              <a:buNone/>
            </a:pPr>
            <a:r>
              <a:rPr lang="en-GB" sz="1100" dirty="0">
                <a:latin typeface="Arial"/>
                <a:ea typeface="Arial"/>
                <a:cs typeface="Arial"/>
                <a:sym typeface="Arial"/>
              </a:rPr>
              <a:t>English: ​</a:t>
            </a:r>
            <a:endParaRPr sz="11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625"/>
              <a:buNone/>
            </a:pPr>
            <a:r>
              <a:rPr lang="en-GB" sz="1100" b="1" dirty="0">
                <a:latin typeface="Arial"/>
                <a:ea typeface="Arial"/>
                <a:cs typeface="Arial"/>
                <a:sym typeface="Arial"/>
              </a:rPr>
              <a:t>E3</a:t>
            </a:r>
            <a:r>
              <a:rPr lang="en-GB" sz="1100" dirty="0">
                <a:latin typeface="Arial"/>
                <a:ea typeface="Arial"/>
                <a:cs typeface="Arial"/>
                <a:sym typeface="Arial"/>
              </a:rPr>
              <a:t> Create texts for different purposes and audiences​</a:t>
            </a:r>
            <a:endParaRPr sz="11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625"/>
              <a:buNone/>
            </a:pPr>
            <a:r>
              <a:rPr lang="en-GB" sz="1100" b="1" dirty="0">
                <a:latin typeface="Arial"/>
                <a:ea typeface="Arial"/>
                <a:cs typeface="Arial"/>
                <a:sym typeface="Arial"/>
              </a:rPr>
              <a:t>E5</a:t>
            </a:r>
            <a:r>
              <a:rPr lang="en-GB" sz="1100" dirty="0">
                <a:latin typeface="Arial"/>
                <a:ea typeface="Arial"/>
                <a:cs typeface="Arial"/>
                <a:sym typeface="Arial"/>
              </a:rPr>
              <a:t> Synthesise information​</a:t>
            </a:r>
            <a:endParaRPr sz="11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625"/>
              <a:buNone/>
            </a:pPr>
            <a:r>
              <a:rPr lang="en-GB" sz="1100" dirty="0">
                <a:latin typeface="Arial"/>
                <a:ea typeface="Arial"/>
                <a:cs typeface="Arial"/>
                <a:sym typeface="Arial"/>
              </a:rPr>
              <a:t>Maths:</a:t>
            </a:r>
            <a:endParaRPr sz="11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625"/>
              <a:buNone/>
            </a:pPr>
            <a:r>
              <a:rPr lang="en-GB" sz="1100" b="1" dirty="0">
                <a:latin typeface="Arial"/>
                <a:ea typeface="Arial"/>
                <a:cs typeface="Arial"/>
                <a:sym typeface="Arial"/>
              </a:rPr>
              <a:t>M2</a:t>
            </a:r>
            <a:r>
              <a:rPr lang="en-GB" sz="1100" dirty="0">
                <a:latin typeface="Arial"/>
                <a:ea typeface="Arial"/>
                <a:cs typeface="Arial"/>
                <a:sym typeface="Arial"/>
              </a:rPr>
              <a:t> Estimate, calculate and spot errors</a:t>
            </a:r>
            <a:endParaRPr sz="11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625"/>
              <a:buNone/>
            </a:pPr>
            <a:r>
              <a:rPr lang="en-GB" sz="1100" b="1" dirty="0">
                <a:latin typeface="Arial"/>
                <a:ea typeface="Arial"/>
                <a:cs typeface="Arial"/>
                <a:sym typeface="Arial"/>
              </a:rPr>
              <a:t>M3</a:t>
            </a:r>
            <a:r>
              <a:rPr lang="en-GB" sz="1100" dirty="0">
                <a:latin typeface="Arial"/>
                <a:ea typeface="Arial"/>
                <a:cs typeface="Arial"/>
                <a:sym typeface="Arial"/>
              </a:rPr>
              <a:t> Work with proportion</a:t>
            </a:r>
            <a:endParaRPr sz="11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625"/>
              <a:buNone/>
            </a:pPr>
            <a:r>
              <a:rPr lang="en-GB" sz="1100" b="1" dirty="0">
                <a:latin typeface="Arial"/>
                <a:ea typeface="Arial"/>
                <a:cs typeface="Arial"/>
                <a:sym typeface="Arial"/>
              </a:rPr>
              <a:t>M7</a:t>
            </a:r>
            <a:r>
              <a:rPr lang="en-GB" sz="1100" dirty="0">
                <a:latin typeface="Arial"/>
                <a:ea typeface="Arial"/>
                <a:cs typeface="Arial"/>
                <a:sym typeface="Arial"/>
              </a:rPr>
              <a:t> Interpret and represent with mathematical diagrams</a:t>
            </a:r>
            <a:endParaRPr sz="11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625"/>
              <a:buNone/>
            </a:pPr>
            <a:r>
              <a:rPr lang="en-GB" sz="1100" dirty="0">
                <a:latin typeface="Arial"/>
                <a:ea typeface="Arial"/>
                <a:cs typeface="Arial"/>
                <a:sym typeface="Arial"/>
              </a:rPr>
              <a:t>Digital: ​</a:t>
            </a:r>
            <a:endParaRPr sz="11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625"/>
              <a:buNone/>
            </a:pPr>
            <a:r>
              <a:rPr lang="en-GB" sz="1100" b="1" dirty="0">
                <a:latin typeface="Arial"/>
                <a:ea typeface="Arial"/>
                <a:cs typeface="Arial"/>
                <a:sym typeface="Arial"/>
              </a:rPr>
              <a:t>D1</a:t>
            </a:r>
            <a:r>
              <a:rPr lang="en-GB" sz="1100" dirty="0">
                <a:latin typeface="Arial"/>
                <a:ea typeface="Arial"/>
                <a:cs typeface="Arial"/>
                <a:sym typeface="Arial"/>
              </a:rPr>
              <a:t> Use digital technology and media effectively​</a:t>
            </a:r>
            <a:endParaRPr sz="11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625"/>
              <a:buNone/>
            </a:pPr>
            <a:r>
              <a:rPr lang="en-GB" sz="1100" b="1" dirty="0">
                <a:latin typeface="Arial"/>
                <a:ea typeface="Arial"/>
                <a:cs typeface="Arial"/>
                <a:sym typeface="Arial"/>
              </a:rPr>
              <a:t>D2</a:t>
            </a:r>
            <a:r>
              <a:rPr lang="en-GB" sz="1100" dirty="0">
                <a:latin typeface="Arial"/>
                <a:ea typeface="Arial"/>
                <a:cs typeface="Arial"/>
                <a:sym typeface="Arial"/>
              </a:rPr>
              <a:t> Design, create and edit documents and digital media​</a:t>
            </a:r>
            <a:endParaRPr sz="11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625"/>
              <a:buNone/>
            </a:pPr>
            <a:r>
              <a:rPr lang="en-GB" sz="1100" b="1" dirty="0">
                <a:latin typeface="Arial"/>
                <a:ea typeface="Arial"/>
                <a:cs typeface="Arial"/>
                <a:sym typeface="Arial"/>
              </a:rPr>
              <a:t>D6</a:t>
            </a:r>
            <a:r>
              <a:rPr lang="en-GB" sz="1100" dirty="0">
                <a:latin typeface="Arial"/>
                <a:ea typeface="Arial"/>
                <a:cs typeface="Arial"/>
                <a:sym typeface="Arial"/>
              </a:rPr>
              <a:t> Code and program​</a:t>
            </a:r>
            <a:endParaRPr sz="2000" dirty="0"/>
          </a:p>
        </p:txBody>
      </p:sp>
      <p:sp>
        <p:nvSpPr>
          <p:cNvPr id="197" name="Google Shape;197;p23"/>
          <p:cNvSpPr txBox="1">
            <a:spLocks noGrp="1"/>
          </p:cNvSpPr>
          <p:nvPr>
            <p:ph type="body" idx="4"/>
          </p:nvPr>
        </p:nvSpPr>
        <p:spPr>
          <a:xfrm>
            <a:off x="838200" y="6356351"/>
            <a:ext cx="5956139" cy="3569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57200" lvl="0" indent="-2286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</a:pPr>
            <a:r>
              <a:rPr lang="en-GB" dirty="0">
                <a:latin typeface="Arial"/>
                <a:ea typeface="Arial"/>
                <a:cs typeface="Arial"/>
                <a:sym typeface="Arial"/>
              </a:rPr>
              <a:t>Lesson 6, 7 &amp; 8: Modelling a modular house using Autodesk Revit software</a:t>
            </a: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Arial"/>
              <a:buNone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Assessment</a:t>
            </a:r>
            <a:endParaRPr/>
          </a:p>
        </p:txBody>
      </p:sp>
      <p:sp>
        <p:nvSpPr>
          <p:cNvPr id="212" name="Google Shape;212;p25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5881254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2800"/>
              <a:buNone/>
            </a:pPr>
            <a:r>
              <a:rPr lang="en-GB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rPr>
              <a:t>Complete the end-of-unit assessment individually to assess your understanding of Modern Methods of Construction.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2800"/>
              <a:buNone/>
            </a:pPr>
            <a:endParaRPr sz="2000"/>
          </a:p>
        </p:txBody>
      </p:sp>
      <p:sp>
        <p:nvSpPr>
          <p:cNvPr id="213" name="Google Shape;213;p25"/>
          <p:cNvSpPr/>
          <p:nvPr/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534C29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F2F2F2"/>
                </a:solidFill>
                <a:latin typeface="Arial Narrow"/>
                <a:ea typeface="Arial Narrow"/>
                <a:cs typeface="Arial Narrow"/>
                <a:sym typeface="Arial Narrow"/>
              </a:rPr>
              <a:t>Consolidation</a:t>
            </a:r>
            <a:endParaRPr sz="1400" b="1" i="0" u="none" strike="noStrike" cap="none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214" name="Google Shape;214;p25"/>
          <p:cNvSpPr/>
          <p:nvPr/>
        </p:nvSpPr>
        <p:spPr>
          <a:xfrm>
            <a:off x="9973929" y="182562"/>
            <a:ext cx="2078037" cy="365125"/>
          </a:xfrm>
          <a:prstGeom prst="flowChartAlternateProcess">
            <a:avLst/>
          </a:prstGeom>
          <a:solidFill>
            <a:srgbClr val="88A2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57200" marR="0" lvl="0" indent="-457200" algn="l" rtl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Clr>
                <a:srgbClr val="534C29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Plenary</a:t>
            </a:r>
            <a:endParaRPr sz="1400" b="1" i="0" u="none" strike="noStrike" cap="none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215" name="Google Shape;215;p25"/>
          <p:cNvSpPr txBox="1">
            <a:spLocks noGrp="1"/>
          </p:cNvSpPr>
          <p:nvPr>
            <p:ph type="body" idx="2"/>
          </p:nvPr>
        </p:nvSpPr>
        <p:spPr>
          <a:xfrm>
            <a:off x="838200" y="6356350"/>
            <a:ext cx="5713071" cy="420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57200" lvl="0" indent="-2286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</a:pPr>
            <a:r>
              <a:rPr lang="en-GB" dirty="0">
                <a:latin typeface="Arial"/>
                <a:ea typeface="Arial"/>
                <a:cs typeface="Arial"/>
                <a:sym typeface="Arial"/>
              </a:rPr>
              <a:t>Lesson 6, 7 &amp; 8: Modelling a modular house using Autodesk Revit software</a:t>
            </a:r>
            <a:endParaRPr dirty="0"/>
          </a:p>
        </p:txBody>
      </p:sp>
      <p:sp>
        <p:nvSpPr>
          <p:cNvPr id="216" name="Google Shape;216;p25"/>
          <p:cNvSpPr txBox="1"/>
          <p:nvPr/>
        </p:nvSpPr>
        <p:spPr>
          <a:xfrm>
            <a:off x="7530353" y="1825625"/>
            <a:ext cx="4044331" cy="2931570"/>
          </a:xfrm>
          <a:prstGeom prst="rect">
            <a:avLst/>
          </a:prstGeom>
          <a:solidFill>
            <a:srgbClr val="EBDDF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57200" marR="0" lvl="0" indent="-2286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1200"/>
              <a:buFont typeface="Arial"/>
              <a:buNone/>
            </a:pPr>
            <a:r>
              <a:rPr lang="en-GB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br>
              <a:rPr lang="en-GB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GB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2286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1200"/>
              <a:buFont typeface="Arial"/>
              <a:buNone/>
            </a:pPr>
            <a:r>
              <a:rPr lang="en-GB" sz="2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Resources needed</a:t>
            </a:r>
            <a:br>
              <a:rPr lang="en-GB" sz="2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</a:br>
            <a:endParaRPr sz="2200" b="0" i="0" u="none" strike="noStrike" cap="none">
              <a:solidFill>
                <a:srgbClr val="89898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31813" marR="0" lvl="0" indent="-173037" algn="l" rtl="0">
              <a:lnSpc>
                <a:spcPct val="107000"/>
              </a:lnSpc>
              <a:spcBef>
                <a:spcPts val="400"/>
              </a:spcBef>
              <a:spcAft>
                <a:spcPts val="0"/>
              </a:spcAft>
              <a:buClr>
                <a:srgbClr val="534C29"/>
              </a:buClr>
              <a:buSzPts val="1100"/>
              <a:buFont typeface="Arial"/>
              <a:buChar char="●"/>
            </a:pPr>
            <a:r>
              <a:rPr lang="en-GB" sz="2200" b="0" i="0" u="none" strike="noStrike" cap="none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rPr>
              <a:t>L6, 7 &amp; 8 </a:t>
            </a:r>
            <a:r>
              <a:rPr lang="en-GB" sz="2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End-of-unit </a:t>
            </a:r>
            <a:r>
              <a:rPr lang="en-GB" sz="2200" b="0" i="0" u="none" strike="noStrike" cap="none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rPr>
              <a:t>assessment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31813" marR="0" lvl="0" indent="-173037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rgbClr val="534C29"/>
              </a:buClr>
              <a:buSzPts val="1100"/>
              <a:buFont typeface="Arial"/>
              <a:buChar char="●"/>
            </a:pPr>
            <a:r>
              <a:rPr lang="en-GB" sz="2200" b="0" i="0" u="none" strike="noStrike" cap="none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rPr>
              <a:t>Isometric paper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228600" algn="l" rtl="0">
              <a:lnSpc>
                <a:spcPct val="108000"/>
              </a:lnSpc>
              <a:spcBef>
                <a:spcPts val="1400"/>
              </a:spcBef>
              <a:spcAft>
                <a:spcPts val="0"/>
              </a:spcAft>
              <a:buClr>
                <a:srgbClr val="534C29"/>
              </a:buClr>
              <a:buSzPts val="1200"/>
              <a:buFont typeface="Arial"/>
              <a:buNone/>
            </a:pPr>
            <a:endParaRPr sz="2400" b="0" i="0" u="none" strike="noStrike" cap="none">
              <a:solidFill>
                <a:srgbClr val="89898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2286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1200"/>
              <a:buFont typeface="Arial"/>
              <a:buNone/>
            </a:pPr>
            <a:endParaRPr sz="2400" b="0" i="0" u="none" strike="noStrike" cap="none">
              <a:solidFill>
                <a:srgbClr val="89898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2286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89898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Arial"/>
              <a:buNone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Class questions</a:t>
            </a:r>
            <a:endParaRPr/>
          </a:p>
        </p:txBody>
      </p:sp>
      <p:sp>
        <p:nvSpPr>
          <p:cNvPr id="203" name="Google Shape;203;p2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822354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>
              <a:lnSpc>
                <a:spcPct val="150000"/>
              </a:lnSpc>
              <a:spcBef>
                <a:spcPts val="600"/>
              </a:spcBef>
              <a:buSzPts val="2800"/>
            </a:pPr>
            <a:r>
              <a:rPr lang="en-GB" dirty="0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rPr>
              <a:t>What new skills have we learned?</a:t>
            </a:r>
            <a:endParaRPr dirty="0">
              <a:solidFill>
                <a:srgbClr val="0D0D0D"/>
              </a:solidFill>
            </a:endParaRPr>
          </a:p>
          <a:p>
            <a:pPr marL="342900">
              <a:lnSpc>
                <a:spcPct val="150000"/>
              </a:lnSpc>
              <a:spcBef>
                <a:spcPts val="600"/>
              </a:spcBef>
              <a:buSzPts val="2800"/>
            </a:pPr>
            <a:r>
              <a:rPr lang="en-GB" dirty="0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rPr>
              <a:t>Were there any aspects you found especially hard?</a:t>
            </a:r>
            <a:endParaRPr dirty="0">
              <a:solidFill>
                <a:srgbClr val="0D0D0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>
              <a:lnSpc>
                <a:spcPct val="150000"/>
              </a:lnSpc>
              <a:spcBef>
                <a:spcPts val="600"/>
              </a:spcBef>
              <a:buSzPts val="2800"/>
            </a:pPr>
            <a:r>
              <a:rPr lang="en-GB" dirty="0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rPr>
              <a:t>Which of these skills are you using on placements?</a:t>
            </a:r>
            <a:endParaRPr dirty="0">
              <a:solidFill>
                <a:srgbClr val="0D0D0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>
              <a:lnSpc>
                <a:spcPct val="150000"/>
              </a:lnSpc>
              <a:spcBef>
                <a:spcPts val="600"/>
              </a:spcBef>
              <a:buSzPts val="2800"/>
            </a:pPr>
            <a:r>
              <a:rPr lang="en-GB" dirty="0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rPr>
              <a:t>Are you using other design software for client graphics?</a:t>
            </a:r>
            <a:endParaRPr dirty="0"/>
          </a:p>
          <a:p>
            <a:pPr marL="342900">
              <a:lnSpc>
                <a:spcPct val="150000"/>
              </a:lnSpc>
              <a:spcBef>
                <a:spcPts val="600"/>
              </a:spcBef>
              <a:buSzPts val="2800"/>
            </a:pPr>
            <a:r>
              <a:rPr lang="en-GB" dirty="0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rPr>
              <a:t>Do you feel you have </a:t>
            </a:r>
            <a:r>
              <a:rPr lang="en-GB" dirty="0">
                <a:solidFill>
                  <a:srgbClr val="0D0D0D"/>
                </a:solidFill>
              </a:rPr>
              <a:t>consolidated the knowledge you have gained so far?</a:t>
            </a:r>
            <a:endParaRPr dirty="0">
              <a:solidFill>
                <a:srgbClr val="0D0D0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14350" lvl="0" indent="-361950" algn="l" rtl="0">
              <a:lnSpc>
                <a:spcPct val="108000"/>
              </a:lnSpc>
              <a:spcBef>
                <a:spcPts val="600"/>
              </a:spcBef>
              <a:spcAft>
                <a:spcPts val="0"/>
              </a:spcAft>
              <a:buSzPts val="2400"/>
              <a:buFont typeface="Arial"/>
              <a:buNone/>
            </a:pPr>
            <a:endParaRPr dirty="0"/>
          </a:p>
        </p:txBody>
      </p:sp>
      <p:sp>
        <p:nvSpPr>
          <p:cNvPr id="204" name="Google Shape;204;p24"/>
          <p:cNvSpPr/>
          <p:nvPr/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534C29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F2F2F2"/>
                </a:solidFill>
                <a:latin typeface="Arial Narrow"/>
                <a:ea typeface="Arial Narrow"/>
                <a:cs typeface="Arial Narrow"/>
                <a:sym typeface="Arial Narrow"/>
              </a:rPr>
              <a:t>Consolidation</a:t>
            </a:r>
            <a:endParaRPr sz="1400" b="1" i="0" u="none" strike="noStrike" cap="none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205" name="Google Shape;205;p24"/>
          <p:cNvSpPr/>
          <p:nvPr/>
        </p:nvSpPr>
        <p:spPr>
          <a:xfrm>
            <a:off x="9973929" y="182562"/>
            <a:ext cx="2078037" cy="365125"/>
          </a:xfrm>
          <a:prstGeom prst="flowChartAlternateProcess">
            <a:avLst/>
          </a:prstGeom>
          <a:solidFill>
            <a:srgbClr val="88A2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57200" marR="0" lvl="0" indent="-457200" algn="l" rtl="0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Clr>
                <a:srgbClr val="534C29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Plenary</a:t>
            </a:r>
            <a:endParaRPr sz="1400" b="1" i="0" u="none" strike="noStrike" cap="none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206" name="Google Shape;206;p24"/>
          <p:cNvSpPr txBox="1">
            <a:spLocks noGrp="1"/>
          </p:cNvSpPr>
          <p:nvPr>
            <p:ph type="body" idx="2"/>
          </p:nvPr>
        </p:nvSpPr>
        <p:spPr>
          <a:xfrm>
            <a:off x="838200" y="6356350"/>
            <a:ext cx="5713071" cy="420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57200" lvl="0" indent="-2286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</a:pPr>
            <a:r>
              <a:rPr lang="en-GB" dirty="0">
                <a:latin typeface="Arial"/>
                <a:ea typeface="Arial"/>
                <a:cs typeface="Arial"/>
                <a:sym typeface="Arial"/>
              </a:rPr>
              <a:t>Lesson 6, 7 &amp; 8: Modelling a modular house using Autodesk Revit software</a:t>
            </a:r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2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</a:pPr>
            <a:r>
              <a:rPr lang="en-GB"/>
              <a:t>Working with MMC – future skills</a:t>
            </a:r>
            <a:endParaRPr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FC7AFF-A553-95DF-DD79-69E4B6C306FA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marL="0"/>
            <a:r>
              <a:rPr lang="en-GB" dirty="0"/>
              <a:t>Consolidation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4CB9F4-F808-CF2B-C46E-7F8104D55543}"/>
              </a:ext>
            </a:extLst>
          </p:cNvPr>
          <p:cNvSpPr>
            <a:spLocks noGrp="1"/>
          </p:cNvSpPr>
          <p:nvPr>
            <p:ph type="body" idx="3"/>
          </p:nvPr>
        </p:nvSpPr>
        <p:spPr>
          <a:xfrm>
            <a:off x="838199" y="6362299"/>
            <a:ext cx="5706980" cy="359175"/>
          </a:xfrm>
        </p:spPr>
        <p:txBody>
          <a:bodyPr/>
          <a:lstStyle/>
          <a:p>
            <a:r>
              <a:rPr lang="en-US" dirty="0">
                <a:latin typeface="Arial"/>
                <a:ea typeface="Arial"/>
                <a:cs typeface="Arial"/>
                <a:sym typeface="Arial"/>
              </a:rPr>
              <a:t>Lesson 6, 7 &amp; 8: Modelling a modular house using Autodesk Revit software</a:t>
            </a:r>
            <a:endParaRPr lang="en-US" dirty="0"/>
          </a:p>
        </p:txBody>
      </p:sp>
      <p:pic>
        <p:nvPicPr>
          <p:cNvPr id="2" name="Online Media 1" title="MMC_Future_Skills_Advice_Final">
            <a:hlinkClick r:id="" action="ppaction://media"/>
            <a:extLst>
              <a:ext uri="{FF2B5EF4-FFF2-40B4-BE49-F238E27FC236}">
                <a16:creationId xmlns:a16="http://schemas.microsoft.com/office/drawing/2014/main" id="{96B30541-9F63-F539-DF0D-B9FBA6FE6D66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739074" y="1337411"/>
            <a:ext cx="8713851" cy="49092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Arial"/>
              <a:buNone/>
            </a:pPr>
            <a:r>
              <a:rPr lang="en-GB"/>
              <a:t>In these lessons, we will:</a:t>
            </a:r>
            <a:endParaRPr/>
          </a:p>
        </p:txBody>
      </p:sp>
      <p:sp>
        <p:nvSpPr>
          <p:cNvPr id="121" name="Google Shape;121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64008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107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Char char="●"/>
            </a:pPr>
            <a:r>
              <a:rPr lang="en-GB" dirty="0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rPr>
              <a:t>design a house to fulfil a client’s vision and specification using Autodesk</a:t>
            </a:r>
            <a:r>
              <a:rPr lang="en-GB" sz="1800" baseline="30000" dirty="0">
                <a:latin typeface="Arial"/>
                <a:ea typeface="Arial"/>
                <a:cs typeface="Arial"/>
                <a:sym typeface="Arial"/>
              </a:rPr>
              <a:t>®</a:t>
            </a:r>
            <a:r>
              <a:rPr lang="en-GB" dirty="0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rPr>
              <a:t> Revit software;</a:t>
            </a:r>
            <a:endParaRPr dirty="0"/>
          </a:p>
          <a:p>
            <a:pPr marL="342900" lvl="0" indent="-342900" algn="l" rtl="0">
              <a:lnSpc>
                <a:spcPct val="107000"/>
              </a:lnSpc>
              <a:spcBef>
                <a:spcPts val="1800"/>
              </a:spcBef>
              <a:spcAft>
                <a:spcPts val="800"/>
              </a:spcAft>
              <a:buSzPts val="1800"/>
              <a:buFont typeface="Arial"/>
              <a:buChar char="●"/>
            </a:pPr>
            <a:r>
              <a:rPr lang="en-GB" dirty="0">
                <a:latin typeface="Arial"/>
                <a:ea typeface="Arial"/>
                <a:cs typeface="Arial"/>
                <a:sym typeface="Arial"/>
              </a:rPr>
              <a:t>consolidate and test knowledge about MMC.</a:t>
            </a:r>
            <a:endParaRPr dirty="0">
              <a:solidFill>
                <a:srgbClr val="0D0D0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15"/>
          <p:cNvSpPr>
            <a:spLocks noGrp="1"/>
          </p:cNvSpPr>
          <p:nvPr>
            <p:ph type="body" idx="3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457200" lvl="0" indent="-45720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Introduction</a:t>
            </a:r>
            <a:endParaRPr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CC69DA-0C28-EE15-45E8-0AEB765E1877}"/>
              </a:ext>
            </a:extLst>
          </p:cNvPr>
          <p:cNvSpPr>
            <a:spLocks noGrp="1"/>
          </p:cNvSpPr>
          <p:nvPr>
            <p:ph type="body" idx="4"/>
          </p:nvPr>
        </p:nvSpPr>
        <p:spPr>
          <a:xfrm>
            <a:off x="838199" y="6311900"/>
            <a:ext cx="5827777" cy="409575"/>
          </a:xfrm>
        </p:spPr>
        <p:txBody>
          <a:bodyPr/>
          <a:lstStyle/>
          <a:p>
            <a:r>
              <a:rPr lang="en-US" sz="1200" b="0" i="0" u="none" strike="noStrike" cap="none" dirty="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Lesson 6, 7 &amp; 8: Modelling a modular house using Autodesk Revit software</a:t>
            </a:r>
            <a:endParaRPr lang="en-US"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196;p23">
            <a:extLst>
              <a:ext uri="{FF2B5EF4-FFF2-40B4-BE49-F238E27FC236}">
                <a16:creationId xmlns:a16="http://schemas.microsoft.com/office/drawing/2014/main" id="{EABA2652-992A-1733-0284-6EC613E5D260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7530353" y="1376413"/>
            <a:ext cx="3823447" cy="480055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88A2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0000" tIns="144000" rIns="180000" bIns="1440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625"/>
              <a:buNone/>
            </a:pPr>
            <a:r>
              <a:rPr lang="en-GB" sz="1100" b="1" dirty="0">
                <a:latin typeface="Arial"/>
                <a:ea typeface="Arial"/>
                <a:cs typeface="Arial"/>
                <a:sym typeface="Arial"/>
              </a:rPr>
              <a:t>Skills:</a:t>
            </a:r>
            <a:r>
              <a:rPr lang="en-GB" sz="1100" dirty="0">
                <a:latin typeface="Arial"/>
                <a:ea typeface="Arial"/>
                <a:cs typeface="Arial"/>
                <a:sym typeface="Arial"/>
              </a:rPr>
              <a:t>​</a:t>
            </a:r>
            <a:endParaRPr sz="11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625"/>
              <a:buNone/>
            </a:pPr>
            <a:r>
              <a:rPr lang="en-GB" sz="1100" b="1" dirty="0">
                <a:latin typeface="Arial"/>
                <a:ea typeface="Arial"/>
                <a:cs typeface="Arial"/>
                <a:sym typeface="Arial"/>
              </a:rPr>
              <a:t>CS1</a:t>
            </a:r>
            <a:r>
              <a:rPr lang="en-GB" sz="11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Produce rendered drawings and illustrations that could be used for marketing a development to the public or similar stakeholders </a:t>
            </a:r>
            <a:endParaRPr sz="11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625"/>
              <a:buNone/>
            </a:pPr>
            <a:r>
              <a:rPr lang="en-GB" sz="1100" b="1" dirty="0">
                <a:latin typeface="Arial"/>
                <a:ea typeface="Arial"/>
                <a:cs typeface="Arial"/>
                <a:sym typeface="Arial"/>
              </a:rPr>
              <a:t>CS1</a:t>
            </a:r>
            <a:r>
              <a:rPr lang="en-GB" sz="1100" dirty="0">
                <a:latin typeface="Arial"/>
                <a:ea typeface="Arial"/>
                <a:cs typeface="Arial"/>
                <a:sym typeface="Arial"/>
              </a:rPr>
              <a:t> Produce rendered drawings and internal plans in response to design briefs and contexts</a:t>
            </a:r>
            <a:endParaRPr sz="11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625"/>
              <a:buNone/>
            </a:pPr>
            <a:r>
              <a:rPr lang="en-GB" sz="1100" b="1" dirty="0">
                <a:latin typeface="Arial"/>
                <a:ea typeface="Arial"/>
                <a:cs typeface="Arial"/>
                <a:sym typeface="Arial"/>
              </a:rPr>
              <a:t>CS3</a:t>
            </a:r>
            <a:r>
              <a:rPr lang="en-GB" sz="1100" dirty="0">
                <a:latin typeface="Arial"/>
                <a:ea typeface="Arial"/>
                <a:cs typeface="Arial"/>
                <a:sym typeface="Arial"/>
              </a:rPr>
              <a:t> Be able to interpret client vision and specification to produce outline design proposals to meet client needs</a:t>
            </a:r>
            <a:endParaRPr sz="11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625"/>
              <a:buNone/>
            </a:pPr>
            <a:r>
              <a:rPr lang="en-GB" sz="1100" b="1" dirty="0">
                <a:latin typeface="Arial"/>
                <a:ea typeface="Arial"/>
                <a:cs typeface="Arial"/>
                <a:sym typeface="Arial"/>
              </a:rPr>
              <a:t>General competencies:</a:t>
            </a:r>
            <a:r>
              <a:rPr lang="en-GB" sz="1100" dirty="0">
                <a:latin typeface="Arial"/>
                <a:ea typeface="Arial"/>
                <a:cs typeface="Arial"/>
                <a:sym typeface="Arial"/>
              </a:rPr>
              <a:t>​</a:t>
            </a:r>
            <a:endParaRPr sz="11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625"/>
              <a:buNone/>
            </a:pPr>
            <a:r>
              <a:rPr lang="en-GB" sz="1100" dirty="0">
                <a:latin typeface="Arial"/>
                <a:ea typeface="Arial"/>
                <a:cs typeface="Arial"/>
                <a:sym typeface="Arial"/>
              </a:rPr>
              <a:t>English: ​</a:t>
            </a:r>
            <a:endParaRPr sz="11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625"/>
              <a:buNone/>
            </a:pPr>
            <a:r>
              <a:rPr lang="en-GB" sz="1100" b="1" dirty="0">
                <a:latin typeface="Arial"/>
                <a:ea typeface="Arial"/>
                <a:cs typeface="Arial"/>
                <a:sym typeface="Arial"/>
              </a:rPr>
              <a:t>E3</a:t>
            </a:r>
            <a:r>
              <a:rPr lang="en-GB" sz="1100" dirty="0">
                <a:latin typeface="Arial"/>
                <a:ea typeface="Arial"/>
                <a:cs typeface="Arial"/>
                <a:sym typeface="Arial"/>
              </a:rPr>
              <a:t> Create texts for different purposes and audiences​</a:t>
            </a:r>
            <a:endParaRPr sz="11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625"/>
              <a:buNone/>
            </a:pPr>
            <a:r>
              <a:rPr lang="en-GB" sz="1100" b="1" dirty="0">
                <a:latin typeface="Arial"/>
                <a:ea typeface="Arial"/>
                <a:cs typeface="Arial"/>
                <a:sym typeface="Arial"/>
              </a:rPr>
              <a:t>E5</a:t>
            </a:r>
            <a:r>
              <a:rPr lang="en-GB" sz="1100" dirty="0">
                <a:latin typeface="Arial"/>
                <a:ea typeface="Arial"/>
                <a:cs typeface="Arial"/>
                <a:sym typeface="Arial"/>
              </a:rPr>
              <a:t> Synthesise information​</a:t>
            </a:r>
            <a:endParaRPr sz="11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625"/>
              <a:buNone/>
            </a:pPr>
            <a:r>
              <a:rPr lang="en-GB" sz="1100" dirty="0">
                <a:latin typeface="Arial"/>
                <a:ea typeface="Arial"/>
                <a:cs typeface="Arial"/>
                <a:sym typeface="Arial"/>
              </a:rPr>
              <a:t>Maths:</a:t>
            </a:r>
            <a:endParaRPr sz="11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625"/>
              <a:buNone/>
            </a:pPr>
            <a:r>
              <a:rPr lang="en-GB" sz="1100" b="1" dirty="0">
                <a:latin typeface="Arial"/>
                <a:ea typeface="Arial"/>
                <a:cs typeface="Arial"/>
                <a:sym typeface="Arial"/>
              </a:rPr>
              <a:t>M2</a:t>
            </a:r>
            <a:r>
              <a:rPr lang="en-GB" sz="1100" dirty="0">
                <a:latin typeface="Arial"/>
                <a:ea typeface="Arial"/>
                <a:cs typeface="Arial"/>
                <a:sym typeface="Arial"/>
              </a:rPr>
              <a:t> Estimate, calculate and spot errors</a:t>
            </a:r>
            <a:endParaRPr sz="11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625"/>
              <a:buNone/>
            </a:pPr>
            <a:r>
              <a:rPr lang="en-GB" sz="1100" b="1" dirty="0">
                <a:latin typeface="Arial"/>
                <a:ea typeface="Arial"/>
                <a:cs typeface="Arial"/>
                <a:sym typeface="Arial"/>
              </a:rPr>
              <a:t>M3</a:t>
            </a:r>
            <a:r>
              <a:rPr lang="en-GB" sz="1100" dirty="0">
                <a:latin typeface="Arial"/>
                <a:ea typeface="Arial"/>
                <a:cs typeface="Arial"/>
                <a:sym typeface="Arial"/>
              </a:rPr>
              <a:t> Work with proportion</a:t>
            </a:r>
            <a:endParaRPr sz="11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625"/>
              <a:buNone/>
            </a:pPr>
            <a:r>
              <a:rPr lang="en-GB" sz="1100" b="1" dirty="0">
                <a:latin typeface="Arial"/>
                <a:ea typeface="Arial"/>
                <a:cs typeface="Arial"/>
                <a:sym typeface="Arial"/>
              </a:rPr>
              <a:t>M7</a:t>
            </a:r>
            <a:r>
              <a:rPr lang="en-GB" sz="1100" dirty="0">
                <a:latin typeface="Arial"/>
                <a:ea typeface="Arial"/>
                <a:cs typeface="Arial"/>
                <a:sym typeface="Arial"/>
              </a:rPr>
              <a:t> Interpret and represent with mathematical diagrams</a:t>
            </a:r>
            <a:endParaRPr sz="11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625"/>
              <a:buNone/>
            </a:pPr>
            <a:r>
              <a:rPr lang="en-GB" sz="1100" dirty="0">
                <a:latin typeface="Arial"/>
                <a:ea typeface="Arial"/>
                <a:cs typeface="Arial"/>
                <a:sym typeface="Arial"/>
              </a:rPr>
              <a:t>Digital: ​</a:t>
            </a:r>
            <a:endParaRPr sz="11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625"/>
              <a:buNone/>
            </a:pPr>
            <a:r>
              <a:rPr lang="en-GB" sz="1100" b="1" dirty="0">
                <a:latin typeface="Arial"/>
                <a:ea typeface="Arial"/>
                <a:cs typeface="Arial"/>
                <a:sym typeface="Arial"/>
              </a:rPr>
              <a:t>D1</a:t>
            </a:r>
            <a:r>
              <a:rPr lang="en-GB" sz="1100" dirty="0">
                <a:latin typeface="Arial"/>
                <a:ea typeface="Arial"/>
                <a:cs typeface="Arial"/>
                <a:sym typeface="Arial"/>
              </a:rPr>
              <a:t> Use digital technology and media effectively​</a:t>
            </a:r>
            <a:endParaRPr sz="11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625"/>
              <a:buNone/>
            </a:pPr>
            <a:r>
              <a:rPr lang="en-GB" sz="1100" b="1" dirty="0">
                <a:latin typeface="Arial"/>
                <a:ea typeface="Arial"/>
                <a:cs typeface="Arial"/>
                <a:sym typeface="Arial"/>
              </a:rPr>
              <a:t>D2</a:t>
            </a:r>
            <a:r>
              <a:rPr lang="en-GB" sz="1100" dirty="0">
                <a:latin typeface="Arial"/>
                <a:ea typeface="Arial"/>
                <a:cs typeface="Arial"/>
                <a:sym typeface="Arial"/>
              </a:rPr>
              <a:t> Design, create and edit documents and digital media​</a:t>
            </a:r>
            <a:endParaRPr sz="11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625"/>
              <a:buNone/>
            </a:pPr>
            <a:r>
              <a:rPr lang="en-GB" sz="1100" b="1" dirty="0">
                <a:latin typeface="Arial"/>
                <a:ea typeface="Arial"/>
                <a:cs typeface="Arial"/>
                <a:sym typeface="Arial"/>
              </a:rPr>
              <a:t>D6</a:t>
            </a:r>
            <a:r>
              <a:rPr lang="en-GB" sz="1100" dirty="0">
                <a:latin typeface="Arial"/>
                <a:ea typeface="Arial"/>
                <a:cs typeface="Arial"/>
                <a:sym typeface="Arial"/>
              </a:rPr>
              <a:t> Code and program​</a:t>
            </a:r>
            <a:endParaRPr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6"/>
          <p:cNvSpPr txBox="1"/>
          <p:nvPr/>
        </p:nvSpPr>
        <p:spPr>
          <a:xfrm>
            <a:off x="838199" y="6356349"/>
            <a:ext cx="6118186" cy="380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57200" marR="0" lvl="0" indent="-2286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1200"/>
              <a:buFont typeface="Arial"/>
              <a:buNone/>
            </a:pPr>
            <a:r>
              <a:rPr lang="en-GB" sz="1200" b="0" i="0" u="none" strike="noStrike" cap="none" dirty="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Lesson 6, 7 &amp; 8: Modelling a modular house using Autodesk Revit software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</a:pPr>
            <a:r>
              <a:rPr lang="en-GB"/>
              <a:t>SIPs recap</a:t>
            </a:r>
            <a:endParaRPr/>
          </a:p>
        </p:txBody>
      </p:sp>
      <p:sp>
        <p:nvSpPr>
          <p:cNvPr id="131" name="Google Shape;131;p1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64008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45720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3060"/>
              <a:buChar char="•"/>
            </a:pPr>
            <a:r>
              <a:rPr lang="en-GB" dirty="0"/>
              <a:t>What are SIPs made of?</a:t>
            </a:r>
            <a:endParaRPr dirty="0"/>
          </a:p>
          <a:p>
            <a:pPr marL="457200" lvl="0" indent="-45720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3060"/>
              <a:buChar char="•"/>
            </a:pPr>
            <a:r>
              <a:rPr lang="en-GB" dirty="0"/>
              <a:t>What are the advantages and disadvantages of using SIPs? </a:t>
            </a:r>
            <a:endParaRPr dirty="0"/>
          </a:p>
          <a:p>
            <a:pPr marL="457200" lvl="0" indent="-2286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dirty="0"/>
          </a:p>
        </p:txBody>
      </p:sp>
      <p:sp>
        <p:nvSpPr>
          <p:cNvPr id="132" name="Google Shape;132;p16"/>
          <p:cNvSpPr txBox="1">
            <a:spLocks noGrp="1"/>
          </p:cNvSpPr>
          <p:nvPr>
            <p:ph type="body" idx="2"/>
          </p:nvPr>
        </p:nvSpPr>
        <p:spPr>
          <a:xfrm>
            <a:off x="6902388" y="1825625"/>
            <a:ext cx="4263392" cy="2954194"/>
          </a:xfrm>
          <a:prstGeom prst="rect">
            <a:avLst/>
          </a:prstGeom>
          <a:solidFill>
            <a:srgbClr val="EBDDF4"/>
          </a:solidFill>
          <a:ln>
            <a:noFill/>
          </a:ln>
        </p:spPr>
        <p:txBody>
          <a:bodyPr spcFirstLastPara="1" wrap="square" lIns="180000" tIns="144000" rIns="180000" bIns="144000" anchor="t" anchorCtr="0">
            <a:noAutofit/>
          </a:bodyPr>
          <a:lstStyle/>
          <a:p>
            <a:pPr marL="228600" lvl="0" indent="0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</a:pPr>
            <a:r>
              <a:rPr lang="en-GB" sz="2400" dirty="0"/>
              <a:t>Write an email summarising this information. Your audience is a non-expert client looking to use SIPs to construct a new home.</a:t>
            </a:r>
            <a:endParaRPr dirty="0"/>
          </a:p>
        </p:txBody>
      </p:sp>
      <p:sp>
        <p:nvSpPr>
          <p:cNvPr id="133" name="Google Shape;133;p16"/>
          <p:cNvSpPr>
            <a:spLocks noGrp="1"/>
          </p:cNvSpPr>
          <p:nvPr>
            <p:ph type="body" idx="3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457200" lvl="0" indent="-45720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Introduction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Arial"/>
              <a:buNone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Research task</a:t>
            </a:r>
            <a:endParaRPr/>
          </a:p>
        </p:txBody>
      </p:sp>
      <p:sp>
        <p:nvSpPr>
          <p:cNvPr id="139" name="Google Shape;139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7083829" cy="4351338"/>
          </a:xfrm>
          <a:prstGeom prst="rect">
            <a:avLst/>
          </a:prstGeom>
          <a:solidFill>
            <a:srgbClr val="EBDDF4"/>
          </a:solidFill>
          <a:ln>
            <a:noFill/>
          </a:ln>
        </p:spPr>
        <p:txBody>
          <a:bodyPr spcFirstLastPara="1" wrap="square" lIns="180000" tIns="180000" rIns="180000" bIns="180000" anchor="t" anchorCtr="0">
            <a:normAutofit fontScale="92500" lnSpcReduction="10000"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ct val="127518"/>
              <a:buNone/>
            </a:pPr>
            <a:r>
              <a:rPr lang="en-GB" sz="2100"/>
              <a:t>1</a:t>
            </a:r>
            <a:r>
              <a:rPr lang="en-GB" sz="2000">
                <a:latin typeface="Arial"/>
                <a:ea typeface="Arial"/>
                <a:cs typeface="Arial"/>
                <a:sym typeface="Arial"/>
              </a:rPr>
              <a:t>. Find a suitable specification for a structural insulated panel (SIPs)</a:t>
            </a:r>
            <a:r>
              <a:rPr lang="en-GB" sz="2000"/>
              <a:t>, i</a:t>
            </a:r>
            <a:r>
              <a:rPr lang="en-GB" sz="2000">
                <a:latin typeface="Arial"/>
                <a:ea typeface="Arial"/>
                <a:cs typeface="Arial"/>
                <a:sym typeface="Arial"/>
              </a:rPr>
              <a:t>ncluding the thickness of:</a:t>
            </a:r>
            <a:endParaRPr/>
          </a:p>
          <a:p>
            <a:pPr marL="342900" lvl="0" indent="-342900" algn="l" rtl="0">
              <a:lnSpc>
                <a:spcPct val="107000"/>
              </a:lnSpc>
              <a:spcBef>
                <a:spcPts val="1000"/>
              </a:spcBef>
              <a:spcAft>
                <a:spcPts val="0"/>
              </a:spcAft>
              <a:buSzPct val="105189"/>
              <a:buChar char="•"/>
            </a:pPr>
            <a:r>
              <a:rPr lang="en-GB" sz="2000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rPr>
              <a:t>timber ply outer skin;</a:t>
            </a:r>
            <a:endParaRPr/>
          </a:p>
          <a:p>
            <a:pPr marL="342900" lvl="0" indent="-342900" algn="l" rtl="0">
              <a:lnSpc>
                <a:spcPct val="107000"/>
              </a:lnSpc>
              <a:spcBef>
                <a:spcPts val="400"/>
              </a:spcBef>
              <a:spcAft>
                <a:spcPts val="0"/>
              </a:spcAft>
              <a:buSzPct val="105189"/>
              <a:buChar char="•"/>
            </a:pPr>
            <a:r>
              <a:rPr lang="en-GB" sz="2000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rPr>
              <a:t>breather membrane layer;</a:t>
            </a:r>
            <a:endParaRPr/>
          </a:p>
          <a:p>
            <a:pPr marL="342900" lvl="0" indent="-34290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SzPct val="105189"/>
              <a:buChar char="•"/>
            </a:pPr>
            <a:r>
              <a:rPr lang="en-GB" sz="2000">
                <a:solidFill>
                  <a:srgbClr val="0D0D0D"/>
                </a:solidFill>
              </a:rPr>
              <a:t>i</a:t>
            </a:r>
            <a:r>
              <a:rPr lang="en-GB" sz="2000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rPr>
              <a:t>nsulation; </a:t>
            </a:r>
            <a:endParaRPr sz="2000">
              <a:solidFill>
                <a:srgbClr val="0D0D0D"/>
              </a:solidFill>
            </a:endParaRPr>
          </a:p>
          <a:p>
            <a:pPr marL="342900" lvl="0" indent="-34290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SzPct val="105189"/>
              <a:buChar char="•"/>
            </a:pPr>
            <a:r>
              <a:rPr lang="en-GB" sz="2000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rPr>
              <a:t>internal skin of orientated strand board (OSB) with or without a plaster finish (at your discretion).</a:t>
            </a:r>
            <a:endParaRPr/>
          </a:p>
          <a:p>
            <a:pPr marL="0" lvl="0" indent="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SzPct val="105189"/>
              <a:buNone/>
            </a:pPr>
            <a:r>
              <a:rPr lang="en-GB" sz="2000">
                <a:solidFill>
                  <a:srgbClr val="0D0D0D"/>
                </a:solidFill>
              </a:rPr>
              <a:t>U-value</a:t>
            </a:r>
            <a:r>
              <a:rPr lang="en-GB" sz="2000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rPr>
              <a:t> to meet </a:t>
            </a:r>
            <a:r>
              <a:rPr lang="en-GB" sz="2000">
                <a:solidFill>
                  <a:srgbClr val="0D0D0D"/>
                </a:solidFill>
              </a:rPr>
              <a:t>B</a:t>
            </a:r>
            <a:r>
              <a:rPr lang="en-GB" sz="2000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rPr>
              <a:t>uilding </a:t>
            </a:r>
            <a:r>
              <a:rPr lang="en-GB" sz="2000">
                <a:solidFill>
                  <a:srgbClr val="0D0D0D"/>
                </a:solidFill>
              </a:rPr>
              <a:t>R</a:t>
            </a:r>
            <a:r>
              <a:rPr lang="en-GB" sz="2000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rPr>
              <a:t>egulations as stated in: </a:t>
            </a:r>
            <a:br>
              <a:rPr lang="en-GB" sz="2000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GB" sz="20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Approved Document L1</a:t>
            </a:r>
            <a:endParaRPr sz="1500">
              <a:solidFill>
                <a:srgbClr val="00B05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8000"/>
              </a:lnSpc>
              <a:spcBef>
                <a:spcPts val="1400"/>
              </a:spcBef>
              <a:spcAft>
                <a:spcPts val="0"/>
              </a:spcAft>
              <a:buSzPct val="140270"/>
              <a:buNone/>
            </a:pPr>
            <a:r>
              <a:rPr lang="en-GB" sz="2000">
                <a:latin typeface="Arial"/>
                <a:ea typeface="Arial"/>
                <a:cs typeface="Arial"/>
                <a:sym typeface="Arial"/>
              </a:rPr>
              <a:t>2. Find out what the available dimensions are for a modular unit. Make sure you make a note of the references.</a:t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17"/>
          <p:cNvSpPr txBox="1">
            <a:spLocks noGrp="1"/>
          </p:cNvSpPr>
          <p:nvPr>
            <p:ph type="body" idx="3"/>
          </p:nvPr>
        </p:nvSpPr>
        <p:spPr>
          <a:xfrm>
            <a:off x="838199" y="6356349"/>
            <a:ext cx="6118186" cy="380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57200" lvl="0" indent="-2286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</a:pPr>
            <a:r>
              <a:rPr lang="en-GB" dirty="0">
                <a:latin typeface="Arial"/>
                <a:ea typeface="Arial"/>
                <a:cs typeface="Arial"/>
                <a:sym typeface="Arial"/>
              </a:rPr>
              <a:t>Lesson 6, 7 &amp; 8: Modelling a modular house using Autodesk Revit software</a:t>
            </a:r>
            <a:endParaRPr dirty="0"/>
          </a:p>
        </p:txBody>
      </p:sp>
      <p:sp>
        <p:nvSpPr>
          <p:cNvPr id="141" name="Google Shape;141;p17"/>
          <p:cNvSpPr>
            <a:spLocks noGrp="1"/>
          </p:cNvSpPr>
          <p:nvPr>
            <p:ph type="body" idx="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457200" lvl="0" indent="-45720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Activity 1</a:t>
            </a:r>
            <a:endParaRPr/>
          </a:p>
        </p:txBody>
      </p:sp>
      <p:pic>
        <p:nvPicPr>
          <p:cNvPr id="142" name="Google Shape;142;p17" descr="A wall and window in a house being built from SIP panels"/>
          <p:cNvPicPr preferRelativeResize="0"/>
          <p:nvPr/>
        </p:nvPicPr>
        <p:blipFill rotWithShape="1"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12327" y="1825625"/>
            <a:ext cx="3370072" cy="43513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</a:pPr>
            <a:r>
              <a:rPr lang="en-GB"/>
              <a:t>Client vision and specification</a:t>
            </a:r>
            <a:endParaRPr/>
          </a:p>
        </p:txBody>
      </p:sp>
      <p:sp>
        <p:nvSpPr>
          <p:cNvPr id="148" name="Google Shape;148;p1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050893" cy="4351338"/>
          </a:xfrm>
          <a:prstGeom prst="rect">
            <a:avLst/>
          </a:prstGeom>
          <a:solidFill>
            <a:srgbClr val="EBDDF4"/>
          </a:solidFill>
          <a:ln>
            <a:noFill/>
          </a:ln>
        </p:spPr>
        <p:txBody>
          <a:bodyPr spcFirstLastPara="1" wrap="square" lIns="180000" tIns="180000" rIns="180000" bIns="180000" anchor="t" anchorCtr="0">
            <a:normAutofit fontScale="85000" lnSpcReduction="20000"/>
          </a:bodyPr>
          <a:lstStyle/>
          <a:p>
            <a:pPr marL="114300" lvl="0" indent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ct val="75000"/>
              <a:buNone/>
            </a:pPr>
            <a:r>
              <a:rPr lang="en-GB" dirty="0"/>
              <a:t>Amira and Claire want to build a two-storey modular house.</a:t>
            </a:r>
            <a:endParaRPr dirty="0"/>
          </a:p>
          <a:p>
            <a:pPr marL="457200" lvl="0" indent="-334327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ct val="75000"/>
              <a:buChar char="•"/>
            </a:pPr>
            <a:r>
              <a:rPr lang="en-GB" dirty="0"/>
              <a:t>They would like a family home for themselves and their two children.</a:t>
            </a:r>
            <a:endParaRPr dirty="0"/>
          </a:p>
          <a:p>
            <a:pPr marL="457200" lvl="0" indent="-334327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ct val="75000"/>
              <a:buChar char="•"/>
            </a:pPr>
            <a:r>
              <a:rPr lang="en-GB" dirty="0"/>
              <a:t>It needs to have two bedrooms, and an open-plan kitchen and dining area.</a:t>
            </a:r>
            <a:endParaRPr dirty="0"/>
          </a:p>
          <a:p>
            <a:pPr marL="457200" lvl="0" indent="-334327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ct val="75000"/>
              <a:buChar char="•"/>
            </a:pPr>
            <a:r>
              <a:rPr lang="en-GB" dirty="0"/>
              <a:t>They also need a family bathroom on the first floor, and a cloakroom/toilet on the ground floor.</a:t>
            </a:r>
            <a:endParaRPr dirty="0">
              <a:solidFill>
                <a:srgbClr val="00B050"/>
              </a:solidFill>
            </a:endParaRPr>
          </a:p>
          <a:p>
            <a:pPr marL="457200" lvl="0" indent="-334327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ct val="75000"/>
              <a:buChar char="•"/>
            </a:pPr>
            <a:r>
              <a:rPr lang="en-GB" dirty="0"/>
              <a:t>The footprint of the house should be no more than 100 m</a:t>
            </a:r>
            <a:r>
              <a:rPr lang="en-GB" baseline="30000" dirty="0"/>
              <a:t>2</a:t>
            </a:r>
            <a:r>
              <a:rPr lang="en-GB" dirty="0"/>
              <a:t>.</a:t>
            </a:r>
            <a:endParaRPr dirty="0"/>
          </a:p>
        </p:txBody>
      </p:sp>
      <p:sp>
        <p:nvSpPr>
          <p:cNvPr id="149" name="Google Shape;149;p18"/>
          <p:cNvSpPr txBox="1">
            <a:spLocks noGrp="1"/>
          </p:cNvSpPr>
          <p:nvPr>
            <p:ph type="body" idx="3"/>
          </p:nvPr>
        </p:nvSpPr>
        <p:spPr>
          <a:xfrm>
            <a:off x="838199" y="6356350"/>
            <a:ext cx="5620474" cy="2990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57200" lvl="0" indent="-2286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</a:pPr>
            <a:r>
              <a:rPr lang="en-GB" dirty="0">
                <a:latin typeface="Arial"/>
                <a:ea typeface="Arial"/>
                <a:cs typeface="Arial"/>
                <a:sym typeface="Arial"/>
              </a:rPr>
              <a:t>Lesson 6, 7 &amp; 8: Modelling a modular house using Autodesk Revit software</a:t>
            </a:r>
            <a:endParaRPr dirty="0"/>
          </a:p>
        </p:txBody>
      </p:sp>
      <p:sp>
        <p:nvSpPr>
          <p:cNvPr id="150" name="Google Shape;150;p18"/>
          <p:cNvSpPr>
            <a:spLocks noGrp="1"/>
          </p:cNvSpPr>
          <p:nvPr>
            <p:ph type="body" idx="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457200" lvl="0" indent="-45720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Activity 2</a:t>
            </a:r>
            <a:endParaRPr/>
          </a:p>
        </p:txBody>
      </p:sp>
      <p:pic>
        <p:nvPicPr>
          <p:cNvPr id="151" name="Google Shape;151;p18" descr="A family including two women and two young boys under the age of 10"/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02909" y="1996948"/>
            <a:ext cx="5521769" cy="40086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1214274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200"/>
              <a:buFont typeface="Arial"/>
              <a:buNone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Designing a house using Autodesk Revit</a:t>
            </a:r>
            <a:endParaRPr/>
          </a:p>
        </p:txBody>
      </p:sp>
      <p:sp>
        <p:nvSpPr>
          <p:cNvPr id="158" name="Google Shape;158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solidFill>
            <a:srgbClr val="EBDDF4"/>
          </a:solidFill>
          <a:ln>
            <a:noFill/>
          </a:ln>
        </p:spPr>
        <p:txBody>
          <a:bodyPr spcFirstLastPara="1" wrap="square" lIns="180000" tIns="180000" rIns="180000" bIns="180000" anchor="t" anchorCtr="0">
            <a:normAutofit fontScale="92500" lnSpcReduction="10000"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ct val="86485"/>
              <a:buNone/>
            </a:pPr>
            <a:r>
              <a:rPr lang="en-GB" sz="2000">
                <a:latin typeface="Arial"/>
                <a:ea typeface="Arial"/>
                <a:cs typeface="Arial"/>
                <a:sym typeface="Arial"/>
              </a:rPr>
              <a:t>1. Start by opening a new project in Autodesk</a:t>
            </a:r>
            <a:r>
              <a:rPr lang="en-GB" sz="1800" baseline="30000">
                <a:latin typeface="Arial"/>
                <a:ea typeface="Arial"/>
                <a:cs typeface="Arial"/>
                <a:sym typeface="Arial"/>
              </a:rPr>
              <a:t>®</a:t>
            </a:r>
            <a:r>
              <a:rPr lang="en-GB" sz="2000">
                <a:latin typeface="Arial"/>
                <a:ea typeface="Arial"/>
                <a:cs typeface="Arial"/>
                <a:sym typeface="Arial"/>
              </a:rPr>
              <a:t> Revit, using an architectural template.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ct val="86485"/>
              <a:buNone/>
            </a:pPr>
            <a:r>
              <a:rPr lang="en-GB" sz="2000">
                <a:latin typeface="Arial"/>
                <a:ea typeface="Arial"/>
                <a:cs typeface="Arial"/>
                <a:sym typeface="Arial"/>
              </a:rPr>
              <a:t>2. Using the dimensions and materials from your research, create a new wall type – start by duplicating the nearest wall type in the properties list. 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ct val="75675"/>
              <a:buNone/>
            </a:pPr>
            <a:r>
              <a:rPr lang="en-GB" sz="2000">
                <a:latin typeface="Arial"/>
                <a:ea typeface="Arial"/>
                <a:cs typeface="Arial"/>
                <a:sym typeface="Arial"/>
              </a:rPr>
              <a:t>3. Edit the structure of the wall to specify the materials and thickness of the wall components.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ct val="75675"/>
              <a:buNone/>
            </a:pPr>
            <a:r>
              <a:rPr lang="en-GB" sz="2000">
                <a:latin typeface="Arial"/>
                <a:ea typeface="Arial"/>
                <a:cs typeface="Arial"/>
                <a:sym typeface="Arial"/>
              </a:rPr>
              <a:t>4. Using the wall type you have created, draw a plan of a building module to suitable dimensions from your module research.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ct val="75675"/>
              <a:buNone/>
            </a:pPr>
            <a:r>
              <a:rPr lang="en-GB" sz="2000">
                <a:latin typeface="Arial"/>
                <a:ea typeface="Arial"/>
                <a:cs typeface="Arial"/>
                <a:sym typeface="Arial"/>
              </a:rPr>
              <a:t>5. Next, using an elevation view from the Project Browser, adjust the level to the module height from your research.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ct val="75675"/>
              <a:buNone/>
            </a:pPr>
            <a:r>
              <a:rPr lang="en-GB" sz="2000">
                <a:latin typeface="Arial"/>
                <a:ea typeface="Arial"/>
                <a:cs typeface="Arial"/>
                <a:sym typeface="Arial"/>
              </a:rPr>
              <a:t>6. You can now “copy” your module on plan to create your house shape. (You will need to delete repeated walls.) You can also copy vertically using an elevation view.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ct val="75675"/>
              <a:buNone/>
            </a:pPr>
            <a:r>
              <a:rPr lang="en-GB" sz="2000">
                <a:latin typeface="Arial"/>
                <a:ea typeface="Arial"/>
                <a:cs typeface="Arial"/>
                <a:sym typeface="Arial"/>
              </a:rPr>
              <a:t>7. Check the overall look in 3D View.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19"/>
          <p:cNvSpPr>
            <a:spLocks noGrp="1"/>
          </p:cNvSpPr>
          <p:nvPr>
            <p:ph type="body" idx="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457200" lvl="0" indent="-45720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Activity 2</a:t>
            </a:r>
            <a:endParaRPr/>
          </a:p>
        </p:txBody>
      </p:sp>
      <p:sp>
        <p:nvSpPr>
          <p:cNvPr id="160" name="Google Shape;160;p19"/>
          <p:cNvSpPr txBox="1">
            <a:spLocks noGrp="1"/>
          </p:cNvSpPr>
          <p:nvPr>
            <p:ph type="body" idx="3"/>
          </p:nvPr>
        </p:nvSpPr>
        <p:spPr>
          <a:xfrm>
            <a:off x="838200" y="6356350"/>
            <a:ext cx="5817243" cy="414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57200" lvl="0" indent="-2286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</a:pPr>
            <a:r>
              <a:rPr lang="en-GB" dirty="0">
                <a:latin typeface="Arial"/>
                <a:ea typeface="Arial"/>
                <a:cs typeface="Arial"/>
                <a:sym typeface="Arial"/>
              </a:rPr>
              <a:t>Lesson 6, 7 &amp; 8: Modelling a modular house using Autodesk Revit software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</a:pPr>
            <a:r>
              <a:rPr lang="en-GB"/>
              <a:t>Making your modular house a home</a:t>
            </a:r>
            <a:endParaRPr/>
          </a:p>
        </p:txBody>
      </p:sp>
      <p:sp>
        <p:nvSpPr>
          <p:cNvPr id="166" name="Google Shape;166;p2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921678" cy="4351338"/>
          </a:xfrm>
          <a:prstGeom prst="rect">
            <a:avLst/>
          </a:prstGeom>
          <a:solidFill>
            <a:srgbClr val="EBDDF4"/>
          </a:solidFill>
          <a:ln>
            <a:noFill/>
          </a:ln>
        </p:spPr>
        <p:txBody>
          <a:bodyPr spcFirstLastPara="1" wrap="square" lIns="180000" tIns="180000" rIns="180000" bIns="180000" anchor="t" anchorCtr="0">
            <a:normAutofit fontScale="85000" lnSpcReduction="20000"/>
          </a:bodyPr>
          <a:lstStyle/>
          <a:p>
            <a:pPr marL="15689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68627"/>
              <a:buNone/>
            </a:pPr>
            <a:r>
              <a:rPr lang="en-GB" sz="2400">
                <a:latin typeface="Arial"/>
                <a:ea typeface="Arial"/>
                <a:cs typeface="Arial"/>
                <a:sym typeface="Arial"/>
              </a:rPr>
              <a:t>1. Add floors, doors, windows, stairs and furnishings.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15689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68627"/>
              <a:buNone/>
            </a:pPr>
            <a:r>
              <a:rPr lang="en-GB" sz="2400">
                <a:latin typeface="Arial"/>
                <a:ea typeface="Arial"/>
                <a:cs typeface="Arial"/>
                <a:sym typeface="Arial"/>
              </a:rPr>
              <a:t>2. Make sure there is correct access and egress space for stairs.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15689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68627"/>
              <a:buNone/>
            </a:pPr>
            <a:r>
              <a:rPr lang="en-GB" sz="2400">
                <a:latin typeface="Arial"/>
                <a:ea typeface="Arial"/>
                <a:cs typeface="Arial"/>
                <a:sym typeface="Arial"/>
              </a:rPr>
              <a:t>3. You can use the same wall type to divide rooms in modules.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15689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68627"/>
              <a:buNone/>
            </a:pPr>
            <a:r>
              <a:rPr lang="en-GB" sz="2400">
                <a:latin typeface="Arial"/>
                <a:ea typeface="Arial"/>
                <a:cs typeface="Arial"/>
                <a:sym typeface="Arial"/>
              </a:rPr>
              <a:t>4. Add bathroom and kitchen fittings via Architecture – Components – Edit family – Plumbing – Fixtures then WC, sink and shower (using Architecture – Components for each new fitting). Outside features can be added </a:t>
            </a:r>
            <a:r>
              <a:rPr lang="en-GB">
                <a:latin typeface="Arial"/>
                <a:ea typeface="Arial"/>
                <a:cs typeface="Arial"/>
                <a:sym typeface="Arial"/>
              </a:rPr>
              <a:t>from</a:t>
            </a:r>
            <a:r>
              <a:rPr lang="en-GB" sz="2400">
                <a:latin typeface="Arial"/>
                <a:ea typeface="Arial"/>
                <a:cs typeface="Arial"/>
                <a:sym typeface="Arial"/>
              </a:rPr>
              <a:t> the </a:t>
            </a:r>
            <a:r>
              <a:rPr lang="en-GB">
                <a:latin typeface="Arial"/>
                <a:ea typeface="Arial"/>
                <a:cs typeface="Arial"/>
                <a:sym typeface="Arial"/>
              </a:rPr>
              <a:t>Site icon, in Site in level menu.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15689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68627"/>
              <a:buNone/>
            </a:pPr>
            <a:r>
              <a:rPr lang="en-GB" sz="2400">
                <a:latin typeface="Arial"/>
                <a:ea typeface="Arial"/>
                <a:cs typeface="Arial"/>
                <a:sym typeface="Arial"/>
              </a:rPr>
              <a:t>5. Add a roof (draw on Level 1 but change base level to </a:t>
            </a:r>
            <a:r>
              <a:rPr lang="en-GB">
                <a:latin typeface="Arial"/>
                <a:ea typeface="Arial"/>
                <a:cs typeface="Arial"/>
                <a:sym typeface="Arial"/>
              </a:rPr>
              <a:t>Level 2</a:t>
            </a:r>
            <a:r>
              <a:rPr lang="en-GB" sz="2400">
                <a:latin typeface="Arial"/>
                <a:ea typeface="Arial"/>
                <a:cs typeface="Arial"/>
                <a:sym typeface="Arial"/>
              </a:rPr>
              <a:t>) </a:t>
            </a:r>
            <a:r>
              <a:rPr lang="en-GB">
                <a:latin typeface="Arial"/>
                <a:ea typeface="Arial"/>
                <a:cs typeface="Arial"/>
                <a:sym typeface="Arial"/>
              </a:rPr>
              <a:t>–</a:t>
            </a:r>
            <a:r>
              <a:rPr lang="en-GB" sz="2400">
                <a:latin typeface="Arial"/>
                <a:ea typeface="Arial"/>
                <a:cs typeface="Arial"/>
                <a:sym typeface="Arial"/>
              </a:rPr>
              <a:t> apply an overhang of 200 mm.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15689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68627"/>
              <a:buNone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6. Label rooms, kitchen fittings, dimension of each room, and overall length and width of the building.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20"/>
          <p:cNvSpPr>
            <a:spLocks noGrp="1"/>
          </p:cNvSpPr>
          <p:nvPr>
            <p:ph type="body" idx="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457200" lvl="0" indent="-45720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Activity 3</a:t>
            </a:r>
            <a:endParaRPr/>
          </a:p>
        </p:txBody>
      </p:sp>
      <p:sp>
        <p:nvSpPr>
          <p:cNvPr id="168" name="Google Shape;168;p20"/>
          <p:cNvSpPr txBox="1">
            <a:spLocks noGrp="1"/>
          </p:cNvSpPr>
          <p:nvPr>
            <p:ph type="body" idx="3"/>
          </p:nvPr>
        </p:nvSpPr>
        <p:spPr>
          <a:xfrm>
            <a:off x="838200" y="6356351"/>
            <a:ext cx="5713071" cy="322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57200" lvl="0" indent="-2286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</a:pPr>
            <a:r>
              <a:rPr lang="en-GB" dirty="0">
                <a:latin typeface="Arial"/>
                <a:ea typeface="Arial"/>
                <a:cs typeface="Arial"/>
                <a:sym typeface="Arial"/>
              </a:rPr>
              <a:t>Lesson 6, 7 &amp; 8: Modelling a modular house using Autodesk Revit software</a:t>
            </a: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>
          <a:extLst>
            <a:ext uri="{FF2B5EF4-FFF2-40B4-BE49-F238E27FC236}">
              <a16:creationId xmlns:a16="http://schemas.microsoft.com/office/drawing/2014/main" id="{A35D77BD-2779-1ED6-4E1D-1613882394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0">
            <a:extLst>
              <a:ext uri="{FF2B5EF4-FFF2-40B4-BE49-F238E27FC236}">
                <a16:creationId xmlns:a16="http://schemas.microsoft.com/office/drawing/2014/main" id="{F1BC6827-A653-EBA7-9605-5E49D4C6AC4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</a:pPr>
            <a:r>
              <a:rPr lang="en-GB" dirty="0">
                <a:latin typeface="Arial"/>
                <a:ea typeface="Arial"/>
                <a:cs typeface="Arial"/>
                <a:sym typeface="Arial"/>
              </a:rPr>
              <a:t>Generating drawings</a:t>
            </a:r>
            <a:endParaRPr dirty="0"/>
          </a:p>
        </p:txBody>
      </p:sp>
      <p:sp>
        <p:nvSpPr>
          <p:cNvPr id="166" name="Google Shape;166;p20">
            <a:extLst>
              <a:ext uri="{FF2B5EF4-FFF2-40B4-BE49-F238E27FC236}">
                <a16:creationId xmlns:a16="http://schemas.microsoft.com/office/drawing/2014/main" id="{045C338A-1CCF-0BB2-DA90-CCDFA2FAE81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921678" cy="4351338"/>
          </a:xfrm>
          <a:prstGeom prst="rect">
            <a:avLst/>
          </a:prstGeom>
          <a:solidFill>
            <a:srgbClr val="EBDDF4"/>
          </a:solidFill>
          <a:ln>
            <a:noFill/>
          </a:ln>
        </p:spPr>
        <p:txBody>
          <a:bodyPr spcFirstLastPara="1" wrap="square" lIns="180000" tIns="180000" rIns="180000" bIns="180000" anchor="t" anchorCtr="0">
            <a:normAutofit/>
          </a:bodyPr>
          <a:lstStyle/>
          <a:p>
            <a:pPr marL="0" marR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534C29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Using your model of a modular house, generate three drawings:</a:t>
            </a:r>
            <a:endParaRPr lang="en-US" dirty="0"/>
          </a:p>
          <a:p>
            <a:pPr marL="228600" marR="0" lvl="0" indent="-2286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24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Rendered 3D front and east elevation of the building</a:t>
            </a:r>
            <a:endParaRPr lang="en-US" dirty="0"/>
          </a:p>
          <a:p>
            <a:pPr marL="228600" marR="0" lvl="0" indent="-2286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24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3D floor plan </a:t>
            </a:r>
            <a:endParaRPr lang="en-US" dirty="0"/>
          </a:p>
          <a:p>
            <a:pPr marL="228600" marR="0" lvl="0" indent="-2286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24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2D floor plan to scale 1:50</a:t>
            </a:r>
            <a:endParaRPr lang="en-US" dirty="0"/>
          </a:p>
          <a:p>
            <a:pPr marL="0" marR="0" lvl="0" indent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2400"/>
              <a:buFont typeface="Arial"/>
              <a:buNone/>
            </a:pPr>
            <a:endParaRPr lang="en-US" sz="2400" b="0" i="0" u="none" strike="noStrike" cap="none" dirty="0">
              <a:solidFill>
                <a:srgbClr val="26262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Print in appropriate formats.</a:t>
            </a:r>
            <a:endParaRPr lang="en-US" dirty="0"/>
          </a:p>
        </p:txBody>
      </p:sp>
      <p:sp>
        <p:nvSpPr>
          <p:cNvPr id="167" name="Google Shape;167;p20">
            <a:extLst>
              <a:ext uri="{FF2B5EF4-FFF2-40B4-BE49-F238E27FC236}">
                <a16:creationId xmlns:a16="http://schemas.microsoft.com/office/drawing/2014/main" id="{6EC16101-A133-DB04-B548-CBF0CFD9AD6D}"/>
              </a:ext>
            </a:extLst>
          </p:cNvPr>
          <p:cNvSpPr>
            <a:spLocks noGrp="1"/>
          </p:cNvSpPr>
          <p:nvPr>
            <p:ph type="body" idx="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457200" lvl="0" indent="-45720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dirty="0"/>
              <a:t>Activity 4</a:t>
            </a:r>
            <a:endParaRPr dirty="0"/>
          </a:p>
        </p:txBody>
      </p:sp>
      <p:sp>
        <p:nvSpPr>
          <p:cNvPr id="168" name="Google Shape;168;p20">
            <a:extLst>
              <a:ext uri="{FF2B5EF4-FFF2-40B4-BE49-F238E27FC236}">
                <a16:creationId xmlns:a16="http://schemas.microsoft.com/office/drawing/2014/main" id="{1CF8CA09-7BA1-50FA-081D-84C807AFF5DC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838200" y="6356351"/>
            <a:ext cx="5713071" cy="322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57200" lvl="0" indent="-2286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</a:pPr>
            <a:r>
              <a:rPr lang="en-GB" dirty="0">
                <a:latin typeface="Arial"/>
                <a:ea typeface="Arial"/>
                <a:cs typeface="Arial"/>
                <a:sym typeface="Arial"/>
              </a:rPr>
              <a:t>Lesson 6, 7 &amp; 8: Modelling a modular house using Autodesk Revit software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5260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Arial"/>
              <a:buNone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Reflection</a:t>
            </a:r>
            <a:endParaRPr/>
          </a:p>
        </p:txBody>
      </p:sp>
      <p:sp>
        <p:nvSpPr>
          <p:cNvPr id="182" name="Google Shape;182;p22"/>
          <p:cNvSpPr txBox="1">
            <a:spLocks noGrp="1"/>
          </p:cNvSpPr>
          <p:nvPr>
            <p:ph type="body" idx="1"/>
          </p:nvPr>
        </p:nvSpPr>
        <p:spPr>
          <a:xfrm>
            <a:off x="838199" y="1825625"/>
            <a:ext cx="6400801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GB" dirty="0">
                <a:latin typeface="Arial"/>
                <a:ea typeface="Arial"/>
                <a:cs typeface="Arial"/>
                <a:sym typeface="Arial"/>
              </a:rPr>
              <a:t>Have your designs met the client’s vision and specifications?</a:t>
            </a:r>
            <a:r>
              <a:rPr lang="en-GB" dirty="0"/>
              <a:t> </a:t>
            </a:r>
            <a:endParaRPr dirty="0"/>
          </a:p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dirty="0"/>
          </a:p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GB" dirty="0"/>
              <a:t>Explain what each type of drawing shows your clients.</a:t>
            </a:r>
            <a:endParaRPr dirty="0"/>
          </a:p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GB" dirty="0"/>
              <a:t>Carry out a peer assessment. </a:t>
            </a:r>
            <a:br>
              <a:rPr lang="en-GB" dirty="0"/>
            </a:br>
            <a:r>
              <a:rPr lang="en-GB" dirty="0">
                <a:latin typeface="Arial"/>
                <a:ea typeface="Arial"/>
                <a:cs typeface="Arial"/>
                <a:sym typeface="Arial"/>
              </a:rPr>
              <a:t>Which are your preferred drawings? </a:t>
            </a:r>
            <a:br>
              <a:rPr lang="en-GB" dirty="0">
                <a:latin typeface="Arial"/>
                <a:ea typeface="Arial"/>
                <a:cs typeface="Arial"/>
                <a:sym typeface="Arial"/>
              </a:rPr>
            </a:br>
            <a:r>
              <a:rPr lang="en-GB" dirty="0">
                <a:latin typeface="Arial"/>
                <a:ea typeface="Arial"/>
                <a:cs typeface="Arial"/>
                <a:sym typeface="Arial"/>
              </a:rPr>
              <a:t>Explain why.</a:t>
            </a:r>
            <a:endParaRPr dirty="0"/>
          </a:p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dirty="0"/>
          </a:p>
          <a:p>
            <a:pPr marL="0" lvl="0" indent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endParaRPr dirty="0"/>
          </a:p>
        </p:txBody>
      </p:sp>
      <p:sp>
        <p:nvSpPr>
          <p:cNvPr id="183" name="Google Shape;183;p22"/>
          <p:cNvSpPr txBox="1">
            <a:spLocks noGrp="1"/>
          </p:cNvSpPr>
          <p:nvPr>
            <p:ph type="body" idx="2"/>
          </p:nvPr>
        </p:nvSpPr>
        <p:spPr>
          <a:xfrm>
            <a:off x="8175008" y="2892829"/>
            <a:ext cx="3507474" cy="3284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85750" lvl="0" indent="-28575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ct val="80000"/>
              <a:buFont typeface="Noto Sans Symbols"/>
              <a:buChar char="●"/>
            </a:pPr>
            <a:r>
              <a:rPr lang="en-GB" sz="2400" dirty="0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rPr>
              <a:t>use of materials;</a:t>
            </a:r>
            <a:endParaRPr sz="2400" dirty="0">
              <a:solidFill>
                <a:srgbClr val="0D0D0D"/>
              </a:solidFill>
            </a:endParaRPr>
          </a:p>
          <a:p>
            <a:pPr marL="285750" lvl="0" indent="-28575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ct val="80000"/>
              <a:buFont typeface="Noto Sans Symbols"/>
              <a:buChar char="●"/>
            </a:pPr>
            <a:r>
              <a:rPr lang="en-GB" sz="2400" dirty="0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rPr>
              <a:t>visuals;</a:t>
            </a:r>
            <a:endParaRPr dirty="0"/>
          </a:p>
          <a:p>
            <a:pPr marL="285750" lvl="0" indent="-28575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ct val="80000"/>
              <a:buFont typeface="Noto Sans Symbols"/>
              <a:buChar char="●"/>
            </a:pPr>
            <a:r>
              <a:rPr lang="en-GB" sz="2400" dirty="0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rPr>
              <a:t>annotations;</a:t>
            </a:r>
            <a:endParaRPr dirty="0"/>
          </a:p>
          <a:p>
            <a:pPr marL="285750" lvl="0" indent="-28575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ct val="80000"/>
              <a:buFont typeface="Noto Sans Symbols"/>
              <a:buChar char="●"/>
            </a:pPr>
            <a:r>
              <a:rPr lang="en-GB" sz="2400" dirty="0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rPr>
              <a:t>use of space;</a:t>
            </a:r>
            <a:endParaRPr sz="2400" dirty="0">
              <a:solidFill>
                <a:srgbClr val="0D0D0D"/>
              </a:solidFill>
            </a:endParaRPr>
          </a:p>
          <a:p>
            <a:pPr marL="285750" lvl="0" indent="-28575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ct val="80000"/>
              <a:buFont typeface="Noto Sans Symbols"/>
              <a:buChar char="●"/>
            </a:pPr>
            <a:r>
              <a:rPr lang="en-GB" sz="2400" dirty="0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rPr>
              <a:t>other reasons.</a:t>
            </a:r>
            <a:endParaRPr sz="2400" dirty="0">
              <a:solidFill>
                <a:srgbClr val="0D0D0D"/>
              </a:solidFill>
            </a:endParaRPr>
          </a:p>
          <a:p>
            <a:pPr marL="0" lvl="0" indent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endParaRPr sz="2400" dirty="0"/>
          </a:p>
        </p:txBody>
      </p:sp>
      <p:sp>
        <p:nvSpPr>
          <p:cNvPr id="184" name="Google Shape;184;p22"/>
          <p:cNvSpPr txBox="1">
            <a:spLocks noGrp="1"/>
          </p:cNvSpPr>
          <p:nvPr>
            <p:ph type="body" idx="3"/>
          </p:nvPr>
        </p:nvSpPr>
        <p:spPr>
          <a:xfrm>
            <a:off x="8175008" y="2055812"/>
            <a:ext cx="2689727" cy="620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GB"/>
              <a:t>Think about:</a:t>
            </a:r>
            <a:endParaRPr/>
          </a:p>
        </p:txBody>
      </p:sp>
      <p:sp>
        <p:nvSpPr>
          <p:cNvPr id="185" name="Google Shape;185;p22"/>
          <p:cNvSpPr>
            <a:spLocks noGrp="1"/>
          </p:cNvSpPr>
          <p:nvPr>
            <p:ph type="body" idx="5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457200" lvl="0" indent="-45720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Activity 4</a:t>
            </a:r>
            <a:endParaRPr/>
          </a:p>
        </p:txBody>
      </p:sp>
      <p:sp>
        <p:nvSpPr>
          <p:cNvPr id="186" name="Google Shape;186;p22"/>
          <p:cNvSpPr txBox="1"/>
          <p:nvPr/>
        </p:nvSpPr>
        <p:spPr>
          <a:xfrm>
            <a:off x="10906125" y="3143250"/>
            <a:ext cx="184731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22"/>
          <p:cNvSpPr txBox="1">
            <a:spLocks noGrp="1"/>
          </p:cNvSpPr>
          <p:nvPr>
            <p:ph type="body" idx="4"/>
          </p:nvPr>
        </p:nvSpPr>
        <p:spPr>
          <a:xfrm>
            <a:off x="838200" y="6356350"/>
            <a:ext cx="5747795" cy="380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57200" lvl="0" indent="-2286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</a:pPr>
            <a:r>
              <a:rPr lang="en-GB" dirty="0">
                <a:latin typeface="Arial"/>
                <a:ea typeface="Arial"/>
                <a:cs typeface="Arial"/>
                <a:sym typeface="Arial"/>
              </a:rPr>
              <a:t>Lesson 6, 7 &amp; 8: Modelling a modular house using Autodesk Revit software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3CBE4BB3A37E488EBA36778162DF73" ma:contentTypeVersion="14" ma:contentTypeDescription="Create a new document." ma:contentTypeScope="" ma:versionID="0ca46bf19ef785bbbc8660e038fa42bd">
  <xsd:schema xmlns:xsd="http://www.w3.org/2001/XMLSchema" xmlns:xs="http://www.w3.org/2001/XMLSchema" xmlns:p="http://schemas.microsoft.com/office/2006/metadata/properties" xmlns:ns2="793c77ee-4b4c-4c71-81d8-13ade05a2728" xmlns:ns3="35bd0bae-f88e-4010-86b3-4f837abcc0be" targetNamespace="http://schemas.microsoft.com/office/2006/metadata/properties" ma:root="true" ma:fieldsID="5715f077389cd6616b2945872cd585d5" ns2:_="" ns3:_="">
    <xsd:import namespace="793c77ee-4b4c-4c71-81d8-13ade05a2728"/>
    <xsd:import namespace="35bd0bae-f88e-4010-86b3-4f837abcc0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3c77ee-4b4c-4c71-81d8-13ade05a27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5c323eb9-42bf-4c5f-9fdb-2be1ed835cc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bd0bae-f88e-4010-86b3-4f837abcc0b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528b4b58-1043-4966-96c8-0b089c760a9f}" ma:internalName="TaxCatchAll" ma:showField="CatchAllData" ma:web="35bd0bae-f88e-4010-86b3-4f837abcc0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5bd0bae-f88e-4010-86b3-4f837abcc0be" xsi:nil="true"/>
    <lcf76f155ced4ddcb4097134ff3c332f xmlns="793c77ee-4b4c-4c71-81d8-13ade05a272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EB39E1F-E457-4B3F-9BD9-89BC855729F1}"/>
</file>

<file path=customXml/itemProps2.xml><?xml version="1.0" encoding="utf-8"?>
<ds:datastoreItem xmlns:ds="http://schemas.openxmlformats.org/officeDocument/2006/customXml" ds:itemID="{44B2D9AB-C73D-4AA5-BCEC-57129D24DE92}"/>
</file>

<file path=customXml/itemProps3.xml><?xml version="1.0" encoding="utf-8"?>
<ds:datastoreItem xmlns:ds="http://schemas.openxmlformats.org/officeDocument/2006/customXml" ds:itemID="{3DCD3ABE-1A61-47EF-B3D1-041FE1B509FF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1295</Words>
  <Application>Microsoft Office PowerPoint</Application>
  <PresentationFormat>Widescreen</PresentationFormat>
  <Paragraphs>143</Paragraphs>
  <Slides>13</Slides>
  <Notes>13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Arial Narrow</vt:lpstr>
      <vt:lpstr>Calibri</vt:lpstr>
      <vt:lpstr>Noto Sans Symbols</vt:lpstr>
      <vt:lpstr>Office Theme</vt:lpstr>
      <vt:lpstr>Construction</vt:lpstr>
      <vt:lpstr>In these lessons, we will:</vt:lpstr>
      <vt:lpstr>SIPs recap</vt:lpstr>
      <vt:lpstr>Research task</vt:lpstr>
      <vt:lpstr>Client vision and specification</vt:lpstr>
      <vt:lpstr>Designing a house using Autodesk Revit</vt:lpstr>
      <vt:lpstr>Making your modular house a home</vt:lpstr>
      <vt:lpstr>Generating drawings</vt:lpstr>
      <vt:lpstr>Reflection</vt:lpstr>
      <vt:lpstr>In these lessons, we have:</vt:lpstr>
      <vt:lpstr>Assessment</vt:lpstr>
      <vt:lpstr>Class questions</vt:lpstr>
      <vt:lpstr>Working with MMC – future skills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/>
  <cp:revision>1</cp:revision>
  <dcterms:modified xsi:type="dcterms:W3CDTF">2025-04-09T20:12:51Z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0x010100823CBE4BB3A37E488EBA36778162DF73</vt:lpwstr>
  </property>
</Properties>
</file>