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Noto Sans Symbol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32F854-AB94-4D8F-A9EA-3D0C0E607EC0}">
  <a:tblStyle styleId="{DD32F854-AB94-4D8F-A9EA-3D0C0E607EC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Shutterstock/Amorn Suriyan</a:t>
            </a: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/>
              <a:t>Microsoft Project is a trademark of the Microsoft group of companies.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Stages of a modular build video: 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https://vimeo.com/1073169748</a:t>
            </a:r>
            <a:endParaRPr dirty="0"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Pexels/Ihsan Adityawarman</a:t>
            </a: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A group of construction workers wearing hard hats and vests looking at a computer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" y="-3224494"/>
            <a:ext cx="12191525" cy="8127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5" y="524510"/>
            <a:ext cx="12192000" cy="634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702445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purple line art of a hammer and screwdriver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738" y="2124272"/>
            <a:ext cx="975575" cy="9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  <a:defRPr sz="5200" b="1">
                <a:solidFill>
                  <a:srgbClr val="432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6096000" y="28958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32673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280625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media" idx="3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media" idx="4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>
            <a:spLocks noGrp="1"/>
          </p:cNvSpPr>
          <p:nvPr>
            <p:ph type="media" idx="5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media" idx="6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7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2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4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03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  <a:defRPr sz="5200" b="1">
                <a:solidFill>
                  <a:srgbClr val="432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5" name="Google Shape;75;p10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1073169748?app_id=12296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</a:pPr>
            <a:r>
              <a:rPr lang="en-GB" dirty="0"/>
              <a:t>Construction</a:t>
            </a:r>
            <a:endParaRPr dirty="0"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Topic: Modern Methods of Construction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6096000" y="28958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Construction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3"/>
          </p:nvPr>
        </p:nvSpPr>
        <p:spPr>
          <a:xfrm>
            <a:off x="1524000" y="5486400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000" dirty="0"/>
              <a:t>Lesson 4 &amp; 5: Scheduling on-site and off-site activities for a modular house</a:t>
            </a:r>
            <a:endParaRPr sz="2000" dirty="0"/>
          </a:p>
        </p:txBody>
      </p:sp>
      <p:sp>
        <p:nvSpPr>
          <p:cNvPr id="129" name="Google Shape;129;p16"/>
          <p:cNvSpPr txBox="1"/>
          <p:nvPr/>
        </p:nvSpPr>
        <p:spPr>
          <a:xfrm>
            <a:off x="9316995" y="5078627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Scheduling modular building stages</a:t>
            </a:r>
            <a:endParaRPr/>
          </a:p>
        </p:txBody>
      </p:sp>
      <p:sp>
        <p:nvSpPr>
          <p:cNvPr id="276" name="Google Shape;27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GB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a new project in the chosen project software.</a:t>
            </a:r>
            <a:endParaRPr sz="2800" b="0" i="0" u="none" strike="noStrike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027"/>
            </a:pPr>
            <a:r>
              <a:rPr lang="en-GB" sz="28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Add main activities and subtasks under each activity.</a:t>
            </a:r>
            <a:endParaRPr sz="2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GB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Assign timings to each task. </a:t>
            </a:r>
            <a:endParaRPr dirty="0"/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GB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a start date on the first task.</a:t>
            </a:r>
            <a:endParaRPr dirty="0"/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GB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 predecessors.</a:t>
            </a:r>
            <a:endParaRPr dirty="0"/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GB" sz="28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Assign resources to each task.</a:t>
            </a:r>
            <a:endParaRPr dirty="0"/>
          </a:p>
          <a:p>
            <a:pPr marL="228600" lvl="0" indent="-50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77" name="Google Shape;277;p2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  <p:sp>
        <p:nvSpPr>
          <p:cNvPr id="2" name="Google Shape;172;p21">
            <a:extLst>
              <a:ext uri="{FF2B5EF4-FFF2-40B4-BE49-F238E27FC236}">
                <a16:creationId xmlns:a16="http://schemas.microsoft.com/office/drawing/2014/main" id="{4FF1F184-1B70-E47C-D892-8DEC501B85D6}"/>
              </a:ext>
            </a:extLst>
          </p:cNvPr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 Narrow" panose="020B0606020202030204" pitchFamily="34" charset="0"/>
                <a:sym typeface="Arial"/>
              </a:rPr>
              <a:t>Activity 3</a:t>
            </a:r>
            <a:endParaRPr sz="14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Use of data</a:t>
            </a:r>
          </a:p>
        </p:txBody>
      </p:sp>
      <p:sp>
        <p:nvSpPr>
          <p:cNvPr id="285" name="Google Shape;285;p2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Lesson 4 &amp; 5: Scheduling on-site and off-site activities for a modular house</a:t>
            </a:r>
          </a:p>
        </p:txBody>
      </p:sp>
      <p:sp>
        <p:nvSpPr>
          <p:cNvPr id="12" name="Google Shape;276;p25">
            <a:extLst>
              <a:ext uri="{FF2B5EF4-FFF2-40B4-BE49-F238E27FC236}">
                <a16:creationId xmlns:a16="http://schemas.microsoft.com/office/drawing/2014/main" id="{8E072E1E-D044-D158-2131-6EDA9780B57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800" dirty="0">
                <a:solidFill>
                  <a:srgbClr val="000000"/>
                </a:solidFill>
              </a:rPr>
              <a:t>In Microsoft Project, view your data in the following formats: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>
                <a:solidFill>
                  <a:srgbClr val="000000"/>
                </a:solidFill>
              </a:rPr>
              <a:t>network analysis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>
                <a:solidFill>
                  <a:srgbClr val="000000"/>
                </a:solidFill>
              </a:rPr>
              <a:t>resource sheets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>
                <a:solidFill>
                  <a:srgbClr val="000000"/>
                </a:solidFill>
              </a:rPr>
              <a:t>calendars 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>
                <a:solidFill>
                  <a:srgbClr val="000000"/>
                </a:solidFill>
              </a:rPr>
              <a:t>Gantt chart 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800"/>
            </a:pPr>
            <a:endParaRPr lang="en-US" sz="2800" dirty="0">
              <a:solidFill>
                <a:srgbClr val="000000"/>
              </a:solidFill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800" dirty="0">
                <a:solidFill>
                  <a:srgbClr val="000000"/>
                </a:solidFill>
              </a:rPr>
              <a:t>Discuss in pairs what these different formats might be used for.</a:t>
            </a:r>
          </a:p>
        </p:txBody>
      </p:sp>
      <p:sp>
        <p:nvSpPr>
          <p:cNvPr id="2" name="Google Shape;172;p21">
            <a:extLst>
              <a:ext uri="{FF2B5EF4-FFF2-40B4-BE49-F238E27FC236}">
                <a16:creationId xmlns:a16="http://schemas.microsoft.com/office/drawing/2014/main" id="{1B84828A-DE0C-238D-FA91-8B7C3BF19B85}"/>
              </a:ext>
            </a:extLst>
          </p:cNvPr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 Narrow" panose="020B0606020202030204" pitchFamily="34" charset="0"/>
                <a:sym typeface="Arial"/>
              </a:rPr>
              <a:t>Activity 4</a:t>
            </a:r>
            <a:endParaRPr sz="14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these lessons, we have:</a:t>
            </a:r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dirty="0">
                <a:solidFill>
                  <a:srgbClr val="0D0D0D"/>
                </a:solidFill>
              </a:rPr>
              <a:t>i</a:t>
            </a:r>
            <a:r>
              <a:rPr lang="en-GB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dentified the stages of on-site and off-site construction for a volumetric modular house build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produced a schedule for the construction of a prefabricated modular house.</a:t>
            </a:r>
            <a:endParaRPr b="0" i="0" u="none" strike="noStrike" dirty="0">
              <a:solidFill>
                <a:srgbClr val="0D0D0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76200" algn="l" rtl="0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93" name="Google Shape;293;p27"/>
          <p:cNvSpPr>
            <a:spLocks noGrp="1"/>
          </p:cNvSpPr>
          <p:nvPr>
            <p:ph type="body" idx="3"/>
          </p:nvPr>
        </p:nvSpPr>
        <p:spPr>
          <a:xfrm>
            <a:off x="9966017" y="164274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2"/>
          </p:nvPr>
        </p:nvSpPr>
        <p:spPr>
          <a:xfrm>
            <a:off x="7530353" y="1253331"/>
            <a:ext cx="3823447" cy="492363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sz="1100" b="1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CS1 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Produce reports and presentations for construction professionals, clients or for non-technical audiences such as the public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CS1 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Synthesise information from given case studies, construction projects or site visits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CS3 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Applying a logical approach to solving problems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sz="1100" b="1" i="0" strike="noStrike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sz="1100" b="1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E4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Summarise information/ideas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E5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Synthesise information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M10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Optimise work processes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D1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Use digital technology and media effectively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D2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Design, create and edit documents and digital media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D6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Code and program</a:t>
            </a:r>
            <a:endParaRPr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In these lessons, we will:</a:t>
            </a:r>
            <a:endParaRPr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dirty="0">
                <a:solidFill>
                  <a:srgbClr val="0D0D0D"/>
                </a:solidFill>
              </a:rPr>
              <a:t>i</a:t>
            </a:r>
            <a:r>
              <a:rPr lang="en-GB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dentify the stages of on-site and off-site construction for a volumetric modular house build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produce a schedule for the construction of a modular house.</a:t>
            </a:r>
            <a:endParaRPr b="0" i="0" u="none" strike="noStrike" dirty="0">
              <a:solidFill>
                <a:srgbClr val="0D0D0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76200" algn="l" rtl="0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2"/>
          </p:nvPr>
        </p:nvSpPr>
        <p:spPr>
          <a:xfrm>
            <a:off x="7530353" y="1253331"/>
            <a:ext cx="3823447" cy="492363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sz="1100" b="1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CS1 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Produce reports and presentations for construction professionals, clients or for non-technical audiences such as the public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CS1 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Synthesise information from given case studies, construction projects or site visits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CS3 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Applying a logical approach to solving problems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sz="1100" b="1" i="0" strike="noStrike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sz="1100" b="1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E4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Summarise information/ideas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E5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Synthesise information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M10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Optimise work processes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D1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Use digital technology and media effectively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D2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Design, create and edit documents and digital media</a:t>
            </a:r>
            <a:endParaRPr sz="11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1100" b="1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D6</a:t>
            </a:r>
            <a:r>
              <a:rPr lang="en-GB" sz="1100" b="0" i="0" u="none" strike="noStrik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Code and program</a:t>
            </a:r>
            <a:endParaRPr sz="1100" dirty="0"/>
          </a:p>
        </p:txBody>
      </p:sp>
      <p:sp>
        <p:nvSpPr>
          <p:cNvPr id="137" name="Google Shape;137;p17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Listing stages for a project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567178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Using the image, write a list of the seven activities required to form this reinforced concrete raft foundation. 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endParaRPr sz="2000" dirty="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 sz="2000" b="0" i="0" u="none" strike="noStrike" cap="none" dirty="0">
              <a:solidFill>
                <a:schemeClr val="dk1"/>
              </a:solidFill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Site strip</a:t>
            </a: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Excavate foundation depth</a:t>
            </a:r>
            <a:endParaRPr sz="2000" dirty="0"/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GB" sz="2000" dirty="0">
                <a:solidFill>
                  <a:srgbClr val="262626"/>
                </a:solidFill>
              </a:rPr>
              <a:t> </a:t>
            </a:r>
            <a:endParaRPr sz="2000" dirty="0"/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GB" sz="2000" dirty="0"/>
              <a:t> </a:t>
            </a:r>
            <a:endParaRPr sz="2000" dirty="0"/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GB" sz="2000" dirty="0">
                <a:solidFill>
                  <a:srgbClr val="262626"/>
                </a:solidFill>
              </a:rPr>
              <a:t> </a:t>
            </a:r>
            <a:endParaRPr sz="2000" dirty="0"/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GB" sz="2000" dirty="0"/>
              <a:t> </a:t>
            </a:r>
            <a:endParaRPr sz="2000" dirty="0"/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GB" sz="2000" dirty="0">
                <a:solidFill>
                  <a:srgbClr val="262626"/>
                </a:solidFill>
              </a:rPr>
              <a:t> </a:t>
            </a:r>
            <a:endParaRPr sz="2000" dirty="0"/>
          </a:p>
        </p:txBody>
      </p:sp>
      <p:sp>
        <p:nvSpPr>
          <p:cNvPr id="145" name="Google Shape;145;p1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  <p:pic>
        <p:nvPicPr>
          <p:cNvPr id="147" name="Google Shape;147;p18" descr="A diagram of a reinforced concrete raft foundation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953" y="2198442"/>
            <a:ext cx="5738446" cy="323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Listing stages for a project</a:t>
            </a:r>
            <a:endParaRPr/>
          </a:p>
        </p:txBody>
      </p:sp>
      <p:sp>
        <p:nvSpPr>
          <p:cNvPr id="154" name="Google Shape;154;p1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  <p:pic>
        <p:nvPicPr>
          <p:cNvPr id="2" name="Google Shape;147;p18" descr="A diagram of a reinforced concrete raft foundation">
            <a:extLst>
              <a:ext uri="{FF2B5EF4-FFF2-40B4-BE49-F238E27FC236}">
                <a16:creationId xmlns:a16="http://schemas.microsoft.com/office/drawing/2014/main" id="{6CBEAD5B-DE76-775F-60BF-B351A5C7950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953" y="2198442"/>
            <a:ext cx="5738446" cy="32308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4;p18">
            <a:extLst>
              <a:ext uri="{FF2B5EF4-FFF2-40B4-BE49-F238E27FC236}">
                <a16:creationId xmlns:a16="http://schemas.microsoft.com/office/drawing/2014/main" id="{0453D149-DB36-98B9-C369-829AC616401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67178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ts val="2400"/>
              <a:buFont typeface="Arial"/>
              <a:buNone/>
            </a:pPr>
            <a:r>
              <a:rPr lang="en-US" sz="2000" dirty="0"/>
              <a:t>Seven activities required to form this reinforced concrete raft foundation: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ts val="2400"/>
              <a:buFont typeface="Arial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ts val="2400"/>
              <a:buFont typeface="Arial"/>
              <a:buNone/>
            </a:pPr>
            <a:r>
              <a:rPr lang="en-US" sz="2000" dirty="0"/>
              <a:t>For example:</a:t>
            </a:r>
            <a:endParaRPr lang="en-US" sz="2000" dirty="0">
              <a:solidFill>
                <a:schemeClr val="dk1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dirty="0"/>
              <a:t>Site strip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dirty="0"/>
              <a:t>Excavate foundation depth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dirty="0"/>
              <a:t>Place hardcore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dirty="0"/>
              <a:t>Place </a:t>
            </a:r>
            <a:r>
              <a:rPr lang="en-US" sz="2000" dirty="0" err="1"/>
              <a:t>foamwork</a:t>
            </a:r>
            <a:endParaRPr lang="en-US" sz="2000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dirty="0"/>
              <a:t>Place reinforcement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dirty="0"/>
              <a:t>Pour concrete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dirty="0"/>
              <a:t>Vibrate and float concrete, and leave to cure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Adding stages in Microsoft Project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-GB"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a new project in Microsoft Project software.</a:t>
            </a:r>
            <a:endParaRPr sz="2800" b="0" i="0" u="none" strike="noStrik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-GB" sz="2800" b="0" i="0" u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Add main activities and subtasks under each activity.</a:t>
            </a:r>
            <a:endParaRPr sz="2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-GB"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Assign timings to each task.*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-GB"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a start date on the first task.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-GB"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 predecessor.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6424"/>
              <a:buNone/>
            </a:pPr>
            <a:r>
              <a:rPr lang="en-GB" sz="28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*Exact timings are not important; if you are unsure how long an activity might take, you can guess.</a:t>
            </a:r>
            <a:endParaRPr sz="2800"/>
          </a:p>
        </p:txBody>
      </p:sp>
      <p:sp>
        <p:nvSpPr>
          <p:cNvPr id="163" name="Google Shape;163;p2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Introduction</a:t>
            </a:r>
            <a:endParaRPr dirty="0"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635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Stages of modular construction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  <p:sp>
        <p:nvSpPr>
          <p:cNvPr id="172" name="Google Shape;172;p21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 Narrow" panose="020B0606020202030204" pitchFamily="34" charset="0"/>
                <a:sym typeface="Arial"/>
              </a:rPr>
              <a:t>Activity 1</a:t>
            </a:r>
            <a:endParaRPr sz="14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8472562" y="952122"/>
            <a:ext cx="3158239" cy="30773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also L4&amp;5 Worksheet (Activity 1)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nline Media 3" title="Building_Prefabricated_House_Lesson4_5_Final">
            <a:hlinkClick r:id="" action="ppaction://media"/>
            <a:extLst>
              <a:ext uri="{FF2B5EF4-FFF2-40B4-BE49-F238E27FC236}">
                <a16:creationId xmlns:a16="http://schemas.microsoft.com/office/drawing/2014/main" id="{9A58E7F6-3656-D32A-E5BB-6861296080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0421" y="1413023"/>
            <a:ext cx="8611157" cy="4851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Check your construction stages</a:t>
            </a: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838200" y="1717674"/>
            <a:ext cx="5196840" cy="4611689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2"/>
          </p:nvPr>
        </p:nvSpPr>
        <p:spPr>
          <a:xfrm>
            <a:off x="6168046" y="1717674"/>
            <a:ext cx="5196840" cy="4611689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  <p:graphicFrame>
        <p:nvGraphicFramePr>
          <p:cNvPr id="182" name="Google Shape;182;p22"/>
          <p:cNvGraphicFramePr/>
          <p:nvPr/>
        </p:nvGraphicFramePr>
        <p:xfrm>
          <a:off x="965438" y="1825625"/>
          <a:ext cx="4210050" cy="4503850"/>
        </p:xfrm>
        <a:graphic>
          <a:graphicData uri="http://schemas.openxmlformats.org/drawingml/2006/table">
            <a:tbl>
              <a:tblPr bandRow="1">
                <a:noFill/>
                <a:tableStyleId>{DD32F854-AB94-4D8F-A9EA-3D0C0E607EC0}</a:tableStyleId>
              </a:tblPr>
              <a:tblGrid>
                <a:gridCol w="421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Site cleared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Asbestos disposed of by asbestos team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Excavate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Lay drainage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Add water supply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Steel reinforcements placed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Concrete poured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Bolted steel frame platform constructed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Floor joists fixed to platform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First fix plumbing added to floor frame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First fix electrics fixed to floor frame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Floor boarding fixed to floor frame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Floor finishes added</a:t>
                      </a:r>
                      <a:endParaRPr sz="18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83" name="Google Shape;183;p22"/>
          <p:cNvGraphicFramePr/>
          <p:nvPr/>
        </p:nvGraphicFramePr>
        <p:xfrm>
          <a:off x="6326901" y="1771646"/>
          <a:ext cx="4686300" cy="4503600"/>
        </p:xfrm>
        <a:graphic>
          <a:graphicData uri="http://schemas.openxmlformats.org/drawingml/2006/table">
            <a:tbl>
              <a:tblPr bandRow="1">
                <a:noFill/>
                <a:tableStyleId>{DD32F854-AB94-4D8F-A9EA-3D0C0E607EC0}</a:tableStyleId>
              </a:tblPr>
              <a:tblGrid>
                <a:gridCol w="468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Insulated walls assembled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Insulated walls fixed to floor frame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Windows incorporated into the wall panels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Bathroom fittings  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Kitchen fittings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Second fix electrics added 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Second fix plumbing added 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Roof and ceiling cassettes constructed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Module quality checks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Modules weatherproofed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Modules transported to site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Modules craned into position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Modules connected together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Stairs added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C00000"/>
                          </a:solidFill>
                        </a:rPr>
                        <a:t>Cladding added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solidFill>
                            <a:srgbClr val="C00000"/>
                          </a:solidFill>
                        </a:rPr>
                        <a:t>Guttering added</a:t>
                      </a:r>
                      <a:endParaRPr sz="1800" u="none" strike="noStrike" cap="none" dirty="0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4" name="Google Shape;184;p22"/>
          <p:cNvSpPr txBox="1"/>
          <p:nvPr/>
        </p:nvSpPr>
        <p:spPr>
          <a:xfrm>
            <a:off x="838200" y="1321356"/>
            <a:ext cx="75069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Red processes happen on-site</a:t>
            </a: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black processes happen off-site.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72;p21">
            <a:extLst>
              <a:ext uri="{FF2B5EF4-FFF2-40B4-BE49-F238E27FC236}">
                <a16:creationId xmlns:a16="http://schemas.microsoft.com/office/drawing/2014/main" id="{16DF2BE3-6246-D184-9F24-792C8219D529}"/>
              </a:ext>
            </a:extLst>
          </p:cNvPr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 Narrow" panose="020B0606020202030204" pitchFamily="34" charset="0"/>
                <a:sym typeface="Arial"/>
              </a:rPr>
              <a:t>Activity 2</a:t>
            </a:r>
            <a:endParaRPr sz="14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Example flow chart</a:t>
            </a:r>
            <a:endParaRPr dirty="0"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678419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  <p:sp>
        <p:nvSpPr>
          <p:cNvPr id="193" name="Google Shape;193;p23"/>
          <p:cNvSpPr txBox="1"/>
          <p:nvPr/>
        </p:nvSpPr>
        <p:spPr>
          <a:xfrm>
            <a:off x="7440847" y="5082473"/>
            <a:ext cx="11780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Modules craned into position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8234102" y="5055918"/>
            <a:ext cx="159814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Modules connected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9500420" y="4537643"/>
            <a:ext cx="10313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Stairs added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9509526" y="5147421"/>
            <a:ext cx="11067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Cladding added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9269238" y="5917226"/>
            <a:ext cx="17311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Guttering added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8473814" y="3981610"/>
            <a:ext cx="124189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Modules transported to 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10184206" y="3899342"/>
            <a:ext cx="112863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quality checks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23"/>
          <p:cNvCxnSpPr/>
          <p:nvPr/>
        </p:nvCxnSpPr>
        <p:spPr>
          <a:xfrm flipH="1">
            <a:off x="9627302" y="4108566"/>
            <a:ext cx="760680" cy="9544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grpSp>
        <p:nvGrpSpPr>
          <p:cNvPr id="201" name="Google Shape;201;p23"/>
          <p:cNvGrpSpPr/>
          <p:nvPr/>
        </p:nvGrpSpPr>
        <p:grpSpPr>
          <a:xfrm>
            <a:off x="820231" y="4332476"/>
            <a:ext cx="6532705" cy="1412874"/>
            <a:chOff x="1230590" y="1670439"/>
            <a:chExt cx="6532705" cy="1412874"/>
          </a:xfrm>
        </p:grpSpPr>
        <p:sp>
          <p:nvSpPr>
            <p:cNvPr id="202" name="Google Shape;202;p23"/>
            <p:cNvSpPr txBox="1"/>
            <p:nvPr/>
          </p:nvSpPr>
          <p:spPr>
            <a:xfrm>
              <a:off x="1230590" y="1936560"/>
              <a:ext cx="8634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Site cleared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 txBox="1"/>
            <p:nvPr/>
          </p:nvSpPr>
          <p:spPr>
            <a:xfrm>
              <a:off x="2430980" y="1987358"/>
              <a:ext cx="98763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Asbestos disposal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 txBox="1"/>
            <p:nvPr/>
          </p:nvSpPr>
          <p:spPr>
            <a:xfrm>
              <a:off x="3299814" y="2066179"/>
              <a:ext cx="16662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Excavate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 txBox="1"/>
            <p:nvPr/>
          </p:nvSpPr>
          <p:spPr>
            <a:xfrm>
              <a:off x="4375135" y="1670439"/>
              <a:ext cx="10869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Lay drainage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 txBox="1"/>
            <p:nvPr/>
          </p:nvSpPr>
          <p:spPr>
            <a:xfrm>
              <a:off x="4102281" y="2560093"/>
              <a:ext cx="129457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 water supply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 txBox="1"/>
            <p:nvPr/>
          </p:nvSpPr>
          <p:spPr>
            <a:xfrm>
              <a:off x="5143611" y="2029976"/>
              <a:ext cx="14846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Steel reinforcements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6718260" y="1987358"/>
              <a:ext cx="10450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Concrete poured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9" name="Google Shape;209;p23"/>
            <p:cNvCxnSpPr/>
            <p:nvPr/>
          </p:nvCxnSpPr>
          <p:spPr>
            <a:xfrm rot="10800000" flipH="1">
              <a:off x="6351536" y="2259023"/>
              <a:ext cx="471236" cy="8766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10" name="Google Shape;210;p23"/>
            <p:cNvCxnSpPr/>
            <p:nvPr/>
          </p:nvCxnSpPr>
          <p:spPr>
            <a:xfrm>
              <a:off x="2112687" y="2232437"/>
              <a:ext cx="33386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11" name="Google Shape;211;p23"/>
            <p:cNvCxnSpPr/>
            <p:nvPr/>
          </p:nvCxnSpPr>
          <p:spPr>
            <a:xfrm>
              <a:off x="3369161" y="2248967"/>
              <a:ext cx="33386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12" name="Google Shape;212;p23"/>
            <p:cNvCxnSpPr/>
            <p:nvPr/>
          </p:nvCxnSpPr>
          <p:spPr>
            <a:xfrm rot="10800000" flipH="1">
              <a:off x="3898028" y="1847432"/>
              <a:ext cx="681208" cy="264436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13" name="Google Shape;213;p23"/>
            <p:cNvCxnSpPr/>
            <p:nvPr/>
          </p:nvCxnSpPr>
          <p:spPr>
            <a:xfrm>
              <a:off x="3898028" y="2392241"/>
              <a:ext cx="333703" cy="348149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14" name="Google Shape;214;p23"/>
            <p:cNvCxnSpPr/>
            <p:nvPr/>
          </p:nvCxnSpPr>
          <p:spPr>
            <a:xfrm rot="10800000" flipH="1">
              <a:off x="5115411" y="2593958"/>
              <a:ext cx="349576" cy="26941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15" name="Google Shape;215;p23"/>
            <p:cNvCxnSpPr/>
            <p:nvPr/>
          </p:nvCxnSpPr>
          <p:spPr>
            <a:xfrm>
              <a:off x="5276911" y="1828664"/>
              <a:ext cx="423203" cy="237515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</p:grpSp>
      <p:cxnSp>
        <p:nvCxnSpPr>
          <p:cNvPr id="216" name="Google Shape;216;p23"/>
          <p:cNvCxnSpPr>
            <a:stCxn id="208" idx="3"/>
          </p:cNvCxnSpPr>
          <p:nvPr/>
        </p:nvCxnSpPr>
        <p:spPr>
          <a:xfrm>
            <a:off x="7352936" y="4911005"/>
            <a:ext cx="420300" cy="76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cxnSp>
        <p:nvCxnSpPr>
          <p:cNvPr id="217" name="Google Shape;217;p23"/>
          <p:cNvCxnSpPr/>
          <p:nvPr/>
        </p:nvCxnSpPr>
        <p:spPr>
          <a:xfrm>
            <a:off x="8393901" y="5301778"/>
            <a:ext cx="27423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cxnSp>
        <p:nvCxnSpPr>
          <p:cNvPr id="218" name="Google Shape;218;p23"/>
          <p:cNvCxnSpPr/>
          <p:nvPr/>
        </p:nvCxnSpPr>
        <p:spPr>
          <a:xfrm rot="10800000" flipH="1">
            <a:off x="9406842" y="4894474"/>
            <a:ext cx="220460" cy="17825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cxnSp>
        <p:nvCxnSpPr>
          <p:cNvPr id="219" name="Google Shape;219;p23"/>
          <p:cNvCxnSpPr/>
          <p:nvPr/>
        </p:nvCxnSpPr>
        <p:spPr>
          <a:xfrm>
            <a:off x="9516498" y="5442063"/>
            <a:ext cx="2343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cxnSp>
        <p:nvCxnSpPr>
          <p:cNvPr id="220" name="Google Shape;220;p23"/>
          <p:cNvCxnSpPr/>
          <p:nvPr/>
        </p:nvCxnSpPr>
        <p:spPr>
          <a:xfrm>
            <a:off x="9298107" y="5712862"/>
            <a:ext cx="370791" cy="21693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sp>
        <p:nvSpPr>
          <p:cNvPr id="221" name="Google Shape;221;p23"/>
          <p:cNvSpPr txBox="1"/>
          <p:nvPr/>
        </p:nvSpPr>
        <p:spPr>
          <a:xfrm>
            <a:off x="10659337" y="5081975"/>
            <a:ext cx="8230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Sign-off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23"/>
          <p:cNvCxnSpPr/>
          <p:nvPr/>
        </p:nvCxnSpPr>
        <p:spPr>
          <a:xfrm>
            <a:off x="10394023" y="4842729"/>
            <a:ext cx="370791" cy="21693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cxnSp>
        <p:nvCxnSpPr>
          <p:cNvPr id="223" name="Google Shape;223;p23"/>
          <p:cNvCxnSpPr/>
          <p:nvPr/>
        </p:nvCxnSpPr>
        <p:spPr>
          <a:xfrm>
            <a:off x="10541511" y="5351028"/>
            <a:ext cx="2343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cxnSp>
        <p:nvCxnSpPr>
          <p:cNvPr id="224" name="Google Shape;224;p23"/>
          <p:cNvCxnSpPr/>
          <p:nvPr/>
        </p:nvCxnSpPr>
        <p:spPr>
          <a:xfrm rot="10800000" flipH="1">
            <a:off x="10559754" y="5547323"/>
            <a:ext cx="220459" cy="25156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grpSp>
        <p:nvGrpSpPr>
          <p:cNvPr id="225" name="Google Shape;225;p23"/>
          <p:cNvGrpSpPr/>
          <p:nvPr/>
        </p:nvGrpSpPr>
        <p:grpSpPr>
          <a:xfrm>
            <a:off x="782156" y="1800631"/>
            <a:ext cx="10734463" cy="2261222"/>
            <a:chOff x="782156" y="2868180"/>
            <a:chExt cx="10734463" cy="2261222"/>
          </a:xfrm>
        </p:grpSpPr>
        <p:cxnSp>
          <p:nvCxnSpPr>
            <p:cNvPr id="226" name="Google Shape;226;p23"/>
            <p:cNvCxnSpPr/>
            <p:nvPr/>
          </p:nvCxnSpPr>
          <p:spPr>
            <a:xfrm>
              <a:off x="1823421" y="3663673"/>
              <a:ext cx="23388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sp>
          <p:nvSpPr>
            <p:cNvPr id="227" name="Google Shape;227;p23"/>
            <p:cNvSpPr txBox="1"/>
            <p:nvPr/>
          </p:nvSpPr>
          <p:spPr>
            <a:xfrm>
              <a:off x="782156" y="3211492"/>
              <a:ext cx="1278615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Bolted steel frame platform constructed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 txBox="1"/>
            <p:nvPr/>
          </p:nvSpPr>
          <p:spPr>
            <a:xfrm>
              <a:off x="1960768" y="3272804"/>
              <a:ext cx="1366574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Floor joists fixed to platform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 txBox="1"/>
            <p:nvPr/>
          </p:nvSpPr>
          <p:spPr>
            <a:xfrm>
              <a:off x="3160026" y="2886547"/>
              <a:ext cx="14498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First fix plumbing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 txBox="1"/>
            <p:nvPr/>
          </p:nvSpPr>
          <p:spPr>
            <a:xfrm>
              <a:off x="3088778" y="3898901"/>
              <a:ext cx="19287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First fix electrics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 txBox="1"/>
            <p:nvPr/>
          </p:nvSpPr>
          <p:spPr>
            <a:xfrm>
              <a:off x="4754624" y="3306329"/>
              <a:ext cx="1249292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Floor boarding fixed to floor frame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 txBox="1"/>
            <p:nvPr/>
          </p:nvSpPr>
          <p:spPr>
            <a:xfrm>
              <a:off x="6270563" y="3151105"/>
              <a:ext cx="984974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Floor finishes added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902452" y="4390738"/>
              <a:ext cx="111816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Insulated walls assembled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 txBox="1"/>
            <p:nvPr/>
          </p:nvSpPr>
          <p:spPr>
            <a:xfrm>
              <a:off x="4240472" y="4417787"/>
              <a:ext cx="16569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Wall panels fixed to floor frame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 txBox="1"/>
            <p:nvPr/>
          </p:nvSpPr>
          <p:spPr>
            <a:xfrm>
              <a:off x="2239316" y="4269600"/>
              <a:ext cx="1582056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Windows incorporated into the wall panels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6" name="Google Shape;236;p23"/>
            <p:cNvCxnSpPr/>
            <p:nvPr/>
          </p:nvCxnSpPr>
          <p:spPr>
            <a:xfrm rot="10800000" flipH="1">
              <a:off x="5795861" y="3783382"/>
              <a:ext cx="647031" cy="83659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37" name="Google Shape;237;p23"/>
            <p:cNvCxnSpPr>
              <a:stCxn id="238" idx="2"/>
            </p:cNvCxnSpPr>
            <p:nvPr/>
          </p:nvCxnSpPr>
          <p:spPr>
            <a:xfrm flipH="1">
              <a:off x="10907001" y="3701530"/>
              <a:ext cx="45300" cy="1189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sp>
          <p:nvSpPr>
            <p:cNvPr id="239" name="Google Shape;239;p23"/>
            <p:cNvSpPr txBox="1"/>
            <p:nvPr/>
          </p:nvSpPr>
          <p:spPr>
            <a:xfrm>
              <a:off x="6960293" y="2868180"/>
              <a:ext cx="160233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Bathroom fittings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 txBox="1"/>
            <p:nvPr/>
          </p:nvSpPr>
          <p:spPr>
            <a:xfrm>
              <a:off x="7137452" y="3774096"/>
              <a:ext cx="16197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Kitchen fittings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3"/>
            <p:cNvSpPr txBox="1"/>
            <p:nvPr/>
          </p:nvSpPr>
          <p:spPr>
            <a:xfrm>
              <a:off x="8875515" y="2953220"/>
              <a:ext cx="15130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Second fix electrics added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8856903" y="3601746"/>
              <a:ext cx="159746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Second fix plumbing added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8932957" y="4324252"/>
              <a:ext cx="181765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Roof and ceiling frames constructed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 txBox="1"/>
            <p:nvPr/>
          </p:nvSpPr>
          <p:spPr>
            <a:xfrm>
              <a:off x="10387982" y="3178310"/>
              <a:ext cx="11286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Module complete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4" name="Google Shape;244;p23"/>
            <p:cNvCxnSpPr/>
            <p:nvPr/>
          </p:nvCxnSpPr>
          <p:spPr>
            <a:xfrm>
              <a:off x="5910057" y="3608515"/>
              <a:ext cx="451989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45" name="Google Shape;245;p23"/>
            <p:cNvCxnSpPr/>
            <p:nvPr/>
          </p:nvCxnSpPr>
          <p:spPr>
            <a:xfrm>
              <a:off x="1760141" y="4736145"/>
              <a:ext cx="525908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46" name="Google Shape;246;p23"/>
            <p:cNvCxnSpPr/>
            <p:nvPr/>
          </p:nvCxnSpPr>
          <p:spPr>
            <a:xfrm>
              <a:off x="3714564" y="4736145"/>
              <a:ext cx="525908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47" name="Google Shape;247;p23"/>
            <p:cNvCxnSpPr/>
            <p:nvPr/>
          </p:nvCxnSpPr>
          <p:spPr>
            <a:xfrm rot="10800000" flipH="1">
              <a:off x="7071427" y="3162830"/>
              <a:ext cx="242040" cy="17879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48" name="Google Shape;248;p23"/>
            <p:cNvCxnSpPr/>
            <p:nvPr/>
          </p:nvCxnSpPr>
          <p:spPr>
            <a:xfrm>
              <a:off x="7071427" y="3608515"/>
              <a:ext cx="406501" cy="9479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49" name="Google Shape;249;p23"/>
            <p:cNvCxnSpPr/>
            <p:nvPr/>
          </p:nvCxnSpPr>
          <p:spPr>
            <a:xfrm>
              <a:off x="8139452" y="3141167"/>
              <a:ext cx="471147" cy="21569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0" name="Google Shape;250;p23"/>
            <p:cNvCxnSpPr/>
            <p:nvPr/>
          </p:nvCxnSpPr>
          <p:spPr>
            <a:xfrm rot="10800000" flipH="1">
              <a:off x="8651182" y="3168402"/>
              <a:ext cx="490368" cy="21871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1" name="Google Shape;251;p23"/>
            <p:cNvCxnSpPr/>
            <p:nvPr/>
          </p:nvCxnSpPr>
          <p:spPr>
            <a:xfrm rot="10800000" flipH="1">
              <a:off x="8139452" y="3428701"/>
              <a:ext cx="465859" cy="27164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2" name="Google Shape;252;p23"/>
            <p:cNvCxnSpPr/>
            <p:nvPr/>
          </p:nvCxnSpPr>
          <p:spPr>
            <a:xfrm>
              <a:off x="8673837" y="3484652"/>
              <a:ext cx="471147" cy="21569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3" name="Google Shape;253;p23"/>
            <p:cNvCxnSpPr/>
            <p:nvPr/>
          </p:nvCxnSpPr>
          <p:spPr>
            <a:xfrm>
              <a:off x="10119207" y="3091084"/>
              <a:ext cx="471147" cy="21569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4" name="Google Shape;254;p23"/>
            <p:cNvCxnSpPr/>
            <p:nvPr/>
          </p:nvCxnSpPr>
          <p:spPr>
            <a:xfrm rot="10800000" flipH="1">
              <a:off x="10134829" y="3601715"/>
              <a:ext cx="352112" cy="23497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5" name="Google Shape;255;p23"/>
            <p:cNvCxnSpPr/>
            <p:nvPr/>
          </p:nvCxnSpPr>
          <p:spPr>
            <a:xfrm rot="10800000" flipH="1">
              <a:off x="10337098" y="3754115"/>
              <a:ext cx="302243" cy="557839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6" name="Google Shape;256;p23"/>
            <p:cNvCxnSpPr/>
            <p:nvPr/>
          </p:nvCxnSpPr>
          <p:spPr>
            <a:xfrm rot="10800000" flipH="1">
              <a:off x="3065955" y="3158036"/>
              <a:ext cx="237050" cy="16498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7" name="Google Shape;257;p23"/>
            <p:cNvCxnSpPr/>
            <p:nvPr/>
          </p:nvCxnSpPr>
          <p:spPr>
            <a:xfrm>
              <a:off x="3050616" y="3708576"/>
              <a:ext cx="347218" cy="21996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8" name="Google Shape;258;p23"/>
            <p:cNvCxnSpPr/>
            <p:nvPr/>
          </p:nvCxnSpPr>
          <p:spPr>
            <a:xfrm rot="10800000" flipH="1">
              <a:off x="4518422" y="3663985"/>
              <a:ext cx="349576" cy="26941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  <p:cxnSp>
          <p:nvCxnSpPr>
            <p:cNvPr id="259" name="Google Shape;259;p23"/>
            <p:cNvCxnSpPr/>
            <p:nvPr/>
          </p:nvCxnSpPr>
          <p:spPr>
            <a:xfrm>
              <a:off x="4519334" y="3204709"/>
              <a:ext cx="347218" cy="21996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4117"/>
                </a:srgbClr>
              </a:outerShdw>
            </a:effectLst>
          </p:spPr>
        </p:cxnSp>
      </p:grpSp>
      <p:cxnSp>
        <p:nvCxnSpPr>
          <p:cNvPr id="260" name="Google Shape;260;p23"/>
          <p:cNvCxnSpPr/>
          <p:nvPr/>
        </p:nvCxnSpPr>
        <p:spPr>
          <a:xfrm flipH="1">
            <a:off x="8233055" y="4509469"/>
            <a:ext cx="426731" cy="44415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117"/>
              </a:srgbClr>
            </a:outerShdw>
          </a:effectLst>
        </p:spPr>
      </p:cxnSp>
      <p:sp>
        <p:nvSpPr>
          <p:cNvPr id="2" name="Google Shape;172;p21">
            <a:extLst>
              <a:ext uri="{FF2B5EF4-FFF2-40B4-BE49-F238E27FC236}">
                <a16:creationId xmlns:a16="http://schemas.microsoft.com/office/drawing/2014/main" id="{9ACF6EC7-50C3-91F6-82EA-00488CA01971}"/>
              </a:ext>
            </a:extLst>
          </p:cNvPr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 Narrow" panose="020B0606020202030204" pitchFamily="34" charset="0"/>
                <a:sym typeface="Arial"/>
              </a:rPr>
              <a:t>Activity 2</a:t>
            </a:r>
            <a:endParaRPr sz="14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Project management skills are essential</a:t>
            </a:r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480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2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GB" dirty="0"/>
              <a:t>It’s important you understand how work is planned and adjusted to meet the availability of labour and deadlines.</a:t>
            </a:r>
            <a:endParaRPr dirty="0"/>
          </a:p>
          <a:p>
            <a:pPr marL="114302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GB" dirty="0"/>
              <a:t>It’s also essential to produce schedules for site management. While works proceed, you might need to understand project planning for the purposes of:</a:t>
            </a:r>
            <a:endParaRPr dirty="0"/>
          </a:p>
          <a:p>
            <a:pPr marL="457202">
              <a:buSzPts val="1946"/>
            </a:pPr>
            <a:r>
              <a:rPr lang="en-GB" dirty="0"/>
              <a:t>tender;</a:t>
            </a:r>
            <a:endParaRPr dirty="0"/>
          </a:p>
          <a:p>
            <a:pPr marL="457202">
              <a:buSzPts val="1946"/>
            </a:pPr>
            <a:r>
              <a:rPr lang="en-GB" dirty="0"/>
              <a:t>tracking materials;</a:t>
            </a:r>
            <a:endParaRPr dirty="0"/>
          </a:p>
          <a:p>
            <a:pPr marL="457202">
              <a:buSzPts val="1946"/>
            </a:pPr>
            <a:r>
              <a:rPr lang="en-GB" dirty="0"/>
              <a:t>anticipating labour requirements.</a:t>
            </a:r>
            <a:endParaRPr dirty="0"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endParaRPr dirty="0"/>
          </a:p>
        </p:txBody>
      </p:sp>
      <p:sp>
        <p:nvSpPr>
          <p:cNvPr id="268" name="Google Shape;268;p2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738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Lesson 4 &amp; 5: Scheduling on-site and off-site activities for a modular house</a:t>
            </a:r>
            <a:endParaRPr dirty="0"/>
          </a:p>
        </p:txBody>
      </p:sp>
      <p:pic>
        <p:nvPicPr>
          <p:cNvPr id="270" name="Google Shape;270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062" y="2039640"/>
            <a:ext cx="3587261" cy="4017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2;p21">
            <a:extLst>
              <a:ext uri="{FF2B5EF4-FFF2-40B4-BE49-F238E27FC236}">
                <a16:creationId xmlns:a16="http://schemas.microsoft.com/office/drawing/2014/main" id="{3D89D7B6-C5B5-AC8B-DA3F-FB9735C70860}"/>
              </a:ext>
            </a:extLst>
          </p:cNvPr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 Narrow" panose="020B0606020202030204" pitchFamily="34" charset="0"/>
                <a:sym typeface="Arial"/>
              </a:rPr>
              <a:t>Activity 3</a:t>
            </a:r>
            <a:endParaRPr sz="14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F502DD-1D36-4E7F-87D4-3EF535FCA6E0}"/>
</file>

<file path=customXml/itemProps2.xml><?xml version="1.0" encoding="utf-8"?>
<ds:datastoreItem xmlns:ds="http://schemas.openxmlformats.org/officeDocument/2006/customXml" ds:itemID="{BFD54509-7650-4861-8F57-32B3450A7B04}"/>
</file>

<file path=customXml/itemProps3.xml><?xml version="1.0" encoding="utf-8"?>
<ds:datastoreItem xmlns:ds="http://schemas.openxmlformats.org/officeDocument/2006/customXml" ds:itemID="{8986EE85-0557-47DE-9D39-BC1E0DD785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Widescreen</PresentationFormat>
  <Paragraphs>184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Noto Sans Symbols</vt:lpstr>
      <vt:lpstr>Cambria</vt:lpstr>
      <vt:lpstr>Arial</vt:lpstr>
      <vt:lpstr>Arial Narrow</vt:lpstr>
      <vt:lpstr>Calibri</vt:lpstr>
      <vt:lpstr>Office Theme</vt:lpstr>
      <vt:lpstr>Construction</vt:lpstr>
      <vt:lpstr>In these lessons, we will:</vt:lpstr>
      <vt:lpstr>Listing stages for a project</vt:lpstr>
      <vt:lpstr>Listing stages for a project</vt:lpstr>
      <vt:lpstr>Adding stages in Microsoft Project</vt:lpstr>
      <vt:lpstr>Stages of modular construction</vt:lpstr>
      <vt:lpstr>Check your construction stages</vt:lpstr>
      <vt:lpstr>Example flow chart</vt:lpstr>
      <vt:lpstr>Project management skills are essential</vt:lpstr>
      <vt:lpstr>Scheduling modular building stages</vt:lpstr>
      <vt:lpstr>Use of data</vt:lpstr>
      <vt:lpstr>In these lessons, we have: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2025-04-10T09:15:15Z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