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embedTrueTypeFonts="1" saveSubsetFonts="1" autoCompressPictures="0">
  <p:sldMasterIdLst>
    <p:sldMasterId id="2147483657"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embeddedFontLst>
    <p:embeddedFont>
      <p:font typeface="Arial Narrow" panose="020B0606020202030204" pitchFamily="3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2"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vimeo.com/1069606578"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vimeo.com/1070001660"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vimeo.com/1070001877"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a:t>Image © Shutterstock/Amorn Suriyan</a:t>
            </a: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Image © Pexels/Liza Summer</a:t>
            </a:r>
            <a:endParaRPr/>
          </a:p>
        </p:txBody>
      </p:sp>
      <p:sp>
        <p:nvSpPr>
          <p:cNvPr id="166" name="Google Shape;166;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5" name="Google Shape;17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3" name="Google Shape;183;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1" name="Google Shape;19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9" name="Google Shape;199;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9" name="Google Shape;209;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8" name="Google Shape;218;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6" name="Google Shape;9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Image © Pexels/AS Photography</a:t>
            </a:r>
            <a:endParaRPr/>
          </a:p>
        </p:txBody>
      </p:sp>
      <p:sp>
        <p:nvSpPr>
          <p:cNvPr id="105" name="Google Shape;10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4" name="Google Shape;114;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GB"/>
              <a:t>Image © Shutterstock/vilax</a:t>
            </a:r>
            <a:endParaRPr/>
          </a:p>
        </p:txBody>
      </p:sp>
      <p:sp>
        <p:nvSpPr>
          <p:cNvPr id="122" name="Google Shape;12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1" name="Google Shape;13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sz="1800" dirty="0">
                <a:solidFill>
                  <a:srgbClr val="000000"/>
                </a:solidFill>
                <a:latin typeface="Arial"/>
                <a:ea typeface="Arial"/>
                <a:cs typeface="Arial"/>
                <a:sym typeface="Arial"/>
              </a:rPr>
              <a:t>Volumetric construction video: </a:t>
            </a:r>
            <a:r>
              <a:rPr lang="en-GB" sz="1800" u="sng" dirty="0">
                <a:solidFill>
                  <a:schemeClr val="hlink"/>
                </a:solidFill>
                <a:latin typeface="Arial"/>
                <a:ea typeface="Arial"/>
                <a:cs typeface="Arial"/>
                <a:sym typeface="Arial"/>
                <a:hlinkClick r:id="rId3"/>
              </a:rPr>
              <a:t>https://vimeo.com/1069606578</a:t>
            </a:r>
            <a:endParaRPr dirty="0"/>
          </a:p>
        </p:txBody>
      </p:sp>
      <p:sp>
        <p:nvSpPr>
          <p:cNvPr id="139" name="Google Shape;13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8" name="Google Shape;148;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dirty="0"/>
              <a:t>Structural insulated panels video: </a:t>
            </a:r>
            <a:r>
              <a:rPr lang="en-GB" sz="1800" u="sng" dirty="0">
                <a:solidFill>
                  <a:schemeClr val="hlink"/>
                </a:solidFill>
                <a:latin typeface="Arial"/>
                <a:ea typeface="Arial"/>
                <a:cs typeface="Arial"/>
                <a:sym typeface="Arial"/>
                <a:hlinkClick r:id="rId3"/>
              </a:rPr>
              <a:t>https://vimeo.com/1070001660</a:t>
            </a:r>
            <a:endParaRPr dirty="0"/>
          </a:p>
        </p:txBody>
      </p:sp>
      <p:sp>
        <p:nvSpPr>
          <p:cNvPr id="149" name="Google Shape;149;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8</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dirty="0"/>
              <a:t>Pre-manufactured components video: </a:t>
            </a:r>
            <a:r>
              <a:rPr lang="en-GB" sz="1800" u="sng" dirty="0">
                <a:solidFill>
                  <a:schemeClr val="hlink"/>
                </a:solidFill>
                <a:latin typeface="Arial"/>
                <a:ea typeface="Arial"/>
                <a:cs typeface="Arial"/>
                <a:sym typeface="Arial"/>
                <a:hlinkClick r:id="rId3"/>
              </a:rPr>
              <a:t>https://vimeo.com/1070001877</a:t>
            </a:r>
            <a:endParaRPr dirty="0"/>
          </a:p>
        </p:txBody>
      </p:sp>
      <p:sp>
        <p:nvSpPr>
          <p:cNvPr id="158" name="Google Shape;158;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9</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1">
    <p:spTree>
      <p:nvGrpSpPr>
        <p:cNvPr id="1" name="Shape 12"/>
        <p:cNvGrpSpPr/>
        <p:nvPr/>
      </p:nvGrpSpPr>
      <p:grpSpPr>
        <a:xfrm>
          <a:off x="0" y="0"/>
          <a:ext cx="0" cy="0"/>
          <a:chOff x="0" y="0"/>
          <a:chExt cx="0" cy="0"/>
        </a:xfrm>
      </p:grpSpPr>
      <p:pic>
        <p:nvPicPr>
          <p:cNvPr id="13" name="Google Shape;13;p2" descr="A group of construction workers wearing hard hats and vests looking at a compute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475" y="-2692242"/>
            <a:ext cx="12191525" cy="8127683"/>
          </a:xfrm>
          <a:prstGeom prst="rect">
            <a:avLst/>
          </a:prstGeom>
          <a:noFill/>
          <a:ln>
            <a:noFill/>
          </a:ln>
        </p:spPr>
      </p:pic>
      <p:pic>
        <p:nvPicPr>
          <p:cNvPr id="14" name="Google Shape;14;p2"/>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475" y="514392"/>
            <a:ext cx="12192000" cy="6343608"/>
          </a:xfrm>
          <a:prstGeom prst="rect">
            <a:avLst/>
          </a:prstGeom>
          <a:noFill/>
          <a:ln>
            <a:noFill/>
          </a:ln>
        </p:spPr>
      </p:pic>
      <p:pic>
        <p:nvPicPr>
          <p:cNvPr id="15" name="Google Shape;15;p2"/>
          <p:cNvPicPr preferRelativeResize="0"/>
          <p:nvPr/>
        </p:nvPicPr>
        <p:blipFill rotWithShape="1">
          <a:blip r:embed="rId4" cstate="screen">
            <a:alphaModFix/>
            <a:extLst>
              <a:ext uri="{28A0092B-C50C-407E-A947-70E740481C1C}">
                <a14:useLocalDpi xmlns:a14="http://schemas.microsoft.com/office/drawing/2010/main"/>
              </a:ext>
            </a:extLst>
          </a:blip>
          <a:srcRect/>
          <a:stretch/>
        </p:blipFill>
        <p:spPr>
          <a:xfrm>
            <a:off x="5190283" y="1702445"/>
            <a:ext cx="1811433" cy="1799998"/>
          </a:xfrm>
          <a:prstGeom prst="rect">
            <a:avLst/>
          </a:prstGeom>
          <a:noFill/>
          <a:ln>
            <a:noFill/>
          </a:ln>
        </p:spPr>
      </p:pic>
      <p:pic>
        <p:nvPicPr>
          <p:cNvPr id="16" name="Google Shape;16;p2" descr="A purple line art of a hammer and screwdriver&#10;&#10;Description automatically generated"/>
          <p:cNvPicPr preferRelativeResize="0"/>
          <p:nvPr/>
        </p:nvPicPr>
        <p:blipFill rotWithShape="1">
          <a:blip r:embed="rId5" cstate="screen">
            <a:alphaModFix/>
            <a:extLst>
              <a:ext uri="{28A0092B-C50C-407E-A947-70E740481C1C}">
                <a14:useLocalDpi xmlns:a14="http://schemas.microsoft.com/office/drawing/2010/main"/>
              </a:ext>
            </a:extLst>
          </a:blip>
          <a:srcRect/>
          <a:stretch/>
        </p:blipFill>
        <p:spPr>
          <a:xfrm>
            <a:off x="5607738" y="2124272"/>
            <a:ext cx="975575" cy="949577"/>
          </a:xfrm>
          <a:prstGeom prst="rect">
            <a:avLst/>
          </a:prstGeom>
          <a:noFill/>
          <a:ln>
            <a:noFill/>
          </a:ln>
        </p:spPr>
      </p:pic>
      <p:sp>
        <p:nvSpPr>
          <p:cNvPr id="17" name="Google Shape;17;p2"/>
          <p:cNvSpPr txBox="1">
            <a:spLocks noGrp="1"/>
          </p:cNvSpPr>
          <p:nvPr>
            <p:ph type="ctrTitle"/>
          </p:nvPr>
        </p:nvSpPr>
        <p:spPr>
          <a:xfrm>
            <a:off x="1524000" y="3835106"/>
            <a:ext cx="9144000" cy="875845"/>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rgbClr val="432673"/>
              </a:buClr>
              <a:buSzPts val="5200"/>
              <a:buFont typeface="Arial"/>
              <a:buNone/>
              <a:defRPr sz="5200" b="1">
                <a:solidFill>
                  <a:srgbClr val="432673"/>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subTitle" idx="1"/>
          </p:nvPr>
        </p:nvSpPr>
        <p:spPr>
          <a:xfrm>
            <a:off x="1524000" y="4903189"/>
            <a:ext cx="9144000" cy="583211"/>
          </a:xfrm>
          <a:prstGeom prst="rect">
            <a:avLst/>
          </a:prstGeom>
          <a:noFill/>
          <a:ln>
            <a:noFill/>
          </a:ln>
        </p:spPr>
        <p:txBody>
          <a:bodyPr spcFirstLastPara="1" wrap="square" lIns="91425" tIns="45700" rIns="91425" bIns="45700" anchor="t" anchorCtr="0">
            <a:noAutofit/>
          </a:bodyPr>
          <a:lstStyle>
            <a:lvl1pPr lvl="0" algn="ctr">
              <a:lnSpc>
                <a:spcPct val="108000"/>
              </a:lnSpc>
              <a:spcBef>
                <a:spcPts val="1000"/>
              </a:spcBef>
              <a:spcAft>
                <a:spcPts val="0"/>
              </a:spcAft>
              <a:buSzPts val="2800"/>
              <a:buNone/>
              <a:defRPr sz="2800">
                <a:solidFill>
                  <a:srgbClr val="595959"/>
                </a:solidFill>
              </a:defRPr>
            </a:lvl1pPr>
            <a:lvl2pPr lvl="1" algn="ctr">
              <a:lnSpc>
                <a:spcPct val="108000"/>
              </a:lnSpc>
              <a:spcBef>
                <a:spcPts val="500"/>
              </a:spcBef>
              <a:spcAft>
                <a:spcPts val="0"/>
              </a:spcAft>
              <a:buSzPts val="2000"/>
              <a:buNone/>
              <a:defRPr sz="2000"/>
            </a:lvl2pPr>
            <a:lvl3pPr lvl="2" algn="ctr">
              <a:lnSpc>
                <a:spcPct val="108000"/>
              </a:lnSpc>
              <a:spcBef>
                <a:spcPts val="500"/>
              </a:spcBef>
              <a:spcAft>
                <a:spcPts val="0"/>
              </a:spcAft>
              <a:buSzPts val="1800"/>
              <a:buNone/>
              <a:defRPr sz="1800"/>
            </a:lvl3pPr>
            <a:lvl4pPr lvl="3" algn="ctr">
              <a:lnSpc>
                <a:spcPct val="108000"/>
              </a:lnSpc>
              <a:spcBef>
                <a:spcPts val="500"/>
              </a:spcBef>
              <a:spcAft>
                <a:spcPts val="0"/>
              </a:spcAft>
              <a:buSzPts val="1600"/>
              <a:buNone/>
              <a:defRPr sz="1600"/>
            </a:lvl4pPr>
            <a:lvl5pPr lvl="4" algn="ctr">
              <a:lnSpc>
                <a:spcPct val="108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 name="Google Shape;19;p2"/>
          <p:cNvSpPr txBox="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March 2025</a:t>
            </a:r>
            <a:endParaRPr sz="1200" b="0" i="0" u="none" strike="noStrike" cap="none">
              <a:solidFill>
                <a:srgbClr val="888888"/>
              </a:solidFill>
              <a:latin typeface="Arial"/>
              <a:ea typeface="Arial"/>
              <a:cs typeface="Arial"/>
              <a:sym typeface="Arial"/>
            </a:endParaRPr>
          </a:p>
        </p:txBody>
      </p:sp>
      <p:sp>
        <p:nvSpPr>
          <p:cNvPr id="20" name="Google Shape;20;p2"/>
          <p:cNvSpPr txBox="1">
            <a:spLocks noGrp="1"/>
          </p:cNvSpPr>
          <p:nvPr>
            <p:ph type="body" idx="2"/>
          </p:nvPr>
        </p:nvSpPr>
        <p:spPr>
          <a:xfrm>
            <a:off x="6096000" y="2895824"/>
            <a:ext cx="5623668" cy="534189"/>
          </a:xfrm>
          <a:prstGeom prst="rect">
            <a:avLst/>
          </a:prstGeom>
          <a:noFill/>
          <a:ln>
            <a:noFill/>
          </a:ln>
        </p:spPr>
        <p:txBody>
          <a:bodyPr spcFirstLastPara="1" wrap="square" lIns="91425" tIns="45700" rIns="91425" bIns="45700" anchor="t" anchorCtr="0">
            <a:noAutofit/>
          </a:bodyPr>
          <a:lstStyle>
            <a:lvl1pPr marL="457200" lvl="0" indent="-228600" algn="r">
              <a:lnSpc>
                <a:spcPct val="108000"/>
              </a:lnSpc>
              <a:spcBef>
                <a:spcPts val="1000"/>
              </a:spcBef>
              <a:spcAft>
                <a:spcPts val="0"/>
              </a:spcAft>
              <a:buSzPts val="2000"/>
              <a:buNone/>
              <a:defRPr sz="2000" b="1" i="0" u="none">
                <a:solidFill>
                  <a:srgbClr val="432673"/>
                </a:solidFill>
              </a:defRPr>
            </a:lvl1pPr>
            <a:lvl2pPr marL="914400" lvl="1" indent="-228600" algn="l">
              <a:lnSpc>
                <a:spcPct val="108000"/>
              </a:lnSpc>
              <a:spcBef>
                <a:spcPts val="500"/>
              </a:spcBef>
              <a:spcAft>
                <a:spcPts val="0"/>
              </a:spcAft>
              <a:buSzPts val="1400"/>
              <a:buNone/>
              <a:defRPr sz="1400"/>
            </a:lvl2pPr>
            <a:lvl3pPr marL="1371600" lvl="2" indent="-228600" algn="l">
              <a:lnSpc>
                <a:spcPct val="108000"/>
              </a:lnSpc>
              <a:spcBef>
                <a:spcPts val="500"/>
              </a:spcBef>
              <a:spcAft>
                <a:spcPts val="0"/>
              </a:spcAft>
              <a:buSzPts val="1400"/>
              <a:buNone/>
              <a:defRPr sz="1400"/>
            </a:lvl3pPr>
            <a:lvl4pPr marL="1828800" lvl="3" indent="-228600" algn="l">
              <a:lnSpc>
                <a:spcPct val="108000"/>
              </a:lnSpc>
              <a:spcBef>
                <a:spcPts val="500"/>
              </a:spcBef>
              <a:spcAft>
                <a:spcPts val="0"/>
              </a:spcAft>
              <a:buSzPts val="1400"/>
              <a:buNone/>
              <a:defRPr sz="1400"/>
            </a:lvl4pPr>
            <a:lvl5pPr marL="2286000" lvl="4" indent="-228600" algn="l">
              <a:lnSpc>
                <a:spcPct val="108000"/>
              </a:lnSpc>
              <a:spcBef>
                <a:spcPts val="500"/>
              </a:spcBef>
              <a:spcAft>
                <a:spcPts val="0"/>
              </a:spcAft>
              <a:buSzPts val="1400"/>
              <a:buNone/>
              <a:defRPr sz="14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2"/>
          <p:cNvSpPr txBox="1">
            <a:spLocks noGrp="1"/>
          </p:cNvSpPr>
          <p:nvPr>
            <p:ph type="body" idx="3"/>
          </p:nvPr>
        </p:nvSpPr>
        <p:spPr>
          <a:xfrm>
            <a:off x="1524000" y="5625863"/>
            <a:ext cx="9144000" cy="458004"/>
          </a:xfrm>
          <a:prstGeom prst="rect">
            <a:avLst/>
          </a:prstGeom>
          <a:noFill/>
          <a:ln>
            <a:noFill/>
          </a:ln>
        </p:spPr>
        <p:txBody>
          <a:bodyPr spcFirstLastPara="1" wrap="square" lIns="91425" tIns="45700" rIns="91425" bIns="45700" anchor="t" anchorCtr="0">
            <a:noAutofit/>
          </a:bodyPr>
          <a:lstStyle>
            <a:lvl1pPr marL="457200" lvl="0" indent="-228600" algn="ctr">
              <a:lnSpc>
                <a:spcPct val="108000"/>
              </a:lnSpc>
              <a:spcBef>
                <a:spcPts val="1000"/>
              </a:spcBef>
              <a:spcAft>
                <a:spcPts val="0"/>
              </a:spcAft>
              <a:buSzPts val="2400"/>
              <a:buNone/>
              <a:defRPr sz="2400">
                <a:solidFill>
                  <a:srgbClr val="262626"/>
                </a:solidFill>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2" name="Google Shape;22;p2" descr="A picture containing screenshot, graphics, pattern, circle&#10;&#10;Description automatically generated"/>
          <p:cNvPicPr preferRelativeResize="0"/>
          <p:nvPr/>
        </p:nvPicPr>
        <p:blipFill rotWithShape="1">
          <a:blip r:embed="rId6" cstate="screen">
            <a:alphaModFix/>
            <a:extLst>
              <a:ext uri="{28A0092B-C50C-407E-A947-70E740481C1C}">
                <a14:useLocalDpi xmlns:a14="http://schemas.microsoft.com/office/drawing/2010/main"/>
              </a:ext>
            </a:extLst>
          </a:blip>
          <a:srcRect/>
          <a:stretch/>
        </p:blipFill>
        <p:spPr>
          <a:xfrm>
            <a:off x="703163" y="2280625"/>
            <a:ext cx="2049637" cy="860482"/>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Intro_1">
  <p:cSld name="Intro_1">
    <p:spTree>
      <p:nvGrpSpPr>
        <p:cNvPr id="1" name="Shape 23"/>
        <p:cNvGrpSpPr/>
        <p:nvPr/>
      </p:nvGrpSpPr>
      <p:grpSpPr>
        <a:xfrm>
          <a:off x="0" y="0"/>
          <a:ext cx="0" cy="0"/>
          <a:chOff x="0" y="0"/>
          <a:chExt cx="0" cy="0"/>
        </a:xfrm>
      </p:grpSpPr>
      <p:sp>
        <p:nvSpPr>
          <p:cNvPr id="24" name="Google Shape;24;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
          <p:cNvSpPr txBox="1">
            <a:spLocks noGrp="1"/>
          </p:cNvSpPr>
          <p:nvPr>
            <p:ph type="body" idx="1"/>
          </p:nvPr>
        </p:nvSpPr>
        <p:spPr>
          <a:xfrm>
            <a:off x="838200" y="1825625"/>
            <a:ext cx="64008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3"/>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March 2025</a:t>
            </a:r>
            <a:endParaRPr sz="1200" b="0" i="0" u="none" strike="noStrike" cap="none">
              <a:solidFill>
                <a:srgbClr val="888888"/>
              </a:solidFill>
              <a:latin typeface="Arial"/>
              <a:ea typeface="Arial"/>
              <a:cs typeface="Arial"/>
              <a:sym typeface="Arial"/>
            </a:endParaRPr>
          </a:p>
        </p:txBody>
      </p:sp>
      <p:sp>
        <p:nvSpPr>
          <p:cNvPr id="27" name="Google Shape;27;p3"/>
          <p:cNvSpPr txBox="1">
            <a:spLocks noGrp="1"/>
          </p:cNvSpPr>
          <p:nvPr>
            <p:ph type="body" idx="2"/>
          </p:nvPr>
        </p:nvSpPr>
        <p:spPr>
          <a:xfrm>
            <a:off x="7530353" y="1825625"/>
            <a:ext cx="3823447" cy="4351338"/>
          </a:xfrm>
          <a:prstGeom prst="rect">
            <a:avLst/>
          </a:prstGeom>
          <a:solidFill>
            <a:schemeClr val="lt1"/>
          </a:solidFill>
          <a:ln w="28575" cap="flat" cmpd="sng">
            <a:solidFill>
              <a:srgbClr val="88A2FF"/>
            </a:solidFill>
            <a:prstDash val="solid"/>
            <a:round/>
            <a:headEnd type="none" w="sm" len="sm"/>
            <a:tailEnd type="none" w="sm" len="sm"/>
          </a:ln>
        </p:spPr>
        <p:txBody>
          <a:bodyPr spcFirstLastPara="1" wrap="square" lIns="180000" tIns="144000" rIns="180000" bIns="144000" anchor="t" anchorCtr="0">
            <a:noAutofit/>
          </a:bodyPr>
          <a:lstStyle>
            <a:lvl1pPr marL="457200" lvl="0" indent="-228600" algn="l">
              <a:lnSpc>
                <a:spcPct val="108000"/>
              </a:lnSpc>
              <a:spcBef>
                <a:spcPts val="1000"/>
              </a:spcBef>
              <a:spcAft>
                <a:spcPts val="0"/>
              </a:spcAft>
              <a:buSzPts val="1800"/>
              <a:buNone/>
              <a:defRPr sz="1800"/>
            </a:lvl1pPr>
            <a:lvl2pPr marL="914400" lvl="1" indent="-228600" algn="l">
              <a:lnSpc>
                <a:spcPct val="108000"/>
              </a:lnSpc>
              <a:spcBef>
                <a:spcPts val="500"/>
              </a:spcBef>
              <a:spcAft>
                <a:spcPts val="0"/>
              </a:spcAft>
              <a:buSzPts val="1800"/>
              <a:buNone/>
              <a:defRPr sz="1800"/>
            </a:lvl2pPr>
            <a:lvl3pPr marL="1371600" lvl="2" indent="-228600" algn="l">
              <a:lnSpc>
                <a:spcPct val="108000"/>
              </a:lnSpc>
              <a:spcBef>
                <a:spcPts val="500"/>
              </a:spcBef>
              <a:spcAft>
                <a:spcPts val="0"/>
              </a:spcAft>
              <a:buSzPts val="1800"/>
              <a:buNone/>
              <a:defRPr sz="1800"/>
            </a:lvl3pPr>
            <a:lvl4pPr marL="1828800" lvl="3" indent="-228600" algn="l">
              <a:lnSpc>
                <a:spcPct val="108000"/>
              </a:lnSpc>
              <a:spcBef>
                <a:spcPts val="500"/>
              </a:spcBef>
              <a:spcAft>
                <a:spcPts val="0"/>
              </a:spcAft>
              <a:buSzPts val="1800"/>
              <a:buNone/>
              <a:defRPr sz="1800"/>
            </a:lvl4pPr>
            <a:lvl5pPr marL="2286000" lvl="4" indent="-228600" algn="l">
              <a:lnSpc>
                <a:spcPct val="108000"/>
              </a:lnSpc>
              <a:spcBef>
                <a:spcPts val="500"/>
              </a:spcBef>
              <a:spcAft>
                <a:spcPts val="0"/>
              </a:spcAft>
              <a:buSzPts val="1800"/>
              <a:buNone/>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3"/>
          <p:cNvSpPr>
            <a:spLocks noGrp="1"/>
          </p:cNvSpPr>
          <p:nvPr>
            <p:ph type="body" idx="4"/>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ctr" anchorCtr="0">
            <a:normAutofit/>
          </a:bodyPr>
          <a:lstStyle>
            <a:lvl1pPr marL="457200" lvl="0" indent="-228600" algn="l">
              <a:lnSpc>
                <a:spcPct val="108000"/>
              </a:lnSpc>
              <a:spcBef>
                <a:spcPts val="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Activity_text+box">
  <p:cSld name="Activity_text+box">
    <p:spTree>
      <p:nvGrpSpPr>
        <p:cNvPr id="1" name="Shape 30"/>
        <p:cNvGrpSpPr/>
        <p:nvPr/>
      </p:nvGrpSpPr>
      <p:grpSpPr>
        <a:xfrm>
          <a:off x="0" y="0"/>
          <a:ext cx="0" cy="0"/>
          <a:chOff x="0" y="0"/>
          <a:chExt cx="0" cy="0"/>
        </a:xfrm>
      </p:grpSpPr>
      <p:sp>
        <p:nvSpPr>
          <p:cNvPr id="31" name="Google Shape;31;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
          <p:cNvSpPr txBox="1">
            <a:spLocks noGrp="1"/>
          </p:cNvSpPr>
          <p:nvPr>
            <p:ph type="body" idx="1"/>
          </p:nvPr>
        </p:nvSpPr>
        <p:spPr>
          <a:xfrm>
            <a:off x="838200" y="1825625"/>
            <a:ext cx="7083829" cy="4351338"/>
          </a:xfrm>
          <a:prstGeom prst="rect">
            <a:avLst/>
          </a:prstGeom>
          <a:solidFill>
            <a:schemeClr val="lt1"/>
          </a:solidFill>
          <a:ln>
            <a:noFill/>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4"/>
          <p:cNvSpPr txBox="1">
            <a:spLocks noGrp="1"/>
          </p:cNvSpPr>
          <p:nvPr>
            <p:ph type="body" idx="2"/>
          </p:nvPr>
        </p:nvSpPr>
        <p:spPr>
          <a:xfrm>
            <a:off x="8179724" y="1825625"/>
            <a:ext cx="3174076" cy="4351338"/>
          </a:xfrm>
          <a:prstGeom prst="rect">
            <a:avLst/>
          </a:prstGeom>
          <a:solidFill>
            <a:srgbClr val="EBDDF4"/>
          </a:solidFill>
          <a:ln w="19050" cap="sq" cmpd="sng">
            <a:solidFill>
              <a:srgbClr val="432673"/>
            </a:solidFill>
            <a:prstDash val="solid"/>
            <a:round/>
            <a:headEnd type="none" w="sm" len="sm"/>
            <a:tailEnd type="none" w="sm" len="sm"/>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4"/>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4"/>
          <p:cNvSpPr>
            <a:spLocks noGrp="1"/>
          </p:cNvSpPr>
          <p:nvPr>
            <p:ph type="body" idx="4"/>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ctr" anchorCtr="0">
            <a:normAutofit/>
          </a:bodyPr>
          <a:lstStyle>
            <a:lvl1pPr marL="457200" lvl="0" indent="-228600" algn="l">
              <a:lnSpc>
                <a:spcPct val="108000"/>
              </a:lnSpc>
              <a:spcBef>
                <a:spcPts val="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4"/>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March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Activity_two box">
  <p:cSld name="Activity_two box">
    <p:spTree>
      <p:nvGrpSpPr>
        <p:cNvPr id="1" name="Shape 37"/>
        <p:cNvGrpSpPr/>
        <p:nvPr/>
      </p:nvGrpSpPr>
      <p:grpSpPr>
        <a:xfrm>
          <a:off x="0" y="0"/>
          <a:ext cx="0" cy="0"/>
          <a:chOff x="0" y="0"/>
          <a:chExt cx="0" cy="0"/>
        </a:xfrm>
      </p:grpSpPr>
      <p:sp>
        <p:nvSpPr>
          <p:cNvPr id="38" name="Google Shape;38;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5"/>
          <p:cNvSpPr txBox="1">
            <a:spLocks noGrp="1"/>
          </p:cNvSpPr>
          <p:nvPr>
            <p:ph type="body" idx="1"/>
          </p:nvPr>
        </p:nvSpPr>
        <p:spPr>
          <a:xfrm>
            <a:off x="838200" y="1978025"/>
            <a:ext cx="5196840" cy="4351338"/>
          </a:xfrm>
          <a:prstGeom prst="rect">
            <a:avLst/>
          </a:prstGeom>
          <a:noFill/>
          <a:ln w="28575" cap="flat" cmpd="sng">
            <a:solidFill>
              <a:srgbClr val="EBDDF4"/>
            </a:solidFill>
            <a:prstDash val="solid"/>
            <a:round/>
            <a:headEnd type="none" w="sm" len="sm"/>
            <a:tailEnd type="none" w="sm" len="sm"/>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5"/>
          <p:cNvSpPr txBox="1">
            <a:spLocks noGrp="1"/>
          </p:cNvSpPr>
          <p:nvPr>
            <p:ph type="body" idx="2"/>
          </p:nvPr>
        </p:nvSpPr>
        <p:spPr>
          <a:xfrm>
            <a:off x="6168046" y="1978025"/>
            <a:ext cx="5196840" cy="4351338"/>
          </a:xfrm>
          <a:prstGeom prst="rect">
            <a:avLst/>
          </a:prstGeom>
          <a:noFill/>
          <a:ln w="28575" cap="flat" cmpd="sng">
            <a:solidFill>
              <a:srgbClr val="EBDDF4"/>
            </a:solidFill>
            <a:prstDash val="solid"/>
            <a:round/>
            <a:headEnd type="none" w="sm" len="sm"/>
            <a:tailEnd type="none" w="sm" len="sm"/>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5"/>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5"/>
          <p:cNvSpPr>
            <a:spLocks noGrp="1"/>
          </p:cNvSpPr>
          <p:nvPr>
            <p:ph type="body" idx="4"/>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ctr" anchorCtr="0">
            <a:normAutofit/>
          </a:bodyPr>
          <a:lstStyle>
            <a:lvl1pPr marL="457200" lvl="0" indent="-228600" algn="l">
              <a:lnSpc>
                <a:spcPct val="108000"/>
              </a:lnSpc>
              <a:spcBef>
                <a:spcPts val="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5"/>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March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Intro_4">
  <p:cSld name="Intro_4">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6"/>
          <p:cNvSpPr txBox="1">
            <a:spLocks noGrp="1"/>
          </p:cNvSpPr>
          <p:nvPr>
            <p:ph type="body" idx="1"/>
          </p:nvPr>
        </p:nvSpPr>
        <p:spPr>
          <a:xfrm>
            <a:off x="838200" y="1825625"/>
            <a:ext cx="10515600" cy="4351338"/>
          </a:xfrm>
          <a:prstGeom prst="rect">
            <a:avLst/>
          </a:prstGeom>
          <a:noFill/>
          <a:ln w="28575" cap="flat" cmpd="sng">
            <a:solidFill>
              <a:srgbClr val="EBDDF4"/>
            </a:solidFill>
            <a:prstDash val="solid"/>
            <a:round/>
            <a:headEnd type="none" w="sm" len="sm"/>
            <a:tailEnd type="none" w="sm" len="sm"/>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6"/>
          <p:cNvSpPr>
            <a:spLocks noGrp="1"/>
          </p:cNvSpPr>
          <p:nvPr>
            <p:ph type="body" idx="2"/>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ctr" anchorCtr="0">
            <a:normAutofit/>
          </a:bodyPr>
          <a:lstStyle>
            <a:lvl1pPr marL="457200" lvl="0" indent="-228600" algn="l">
              <a:lnSpc>
                <a:spcPct val="108000"/>
              </a:lnSpc>
              <a:spcBef>
                <a:spcPts val="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6"/>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6"/>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March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Intro_3">
  <p:cSld name="Intro_3">
    <p:spTree>
      <p:nvGrpSpPr>
        <p:cNvPr id="1" name="Shape 50"/>
        <p:cNvGrpSpPr/>
        <p:nvPr/>
      </p:nvGrpSpPr>
      <p:grpSpPr>
        <a:xfrm>
          <a:off x="0" y="0"/>
          <a:ext cx="0" cy="0"/>
          <a:chOff x="0" y="0"/>
          <a:chExt cx="0" cy="0"/>
        </a:xfrm>
      </p:grpSpPr>
      <p:sp>
        <p:nvSpPr>
          <p:cNvPr id="51" name="Google Shape;51;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7"/>
          <p:cNvSpPr txBox="1">
            <a:spLocks noGrp="1"/>
          </p:cNvSpPr>
          <p:nvPr>
            <p:ph type="body" idx="1"/>
          </p:nvPr>
        </p:nvSpPr>
        <p:spPr>
          <a:xfrm>
            <a:off x="838199" y="1825625"/>
            <a:ext cx="5921829" cy="4351338"/>
          </a:xfrm>
          <a:prstGeom prst="rect">
            <a:avLst/>
          </a:prstGeom>
          <a:solidFill>
            <a:srgbClr val="EBDDF4"/>
          </a:solidFill>
          <a:ln>
            <a:noFill/>
          </a:ln>
        </p:spPr>
        <p:txBody>
          <a:bodyPr spcFirstLastPara="1" wrap="square" lIns="180000" tIns="180000" rIns="180000" bIns="1800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7"/>
          <p:cNvSpPr>
            <a:spLocks noGrp="1"/>
          </p:cNvSpPr>
          <p:nvPr>
            <p:ph type="pic" idx="2"/>
          </p:nvPr>
        </p:nvSpPr>
        <p:spPr>
          <a:xfrm>
            <a:off x="6989083" y="1825625"/>
            <a:ext cx="4364717" cy="4351338"/>
          </a:xfrm>
          <a:prstGeom prst="rect">
            <a:avLst/>
          </a:prstGeom>
          <a:noFill/>
          <a:ln>
            <a:noFill/>
          </a:ln>
        </p:spPr>
      </p:sp>
      <p:sp>
        <p:nvSpPr>
          <p:cNvPr id="54" name="Google Shape;54;p7"/>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 name="Google Shape;55;p7"/>
          <p:cNvSpPr>
            <a:spLocks noGrp="1"/>
          </p:cNvSpPr>
          <p:nvPr>
            <p:ph type="body" idx="4"/>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ctr" anchorCtr="0">
            <a:normAutofit/>
          </a:bodyPr>
          <a:lstStyle>
            <a:lvl1pPr marL="457200" lvl="0" indent="-228600" algn="l">
              <a:lnSpc>
                <a:spcPct val="108000"/>
              </a:lnSpc>
              <a:spcBef>
                <a:spcPts val="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6" name="Google Shape;56;p7"/>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March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Activity_video">
  <p:cSld name="Activity_video">
    <p:spTree>
      <p:nvGrpSpPr>
        <p:cNvPr id="1" name="Shape 57"/>
        <p:cNvGrpSpPr/>
        <p:nvPr/>
      </p:nvGrpSpPr>
      <p:grpSpPr>
        <a:xfrm>
          <a:off x="0" y="0"/>
          <a:ext cx="0" cy="0"/>
          <a:chOff x="0" y="0"/>
          <a:chExt cx="0" cy="0"/>
        </a:xfrm>
      </p:grpSpPr>
      <p:sp>
        <p:nvSpPr>
          <p:cNvPr id="58" name="Google Shape;58;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SzPts val="40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8"/>
          <p:cNvSpPr>
            <a:spLocks noGrp="1"/>
          </p:cNvSpPr>
          <p:nvPr>
            <p:ph type="media" idx="2"/>
          </p:nvPr>
        </p:nvSpPr>
        <p:spPr>
          <a:xfrm>
            <a:off x="1345277" y="1825625"/>
            <a:ext cx="2863468" cy="2014538"/>
          </a:xfrm>
          <a:prstGeom prst="rect">
            <a:avLst/>
          </a:prstGeom>
          <a:noFill/>
          <a:ln>
            <a:noFill/>
          </a:ln>
        </p:spPr>
        <p:txBody>
          <a:bodyPr spcFirstLastPara="1" wrap="square" lIns="91425" tIns="45700" rIns="91425" bIns="45700" anchor="t" anchorCtr="0">
            <a:noAutofit/>
          </a:bodyPr>
          <a:lstStyle>
            <a:lvl1pPr marR="0" lvl="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R="0" lvl="1"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R="0" lvl="2"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R="0" lvl="3"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R="0" lvl="4"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0" name="Google Shape;60;p8"/>
          <p:cNvSpPr txBox="1">
            <a:spLocks noGrp="1"/>
          </p:cNvSpPr>
          <p:nvPr>
            <p:ph type="body" idx="1"/>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2400"/>
              <a:buNone/>
              <a:defRPr sz="1200">
                <a:solidFill>
                  <a:srgbClr val="898989"/>
                </a:solidFill>
              </a:defRPr>
            </a:lvl1pPr>
            <a:lvl2pPr marL="914400" lvl="1" indent="-228600" algn="l">
              <a:lnSpc>
                <a:spcPct val="108000"/>
              </a:lnSpc>
              <a:spcBef>
                <a:spcPts val="500"/>
              </a:spcBef>
              <a:spcAft>
                <a:spcPts val="0"/>
              </a:spcAft>
              <a:buSzPts val="2000"/>
              <a:buNone/>
              <a:defRPr sz="1200">
                <a:solidFill>
                  <a:srgbClr val="898989"/>
                </a:solidFill>
              </a:defRPr>
            </a:lvl2pPr>
            <a:lvl3pPr marL="1371600" lvl="2" indent="-228600" algn="l">
              <a:lnSpc>
                <a:spcPct val="108000"/>
              </a:lnSpc>
              <a:spcBef>
                <a:spcPts val="500"/>
              </a:spcBef>
              <a:spcAft>
                <a:spcPts val="0"/>
              </a:spcAft>
              <a:buSzPts val="1800"/>
              <a:buNone/>
              <a:defRPr sz="1200">
                <a:solidFill>
                  <a:srgbClr val="898989"/>
                </a:solidFill>
              </a:defRPr>
            </a:lvl3pPr>
            <a:lvl4pPr marL="1828800" lvl="3" indent="-228600" algn="l">
              <a:lnSpc>
                <a:spcPct val="108000"/>
              </a:lnSpc>
              <a:spcBef>
                <a:spcPts val="500"/>
              </a:spcBef>
              <a:spcAft>
                <a:spcPts val="0"/>
              </a:spcAft>
              <a:buSzPts val="1600"/>
              <a:buNone/>
              <a:defRPr sz="1200">
                <a:solidFill>
                  <a:srgbClr val="898989"/>
                </a:solidFill>
              </a:defRPr>
            </a:lvl4pPr>
            <a:lvl5pPr marL="2286000" lvl="4" indent="-228600" algn="l">
              <a:lnSpc>
                <a:spcPct val="108000"/>
              </a:lnSpc>
              <a:spcBef>
                <a:spcPts val="500"/>
              </a:spcBef>
              <a:spcAft>
                <a:spcPts val="0"/>
              </a:spcAft>
              <a:buSzPts val="1600"/>
              <a:buNone/>
              <a:defRPr sz="1200">
                <a:solidFill>
                  <a:srgbClr val="898989"/>
                </a:solidFill>
              </a:defRPr>
            </a:lvl5pPr>
            <a:lvl6pPr marL="2743200" lvl="5" indent="-342900" algn="l">
              <a:lnSpc>
                <a:spcPct val="90000"/>
              </a:lnSpc>
              <a:spcBef>
                <a:spcPts val="500"/>
              </a:spcBef>
              <a:spcAft>
                <a:spcPts val="0"/>
              </a:spcAft>
              <a:buSzPts val="1800"/>
              <a:buChar char="•"/>
              <a:defRPr/>
            </a:lvl6pPr>
            <a:lvl7pPr marL="3200400" lvl="6" indent="-342900" algn="l">
              <a:lnSpc>
                <a:spcPct val="90000"/>
              </a:lnSpc>
              <a:spcBef>
                <a:spcPts val="500"/>
              </a:spcBef>
              <a:spcAft>
                <a:spcPts val="0"/>
              </a:spcAft>
              <a:buSzPts val="1800"/>
              <a:buChar char="•"/>
              <a:defRPr/>
            </a:lvl7pPr>
            <a:lvl8pPr marL="3657600" lvl="7" indent="-342900" algn="l">
              <a:lnSpc>
                <a:spcPct val="90000"/>
              </a:lnSpc>
              <a:spcBef>
                <a:spcPts val="500"/>
              </a:spcBef>
              <a:spcAft>
                <a:spcPts val="0"/>
              </a:spcAft>
              <a:buSzPts val="1800"/>
              <a:buChar char="•"/>
              <a:defRPr/>
            </a:lvl8pPr>
            <a:lvl9pPr marL="4114800" lvl="8" indent="-342900" algn="l">
              <a:lnSpc>
                <a:spcPct val="90000"/>
              </a:lnSpc>
              <a:spcBef>
                <a:spcPts val="500"/>
              </a:spcBef>
              <a:spcAft>
                <a:spcPts val="0"/>
              </a:spcAft>
              <a:buSzPts val="1800"/>
              <a:buChar char="•"/>
              <a:defRPr/>
            </a:lvl9pPr>
          </a:lstStyle>
          <a:p>
            <a:endParaRPr/>
          </a:p>
        </p:txBody>
      </p:sp>
      <p:sp>
        <p:nvSpPr>
          <p:cNvPr id="61" name="Google Shape;61;p8"/>
          <p:cNvSpPr>
            <a:spLocks noGrp="1"/>
          </p:cNvSpPr>
          <p:nvPr>
            <p:ph type="media" idx="3"/>
          </p:nvPr>
        </p:nvSpPr>
        <p:spPr>
          <a:xfrm>
            <a:off x="4913252" y="1825625"/>
            <a:ext cx="2868020" cy="2014538"/>
          </a:xfrm>
          <a:prstGeom prst="rect">
            <a:avLst/>
          </a:prstGeom>
          <a:noFill/>
          <a:ln>
            <a:noFill/>
          </a:ln>
        </p:spPr>
        <p:txBody>
          <a:bodyPr spcFirstLastPara="1" wrap="square" lIns="91425" tIns="45700" rIns="91425" bIns="45700" anchor="t" anchorCtr="0">
            <a:noAutofit/>
          </a:bodyPr>
          <a:lstStyle>
            <a:lvl1pPr marR="0" lvl="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R="0" lvl="1"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R="0" lvl="2"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R="0" lvl="3"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R="0" lvl="4"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2" name="Google Shape;62;p8"/>
          <p:cNvSpPr>
            <a:spLocks noGrp="1"/>
          </p:cNvSpPr>
          <p:nvPr>
            <p:ph type="media" idx="4"/>
          </p:nvPr>
        </p:nvSpPr>
        <p:spPr>
          <a:xfrm>
            <a:off x="8485779" y="1825625"/>
            <a:ext cx="2868020" cy="2014538"/>
          </a:xfrm>
          <a:prstGeom prst="rect">
            <a:avLst/>
          </a:prstGeom>
          <a:noFill/>
          <a:ln>
            <a:noFill/>
          </a:ln>
        </p:spPr>
        <p:txBody>
          <a:bodyPr spcFirstLastPara="1" wrap="square" lIns="91425" tIns="45700" rIns="91425" bIns="45700" anchor="t" anchorCtr="0">
            <a:noAutofit/>
          </a:bodyPr>
          <a:lstStyle>
            <a:lvl1pPr marR="0" lvl="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R="0" lvl="1"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R="0" lvl="2"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R="0" lvl="3"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R="0" lvl="4"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3" name="Google Shape;63;p8"/>
          <p:cNvSpPr/>
          <p:nvPr/>
        </p:nvSpPr>
        <p:spPr>
          <a:xfrm>
            <a:off x="838200" y="1825625"/>
            <a:ext cx="507077" cy="507077"/>
          </a:xfrm>
          <a:prstGeom prst="ellipse">
            <a:avLst/>
          </a:prstGeom>
          <a:solidFill>
            <a:srgbClr val="43267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1400" b="1" i="0" u="none" strike="noStrike" cap="none">
                <a:solidFill>
                  <a:schemeClr val="lt1"/>
                </a:solidFill>
                <a:latin typeface="Arial"/>
                <a:ea typeface="Arial"/>
                <a:cs typeface="Arial"/>
                <a:sym typeface="Arial"/>
              </a:rPr>
              <a:t>1</a:t>
            </a:r>
            <a:endParaRPr sz="1400" b="0" i="0" u="none" strike="noStrike" cap="none">
              <a:solidFill>
                <a:srgbClr val="000000"/>
              </a:solidFill>
              <a:latin typeface="Arial"/>
              <a:ea typeface="Arial"/>
              <a:cs typeface="Arial"/>
              <a:sym typeface="Arial"/>
            </a:endParaRPr>
          </a:p>
        </p:txBody>
      </p:sp>
      <p:sp>
        <p:nvSpPr>
          <p:cNvPr id="64" name="Google Shape;64;p8"/>
          <p:cNvSpPr/>
          <p:nvPr/>
        </p:nvSpPr>
        <p:spPr>
          <a:xfrm>
            <a:off x="4406175" y="1825625"/>
            <a:ext cx="507077" cy="507077"/>
          </a:xfrm>
          <a:prstGeom prst="ellipse">
            <a:avLst/>
          </a:prstGeom>
          <a:solidFill>
            <a:srgbClr val="43267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1400" b="1" i="0" u="none" strike="noStrike" cap="none">
                <a:solidFill>
                  <a:schemeClr val="lt1"/>
                </a:solidFill>
                <a:latin typeface="Arial"/>
                <a:ea typeface="Arial"/>
                <a:cs typeface="Arial"/>
                <a:sym typeface="Arial"/>
              </a:rPr>
              <a:t>2</a:t>
            </a:r>
            <a:endParaRPr sz="1400" b="0" i="0" u="none" strike="noStrike" cap="none">
              <a:solidFill>
                <a:srgbClr val="000000"/>
              </a:solidFill>
              <a:latin typeface="Arial"/>
              <a:ea typeface="Arial"/>
              <a:cs typeface="Arial"/>
              <a:sym typeface="Arial"/>
            </a:endParaRPr>
          </a:p>
        </p:txBody>
      </p:sp>
      <p:sp>
        <p:nvSpPr>
          <p:cNvPr id="65" name="Google Shape;65;p8"/>
          <p:cNvSpPr/>
          <p:nvPr/>
        </p:nvSpPr>
        <p:spPr>
          <a:xfrm>
            <a:off x="7983254" y="1825625"/>
            <a:ext cx="507077" cy="507077"/>
          </a:xfrm>
          <a:prstGeom prst="ellipse">
            <a:avLst/>
          </a:prstGeom>
          <a:solidFill>
            <a:srgbClr val="43267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1400" b="1" i="0" u="none" strike="noStrike" cap="none">
                <a:solidFill>
                  <a:schemeClr val="lt1"/>
                </a:solidFill>
                <a:latin typeface="Arial"/>
                <a:ea typeface="Arial"/>
                <a:cs typeface="Arial"/>
                <a:sym typeface="Arial"/>
              </a:rPr>
              <a:t>3</a:t>
            </a:r>
            <a:endParaRPr sz="1400" b="0" i="0" u="none" strike="noStrike" cap="none">
              <a:solidFill>
                <a:srgbClr val="000000"/>
              </a:solidFill>
              <a:latin typeface="Arial"/>
              <a:ea typeface="Arial"/>
              <a:cs typeface="Arial"/>
              <a:sym typeface="Arial"/>
            </a:endParaRPr>
          </a:p>
        </p:txBody>
      </p:sp>
      <p:sp>
        <p:nvSpPr>
          <p:cNvPr id="66" name="Google Shape;66;p8"/>
          <p:cNvSpPr>
            <a:spLocks noGrp="1"/>
          </p:cNvSpPr>
          <p:nvPr>
            <p:ph type="body" idx="5"/>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ctr" anchorCtr="0">
            <a:normAutofit/>
          </a:bodyPr>
          <a:lstStyle>
            <a:lvl1pPr marL="457200" lvl="0" indent="-228600" algn="l">
              <a:lnSpc>
                <a:spcPct val="108000"/>
              </a:lnSpc>
              <a:spcBef>
                <a:spcPts val="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8"/>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March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Activity_questions">
  <p:cSld name="Activity_questions">
    <p:spTree>
      <p:nvGrpSpPr>
        <p:cNvPr id="1" name="Shape 68"/>
        <p:cNvGrpSpPr/>
        <p:nvPr/>
      </p:nvGrpSpPr>
      <p:grpSpPr>
        <a:xfrm>
          <a:off x="0" y="0"/>
          <a:ext cx="0" cy="0"/>
          <a:chOff x="0" y="0"/>
          <a:chExt cx="0" cy="0"/>
        </a:xfrm>
      </p:grpSpPr>
      <p:pic>
        <p:nvPicPr>
          <p:cNvPr id="69" name="Google Shape;69;p9" descr="A purple and black file folder&#10;&#10;Description automatically generated"/>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7556311" y="1610866"/>
            <a:ext cx="4635689" cy="5247133"/>
          </a:xfrm>
          <a:prstGeom prst="rect">
            <a:avLst/>
          </a:prstGeom>
          <a:noFill/>
          <a:ln>
            <a:noFill/>
          </a:ln>
        </p:spPr>
      </p:pic>
      <p:sp>
        <p:nvSpPr>
          <p:cNvPr id="70" name="Google Shape;70;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9"/>
          <p:cNvSpPr txBox="1">
            <a:spLocks noGrp="1"/>
          </p:cNvSpPr>
          <p:nvPr>
            <p:ph type="body" idx="1"/>
          </p:nvPr>
        </p:nvSpPr>
        <p:spPr>
          <a:xfrm>
            <a:off x="838199" y="1825625"/>
            <a:ext cx="6400801"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2" name="Google Shape;72;p9"/>
          <p:cNvSpPr txBox="1">
            <a:spLocks noGrp="1"/>
          </p:cNvSpPr>
          <p:nvPr>
            <p:ph type="body" idx="2"/>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9"/>
          <p:cNvSpPr>
            <a:spLocks noGrp="1"/>
          </p:cNvSpPr>
          <p:nvPr>
            <p:ph type="body" idx="3"/>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ctr" anchorCtr="0">
            <a:normAutofit/>
          </a:bodyPr>
          <a:lstStyle>
            <a:lvl1pPr marL="457200" lvl="0" indent="-228600" algn="l">
              <a:lnSpc>
                <a:spcPct val="108000"/>
              </a:lnSpc>
              <a:spcBef>
                <a:spcPts val="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9"/>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March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Activity_answers">
  <p:cSld name="Activity_answers">
    <p:spTree>
      <p:nvGrpSpPr>
        <p:cNvPr id="1" name="Shape 75"/>
        <p:cNvGrpSpPr/>
        <p:nvPr/>
      </p:nvGrpSpPr>
      <p:grpSpPr>
        <a:xfrm>
          <a:off x="0" y="0"/>
          <a:ext cx="0" cy="0"/>
          <a:chOff x="0" y="0"/>
          <a:chExt cx="0" cy="0"/>
        </a:xfrm>
      </p:grpSpPr>
      <p:pic>
        <p:nvPicPr>
          <p:cNvPr id="76" name="Google Shape;76;p10" descr="A purple and black file folder&#10;&#10;Description automatically generated"/>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7556311" y="1610866"/>
            <a:ext cx="4635689" cy="5247133"/>
          </a:xfrm>
          <a:prstGeom prst="rect">
            <a:avLst/>
          </a:prstGeom>
          <a:noFill/>
          <a:ln>
            <a:noFill/>
          </a:ln>
        </p:spPr>
      </p:pic>
      <p:sp>
        <p:nvSpPr>
          <p:cNvPr id="77" name="Google Shape;77;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0"/>
          <p:cNvSpPr txBox="1">
            <a:spLocks noGrp="1"/>
          </p:cNvSpPr>
          <p:nvPr>
            <p:ph type="body" idx="1"/>
          </p:nvPr>
        </p:nvSpPr>
        <p:spPr>
          <a:xfrm>
            <a:off x="838199" y="1825625"/>
            <a:ext cx="6400801"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SzPts val="1800"/>
              <a:buChar char="•"/>
              <a:defRPr/>
            </a:lvl1pPr>
            <a:lvl2pPr marL="914400" lvl="1" indent="-342900" algn="l">
              <a:lnSpc>
                <a:spcPct val="108000"/>
              </a:lnSpc>
              <a:spcBef>
                <a:spcPts val="500"/>
              </a:spcBef>
              <a:spcAft>
                <a:spcPts val="0"/>
              </a:spcAft>
              <a:buSzPts val="1800"/>
              <a:buChar char="•"/>
              <a:defRPr/>
            </a:lvl2pPr>
            <a:lvl3pPr marL="1371600" lvl="2" indent="-342900" algn="l">
              <a:lnSpc>
                <a:spcPct val="108000"/>
              </a:lnSpc>
              <a:spcBef>
                <a:spcPts val="500"/>
              </a:spcBef>
              <a:spcAft>
                <a:spcPts val="0"/>
              </a:spcAft>
              <a:buSzPts val="1800"/>
              <a:buChar char="•"/>
              <a:defRPr/>
            </a:lvl3pPr>
            <a:lvl4pPr marL="1828800" lvl="3" indent="-342900" algn="l">
              <a:lnSpc>
                <a:spcPct val="108000"/>
              </a:lnSpc>
              <a:spcBef>
                <a:spcPts val="500"/>
              </a:spcBef>
              <a:spcAft>
                <a:spcPts val="0"/>
              </a:spcAft>
              <a:buSzPts val="1800"/>
              <a:buChar char="•"/>
              <a:defRPr/>
            </a:lvl4pPr>
            <a:lvl5pPr marL="2286000" lvl="4" indent="-342900" algn="l">
              <a:lnSpc>
                <a:spcPct val="108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10"/>
          <p:cNvSpPr txBox="1">
            <a:spLocks noGrp="1"/>
          </p:cNvSpPr>
          <p:nvPr>
            <p:ph type="body" idx="2"/>
          </p:nvPr>
        </p:nvSpPr>
        <p:spPr>
          <a:xfrm>
            <a:off x="8175008" y="2892829"/>
            <a:ext cx="3507474" cy="3284134"/>
          </a:xfrm>
          <a:prstGeom prst="rect">
            <a:avLst/>
          </a:prstGeom>
          <a:no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2000"/>
              <a:buNone/>
              <a:defRPr sz="2000">
                <a:solidFill>
                  <a:srgbClr val="10283A"/>
                </a:solidFill>
              </a:defRPr>
            </a:lvl1pPr>
            <a:lvl2pPr marL="914400" lvl="1" indent="-228600" algn="l">
              <a:lnSpc>
                <a:spcPct val="108000"/>
              </a:lnSpc>
              <a:spcBef>
                <a:spcPts val="500"/>
              </a:spcBef>
              <a:spcAft>
                <a:spcPts val="0"/>
              </a:spcAft>
              <a:buSzPts val="2000"/>
              <a:buNone/>
              <a:defRPr sz="2000">
                <a:solidFill>
                  <a:srgbClr val="10283A"/>
                </a:solidFill>
              </a:defRPr>
            </a:lvl2pPr>
            <a:lvl3pPr marL="1371600" lvl="2" indent="-228600" algn="l">
              <a:lnSpc>
                <a:spcPct val="108000"/>
              </a:lnSpc>
              <a:spcBef>
                <a:spcPts val="500"/>
              </a:spcBef>
              <a:spcAft>
                <a:spcPts val="0"/>
              </a:spcAft>
              <a:buSzPts val="2000"/>
              <a:buNone/>
              <a:defRPr sz="2000">
                <a:solidFill>
                  <a:srgbClr val="10283A"/>
                </a:solidFill>
              </a:defRPr>
            </a:lvl3pPr>
            <a:lvl4pPr marL="1828800" lvl="3" indent="-228600" algn="l">
              <a:lnSpc>
                <a:spcPct val="108000"/>
              </a:lnSpc>
              <a:spcBef>
                <a:spcPts val="500"/>
              </a:spcBef>
              <a:spcAft>
                <a:spcPts val="0"/>
              </a:spcAft>
              <a:buSzPts val="2000"/>
              <a:buNone/>
              <a:defRPr sz="2000">
                <a:solidFill>
                  <a:srgbClr val="10283A"/>
                </a:solidFill>
              </a:defRPr>
            </a:lvl4pPr>
            <a:lvl5pPr marL="2286000" lvl="4" indent="-228600" algn="l">
              <a:lnSpc>
                <a:spcPct val="108000"/>
              </a:lnSpc>
              <a:spcBef>
                <a:spcPts val="500"/>
              </a:spcBef>
              <a:spcAft>
                <a:spcPts val="0"/>
              </a:spcAft>
              <a:buSzPts val="2000"/>
              <a:buNone/>
              <a:defRPr sz="2000">
                <a:solidFill>
                  <a:srgbClr val="10283A"/>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0" name="Google Shape;80;p10"/>
          <p:cNvSpPr txBox="1">
            <a:spLocks noGrp="1"/>
          </p:cNvSpPr>
          <p:nvPr>
            <p:ph type="body" idx="3"/>
          </p:nvPr>
        </p:nvSpPr>
        <p:spPr>
          <a:xfrm>
            <a:off x="8175008" y="2055812"/>
            <a:ext cx="2689727" cy="620511"/>
          </a:xfrm>
          <a:prstGeom prst="rect">
            <a:avLst/>
          </a:prstGeom>
          <a:no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SzPts val="2800"/>
              <a:buNone/>
              <a:defRPr sz="2800" b="1">
                <a:solidFill>
                  <a:srgbClr val="10283A"/>
                </a:solidFill>
              </a:defRPr>
            </a:lvl1pPr>
            <a:lvl2pPr marL="914400" lvl="1" indent="-228600" algn="l">
              <a:lnSpc>
                <a:spcPct val="108000"/>
              </a:lnSpc>
              <a:spcBef>
                <a:spcPts val="500"/>
              </a:spcBef>
              <a:spcAft>
                <a:spcPts val="0"/>
              </a:spcAft>
              <a:buSzPts val="2000"/>
              <a:buNone/>
              <a:defRPr sz="2000">
                <a:solidFill>
                  <a:srgbClr val="FF0000"/>
                </a:solidFill>
              </a:defRPr>
            </a:lvl2pPr>
            <a:lvl3pPr marL="1371600" lvl="2" indent="-228600" algn="l">
              <a:lnSpc>
                <a:spcPct val="108000"/>
              </a:lnSpc>
              <a:spcBef>
                <a:spcPts val="500"/>
              </a:spcBef>
              <a:spcAft>
                <a:spcPts val="0"/>
              </a:spcAft>
              <a:buSzPts val="2000"/>
              <a:buNone/>
              <a:defRPr sz="2000">
                <a:solidFill>
                  <a:srgbClr val="FF0000"/>
                </a:solidFill>
              </a:defRPr>
            </a:lvl3pPr>
            <a:lvl4pPr marL="1828800" lvl="3" indent="-228600" algn="l">
              <a:lnSpc>
                <a:spcPct val="108000"/>
              </a:lnSpc>
              <a:spcBef>
                <a:spcPts val="500"/>
              </a:spcBef>
              <a:spcAft>
                <a:spcPts val="0"/>
              </a:spcAft>
              <a:buSzPts val="2000"/>
              <a:buNone/>
              <a:defRPr sz="2000">
                <a:solidFill>
                  <a:srgbClr val="FF0000"/>
                </a:solidFill>
              </a:defRPr>
            </a:lvl4pPr>
            <a:lvl5pPr marL="2286000" lvl="4" indent="-228600" algn="l">
              <a:lnSpc>
                <a:spcPct val="108000"/>
              </a:lnSpc>
              <a:spcBef>
                <a:spcPts val="500"/>
              </a:spcBef>
              <a:spcAft>
                <a:spcPts val="0"/>
              </a:spcAft>
              <a:buSzPts val="2000"/>
              <a:buNone/>
              <a:defRPr sz="2000">
                <a:solidFill>
                  <a:srgbClr val="FF0000"/>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0"/>
          <p:cNvSpPr txBox="1">
            <a:spLocks noGrp="1"/>
          </p:cNvSpPr>
          <p:nvPr>
            <p:ph type="body" idx="4"/>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lvl1pPr marL="457200" lvl="0" indent="-228600" algn="l">
              <a:lnSpc>
                <a:spcPct val="108000"/>
              </a:lnSpc>
              <a:spcBef>
                <a:spcPts val="1000"/>
              </a:spcBef>
              <a:spcAft>
                <a:spcPts val="0"/>
              </a:spcAft>
              <a:buSzPts val="1200"/>
              <a:buNone/>
              <a:defRPr sz="1200">
                <a:solidFill>
                  <a:srgbClr val="898989"/>
                </a:solidFill>
              </a:defRPr>
            </a:lvl1pPr>
            <a:lvl2pPr marL="914400" lvl="1" indent="-228600" algn="l">
              <a:lnSpc>
                <a:spcPct val="108000"/>
              </a:lnSpc>
              <a:spcBef>
                <a:spcPts val="500"/>
              </a:spcBef>
              <a:spcAft>
                <a:spcPts val="0"/>
              </a:spcAft>
              <a:buSzPts val="1200"/>
              <a:buNone/>
              <a:defRPr sz="1200">
                <a:solidFill>
                  <a:srgbClr val="898989"/>
                </a:solidFill>
              </a:defRPr>
            </a:lvl2pPr>
            <a:lvl3pPr marL="1371600" lvl="2" indent="-228600" algn="l">
              <a:lnSpc>
                <a:spcPct val="108000"/>
              </a:lnSpc>
              <a:spcBef>
                <a:spcPts val="500"/>
              </a:spcBef>
              <a:spcAft>
                <a:spcPts val="0"/>
              </a:spcAft>
              <a:buSzPts val="1200"/>
              <a:buNone/>
              <a:defRPr sz="1200">
                <a:solidFill>
                  <a:srgbClr val="898989"/>
                </a:solidFill>
              </a:defRPr>
            </a:lvl3pPr>
            <a:lvl4pPr marL="1828800" lvl="3" indent="-228600" algn="l">
              <a:lnSpc>
                <a:spcPct val="108000"/>
              </a:lnSpc>
              <a:spcBef>
                <a:spcPts val="500"/>
              </a:spcBef>
              <a:spcAft>
                <a:spcPts val="0"/>
              </a:spcAft>
              <a:buSzPts val="1200"/>
              <a:buNone/>
              <a:defRPr sz="1200">
                <a:solidFill>
                  <a:srgbClr val="898989"/>
                </a:solidFill>
              </a:defRPr>
            </a:lvl4pPr>
            <a:lvl5pPr marL="2286000" lvl="4" indent="-228600" algn="l">
              <a:lnSpc>
                <a:spcPct val="108000"/>
              </a:lnSpc>
              <a:spcBef>
                <a:spcPts val="500"/>
              </a:spcBef>
              <a:spcAft>
                <a:spcPts val="0"/>
              </a:spcAft>
              <a:buSzPts val="1200"/>
              <a:buNone/>
              <a:defRPr sz="1200">
                <a:solidFill>
                  <a:srgbClr val="898989"/>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0"/>
          <p:cNvSpPr>
            <a:spLocks noGrp="1"/>
          </p:cNvSpPr>
          <p:nvPr>
            <p:ph type="body" idx="5"/>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ctr" anchorCtr="0">
            <a:normAutofit/>
          </a:bodyPr>
          <a:lstStyle>
            <a:lvl1pPr marL="457200" lvl="0" indent="-228600" algn="l">
              <a:lnSpc>
                <a:spcPct val="108000"/>
              </a:lnSpc>
              <a:spcBef>
                <a:spcPts val="0"/>
              </a:spcBef>
              <a:spcAft>
                <a:spcPts val="0"/>
              </a:spcAft>
              <a:buSzPts val="1400"/>
              <a:buNone/>
              <a:defRPr sz="1400" b="1">
                <a:solidFill>
                  <a:srgbClr val="FFFFFF"/>
                </a:solidFill>
                <a:latin typeface="Arial Narrow"/>
                <a:ea typeface="Arial Narrow"/>
                <a:cs typeface="Arial Narrow"/>
                <a:sym typeface="Arial Narrow"/>
              </a:defRPr>
            </a:lvl1pPr>
            <a:lvl2pPr marL="914400" lvl="1"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2pPr>
            <a:lvl3pPr marL="1371600" lvl="2"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3pPr>
            <a:lvl4pPr marL="1828800" lvl="3"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4pPr>
            <a:lvl5pPr marL="2286000" lvl="4" indent="-228600" algn="l">
              <a:lnSpc>
                <a:spcPct val="108000"/>
              </a:lnSpc>
              <a:spcBef>
                <a:spcPts val="500"/>
              </a:spcBef>
              <a:spcAft>
                <a:spcPts val="0"/>
              </a:spcAft>
              <a:buSzPts val="1400"/>
              <a:buNone/>
              <a:defRPr sz="1400" b="1">
                <a:solidFill>
                  <a:srgbClr val="FFFFFF"/>
                </a:solidFill>
                <a:latin typeface="Arial Narrow"/>
                <a:ea typeface="Arial Narrow"/>
                <a:cs typeface="Arial Narrow"/>
                <a:sym typeface="Arial Narrow"/>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3" name="Google Shape;83;p10"/>
          <p:cNvSpPr txBox="1"/>
          <p:nvPr/>
        </p:nvSpPr>
        <p:spPr>
          <a:xfrm>
            <a:off x="72390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 Gatsby Technical Education Projects 2025</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200"/>
              <a:buFont typeface="Arial"/>
              <a:buNone/>
            </a:pPr>
            <a:r>
              <a:rPr lang="en-GB" sz="1200" b="0" i="0" u="none" strike="noStrike" cap="none">
                <a:solidFill>
                  <a:srgbClr val="888888"/>
                </a:solidFill>
                <a:latin typeface="Arial"/>
                <a:ea typeface="Arial"/>
                <a:cs typeface="Arial"/>
                <a:sym typeface="Arial"/>
              </a:rPr>
              <a:t>Version 1, March 2025</a:t>
            </a:r>
            <a:endParaRPr sz="1200" b="0" i="0" u="none" strike="noStrike" cap="none">
              <a:solidFill>
                <a:srgbClr val="888888"/>
              </a:solidFill>
              <a:latin typeface="Arial"/>
              <a:ea typeface="Arial"/>
              <a:cs typeface="Arial"/>
              <a:sym typeface="Arial"/>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262626"/>
              </a:buClr>
              <a:buSzPts val="4000"/>
              <a:buFont typeface="Arial"/>
              <a:buNone/>
              <a:defRPr sz="4000" b="0" i="0" u="none" strike="noStrike" cap="none">
                <a:solidFill>
                  <a:srgbClr val="262626"/>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381000" algn="l" rtl="0">
              <a:lnSpc>
                <a:spcPct val="108000"/>
              </a:lnSpc>
              <a:spcBef>
                <a:spcPts val="1000"/>
              </a:spcBef>
              <a:spcAft>
                <a:spcPts val="0"/>
              </a:spcAft>
              <a:buClr>
                <a:srgbClr val="534C29"/>
              </a:buClr>
              <a:buSzPts val="2400"/>
              <a:buFont typeface="Arial"/>
              <a:buChar char="•"/>
              <a:defRPr sz="2400" b="0" i="0" u="none" strike="noStrike" cap="none">
                <a:solidFill>
                  <a:srgbClr val="262626"/>
                </a:solidFill>
                <a:latin typeface="Arial"/>
                <a:ea typeface="Arial"/>
                <a:cs typeface="Arial"/>
                <a:sym typeface="Arial"/>
              </a:defRPr>
            </a:lvl1pPr>
            <a:lvl2pPr marL="914400" marR="0" lvl="1" indent="-355600" algn="l" rtl="0">
              <a:lnSpc>
                <a:spcPct val="108000"/>
              </a:lnSpc>
              <a:spcBef>
                <a:spcPts val="500"/>
              </a:spcBef>
              <a:spcAft>
                <a:spcPts val="0"/>
              </a:spcAft>
              <a:buClr>
                <a:srgbClr val="534C29"/>
              </a:buClr>
              <a:buSzPts val="2000"/>
              <a:buFont typeface="Arial"/>
              <a:buChar char="•"/>
              <a:defRPr sz="2000" b="0" i="0" u="none" strike="noStrike" cap="none">
                <a:solidFill>
                  <a:srgbClr val="262626"/>
                </a:solidFill>
                <a:latin typeface="Arial"/>
                <a:ea typeface="Arial"/>
                <a:cs typeface="Arial"/>
                <a:sym typeface="Arial"/>
              </a:defRPr>
            </a:lvl2pPr>
            <a:lvl3pPr marL="1371600" marR="0" lvl="2" indent="-342900" algn="l" rtl="0">
              <a:lnSpc>
                <a:spcPct val="108000"/>
              </a:lnSpc>
              <a:spcBef>
                <a:spcPts val="500"/>
              </a:spcBef>
              <a:spcAft>
                <a:spcPts val="0"/>
              </a:spcAft>
              <a:buClr>
                <a:srgbClr val="534C29"/>
              </a:buClr>
              <a:buSzPts val="1800"/>
              <a:buFont typeface="Arial"/>
              <a:buChar char="•"/>
              <a:defRPr sz="1800" b="0" i="0" u="none" strike="noStrike" cap="none">
                <a:solidFill>
                  <a:srgbClr val="262626"/>
                </a:solidFill>
                <a:latin typeface="Arial"/>
                <a:ea typeface="Arial"/>
                <a:cs typeface="Arial"/>
                <a:sym typeface="Arial"/>
              </a:defRPr>
            </a:lvl3pPr>
            <a:lvl4pPr marL="1828800" marR="0" lvl="3" indent="-330200"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4pPr>
            <a:lvl5pPr marL="2286000" marR="0" lvl="4" indent="-330200" algn="l" rtl="0">
              <a:lnSpc>
                <a:spcPct val="108000"/>
              </a:lnSpc>
              <a:spcBef>
                <a:spcPts val="500"/>
              </a:spcBef>
              <a:spcAft>
                <a:spcPts val="0"/>
              </a:spcAft>
              <a:buClr>
                <a:srgbClr val="534C29"/>
              </a:buClr>
              <a:buSzPts val="1600"/>
              <a:buFont typeface="Arial"/>
              <a:buChar char="•"/>
              <a:defRPr sz="1600" b="0" i="0" u="none" strike="noStrike" cap="none">
                <a:solidFill>
                  <a:srgbClr val="262626"/>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ideo" Target="https://player.vimeo.com/video/1069606578?app_id=122963" TargetMode="Externa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video" Target="https://player.vimeo.com/video/1070001660?app_id=122963" TargetMode="Externa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video" Target="https://player.vimeo.com/video/1070001877?app_id=122963" TargetMode="Externa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1"/>
          <p:cNvSpPr txBox="1">
            <a:spLocks noGrp="1"/>
          </p:cNvSpPr>
          <p:nvPr>
            <p:ph type="ctrTitle"/>
          </p:nvPr>
        </p:nvSpPr>
        <p:spPr>
          <a:xfrm>
            <a:off x="1524000" y="3835106"/>
            <a:ext cx="9144000" cy="87584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432673"/>
              </a:buClr>
              <a:buSzPts val="5200"/>
              <a:buFont typeface="Arial"/>
              <a:buNone/>
            </a:pPr>
            <a:r>
              <a:rPr lang="en-GB"/>
              <a:t>Construction</a:t>
            </a:r>
            <a:endParaRPr/>
          </a:p>
        </p:txBody>
      </p:sp>
      <p:sp>
        <p:nvSpPr>
          <p:cNvPr id="90" name="Google Shape;90;p11"/>
          <p:cNvSpPr txBox="1">
            <a:spLocks noGrp="1"/>
          </p:cNvSpPr>
          <p:nvPr>
            <p:ph type="subTitle" idx="1"/>
          </p:nvPr>
        </p:nvSpPr>
        <p:spPr>
          <a:xfrm>
            <a:off x="1524000" y="4903189"/>
            <a:ext cx="9144000" cy="583211"/>
          </a:xfrm>
          <a:prstGeom prst="rect">
            <a:avLst/>
          </a:prstGeom>
          <a:noFill/>
          <a:ln>
            <a:noFill/>
          </a:ln>
        </p:spPr>
        <p:txBody>
          <a:bodyPr spcFirstLastPara="1" wrap="square" lIns="91425" tIns="45700" rIns="91425" bIns="45700" anchor="t" anchorCtr="0">
            <a:normAutofit/>
          </a:bodyPr>
          <a:lstStyle/>
          <a:p>
            <a:pPr marL="0" lvl="0" indent="0" algn="ctr" rtl="0">
              <a:lnSpc>
                <a:spcPct val="108000"/>
              </a:lnSpc>
              <a:spcBef>
                <a:spcPts val="0"/>
              </a:spcBef>
              <a:spcAft>
                <a:spcPts val="0"/>
              </a:spcAft>
              <a:buSzPts val="2800"/>
              <a:buNone/>
            </a:pPr>
            <a:r>
              <a:rPr lang="en-GB">
                <a:latin typeface="Arial"/>
                <a:ea typeface="Arial"/>
                <a:cs typeface="Arial"/>
                <a:sym typeface="Arial"/>
              </a:rPr>
              <a:t>Topic: Modern Methods of Construction </a:t>
            </a:r>
            <a:endParaRPr/>
          </a:p>
        </p:txBody>
      </p:sp>
      <p:sp>
        <p:nvSpPr>
          <p:cNvPr id="91" name="Google Shape;91;p11"/>
          <p:cNvSpPr txBox="1">
            <a:spLocks noGrp="1"/>
          </p:cNvSpPr>
          <p:nvPr>
            <p:ph type="body" idx="2"/>
          </p:nvPr>
        </p:nvSpPr>
        <p:spPr>
          <a:xfrm>
            <a:off x="6096000" y="2895824"/>
            <a:ext cx="5623668" cy="534189"/>
          </a:xfrm>
          <a:prstGeom prst="rect">
            <a:avLst/>
          </a:prstGeom>
          <a:noFill/>
          <a:ln>
            <a:noFill/>
          </a:ln>
        </p:spPr>
        <p:txBody>
          <a:bodyPr spcFirstLastPara="1" wrap="square" lIns="91425" tIns="45700" rIns="91425" bIns="45700" anchor="t" anchorCtr="0">
            <a:noAutofit/>
          </a:bodyPr>
          <a:lstStyle/>
          <a:p>
            <a:pPr marL="0" lvl="0" indent="0" algn="r" rtl="0">
              <a:lnSpc>
                <a:spcPct val="108000"/>
              </a:lnSpc>
              <a:spcBef>
                <a:spcPts val="0"/>
              </a:spcBef>
              <a:spcAft>
                <a:spcPts val="0"/>
              </a:spcAft>
              <a:buSzPts val="2000"/>
              <a:buNone/>
            </a:pPr>
            <a:r>
              <a:rPr lang="en-GB"/>
              <a:t>Route: Construction</a:t>
            </a:r>
            <a:endParaRPr/>
          </a:p>
        </p:txBody>
      </p:sp>
      <p:sp>
        <p:nvSpPr>
          <p:cNvPr id="92" name="Google Shape;92;p11"/>
          <p:cNvSpPr txBox="1">
            <a:spLocks noGrp="1"/>
          </p:cNvSpPr>
          <p:nvPr>
            <p:ph type="body" idx="3"/>
          </p:nvPr>
        </p:nvSpPr>
        <p:spPr>
          <a:xfrm>
            <a:off x="1524000" y="5625863"/>
            <a:ext cx="9144000" cy="458004"/>
          </a:xfrm>
          <a:prstGeom prst="rect">
            <a:avLst/>
          </a:prstGeom>
          <a:noFill/>
          <a:ln>
            <a:noFill/>
          </a:ln>
        </p:spPr>
        <p:txBody>
          <a:bodyPr spcFirstLastPara="1" wrap="square" lIns="91425" tIns="45700" rIns="91425" bIns="45700" anchor="t" anchorCtr="0">
            <a:noAutofit/>
          </a:bodyPr>
          <a:lstStyle/>
          <a:p>
            <a:pPr marL="0" lvl="0" indent="0" algn="ctr" rtl="0">
              <a:lnSpc>
                <a:spcPct val="108000"/>
              </a:lnSpc>
              <a:spcBef>
                <a:spcPts val="0"/>
              </a:spcBef>
              <a:spcAft>
                <a:spcPts val="0"/>
              </a:spcAft>
              <a:buSzPts val="2400"/>
              <a:buNone/>
            </a:pPr>
            <a:r>
              <a:rPr lang="en-GB">
                <a:latin typeface="Arial"/>
                <a:ea typeface="Arial"/>
                <a:cs typeface="Arial"/>
                <a:sym typeface="Arial"/>
              </a:rPr>
              <a:t>Lesson 3: </a:t>
            </a:r>
            <a:r>
              <a:rPr lang="en-GB"/>
              <a:t>Types of Modern Methods of Construction</a:t>
            </a:r>
            <a:endParaRPr/>
          </a:p>
        </p:txBody>
      </p:sp>
      <p:sp>
        <p:nvSpPr>
          <p:cNvPr id="93" name="Google Shape;93;p11"/>
          <p:cNvSpPr txBox="1"/>
          <p:nvPr/>
        </p:nvSpPr>
        <p:spPr>
          <a:xfrm>
            <a:off x="9231682" y="5198301"/>
            <a:ext cx="18473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1800"/>
              <a:buNone/>
            </a:pPr>
            <a:r>
              <a:rPr lang="en-GB"/>
              <a:t>Step 3: Check your plan</a:t>
            </a:r>
            <a:endParaRPr/>
          </a:p>
        </p:txBody>
      </p:sp>
      <p:sp>
        <p:nvSpPr>
          <p:cNvPr id="169" name="Google Shape;169;p20"/>
          <p:cNvSpPr txBox="1">
            <a:spLocks noGrp="1"/>
          </p:cNvSpPr>
          <p:nvPr>
            <p:ph type="body" idx="1"/>
          </p:nvPr>
        </p:nvSpPr>
        <p:spPr>
          <a:xfrm>
            <a:off x="838200" y="1825625"/>
            <a:ext cx="6400800" cy="4351338"/>
          </a:xfrm>
          <a:prstGeom prst="rect">
            <a:avLst/>
          </a:prstGeom>
          <a:noFill/>
          <a:ln>
            <a:noFill/>
          </a:ln>
        </p:spPr>
        <p:txBody>
          <a:bodyPr spcFirstLastPara="1" wrap="square" lIns="91425" tIns="45700" rIns="91425" bIns="45700" anchor="t" anchorCtr="0">
            <a:normAutofit/>
          </a:bodyPr>
          <a:lstStyle/>
          <a:p>
            <a:pPr marL="457200" lvl="0" indent="-342900" algn="l" rtl="0">
              <a:lnSpc>
                <a:spcPct val="108000"/>
              </a:lnSpc>
              <a:spcBef>
                <a:spcPts val="1000"/>
              </a:spcBef>
              <a:spcAft>
                <a:spcPts val="0"/>
              </a:spcAft>
              <a:buSzPts val="1800"/>
              <a:buChar char="•"/>
            </a:pPr>
            <a:r>
              <a:rPr lang="en-GB"/>
              <a:t>Did you find all the information you need?</a:t>
            </a:r>
            <a:endParaRPr/>
          </a:p>
          <a:p>
            <a:pPr marL="457200" lvl="0" indent="-342900" algn="l" rtl="0">
              <a:lnSpc>
                <a:spcPct val="108000"/>
              </a:lnSpc>
              <a:spcBef>
                <a:spcPts val="1000"/>
              </a:spcBef>
              <a:spcAft>
                <a:spcPts val="0"/>
              </a:spcAft>
              <a:buSzPts val="1800"/>
              <a:buChar char="•"/>
            </a:pPr>
            <a:r>
              <a:rPr lang="en-GB"/>
              <a:t>Go back to the videos to find any missing information from your plan.</a:t>
            </a:r>
            <a:endParaRPr/>
          </a:p>
          <a:p>
            <a:pPr marL="457200" lvl="0" indent="-342900" algn="l" rtl="0">
              <a:lnSpc>
                <a:spcPct val="108000"/>
              </a:lnSpc>
              <a:spcBef>
                <a:spcPts val="1000"/>
              </a:spcBef>
              <a:spcAft>
                <a:spcPts val="0"/>
              </a:spcAft>
              <a:buSzPts val="1800"/>
              <a:buChar char="•"/>
            </a:pPr>
            <a:r>
              <a:rPr lang="en-GB"/>
              <a:t>Is there anything you need to research further before continuing?</a:t>
            </a:r>
            <a:endParaRPr/>
          </a:p>
        </p:txBody>
      </p:sp>
      <p:sp>
        <p:nvSpPr>
          <p:cNvPr id="170" name="Google Shape;170;p20"/>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457200" lvl="0" indent="-228600" algn="l" rtl="0">
              <a:lnSpc>
                <a:spcPct val="108000"/>
              </a:lnSpc>
              <a:spcBef>
                <a:spcPts val="1000"/>
              </a:spcBef>
              <a:spcAft>
                <a:spcPts val="0"/>
              </a:spcAft>
              <a:buSzPts val="1200"/>
              <a:buNone/>
            </a:pPr>
            <a:r>
              <a:rPr lang="en-GB">
                <a:latin typeface="Arial"/>
                <a:ea typeface="Arial"/>
                <a:cs typeface="Arial"/>
                <a:sym typeface="Arial"/>
              </a:rPr>
              <a:t>Lesson 3: </a:t>
            </a:r>
            <a:r>
              <a:rPr lang="en-GB"/>
              <a:t>Types of Modern Methods of Construction</a:t>
            </a:r>
            <a:endParaRPr/>
          </a:p>
        </p:txBody>
      </p:sp>
      <p:sp>
        <p:nvSpPr>
          <p:cNvPr id="171" name="Google Shape;171;p20"/>
          <p:cNvSpPr/>
          <p:nvPr/>
        </p:nvSpPr>
        <p:spPr>
          <a:xfrm>
            <a:off x="9973929" y="162686"/>
            <a:ext cx="2078400" cy="365100"/>
          </a:xfrm>
          <a:prstGeom prst="flowChartAlternateProcess">
            <a:avLst/>
          </a:prstGeom>
          <a:solidFill>
            <a:srgbClr val="F1995D"/>
          </a:solidFill>
          <a:ln>
            <a:noFill/>
          </a:ln>
        </p:spPr>
        <p:txBody>
          <a:bodyPr spcFirstLastPara="1" wrap="square" lIns="91425" tIns="45700" rIns="91425" bIns="45700" anchor="b" anchorCtr="0">
            <a:noAutofit/>
          </a:bodyPr>
          <a:lstStyle/>
          <a:p>
            <a:pPr marL="457200" marR="0" lvl="0" indent="-457200" algn="l" rtl="0">
              <a:lnSpc>
                <a:spcPct val="108000"/>
              </a:lnSpc>
              <a:spcBef>
                <a:spcPts val="0"/>
              </a:spcBef>
              <a:spcAft>
                <a:spcPts val="0"/>
              </a:spcAft>
              <a:buClr>
                <a:srgbClr val="534C29"/>
              </a:buClr>
              <a:buSzPts val="1400"/>
              <a:buFont typeface="Arial"/>
              <a:buNone/>
            </a:pPr>
            <a:r>
              <a:rPr lang="en-GB" sz="1400" b="1" i="0" u="none" strike="noStrike" cap="none">
                <a:solidFill>
                  <a:srgbClr val="FFFFFF"/>
                </a:solidFill>
                <a:latin typeface="Arial Narrow"/>
                <a:ea typeface="Arial Narrow"/>
                <a:cs typeface="Arial Narrow"/>
                <a:sym typeface="Arial Narrow"/>
              </a:rPr>
              <a:t>Activity 1</a:t>
            </a:r>
            <a:endParaRPr sz="1400" b="0" i="0" u="none" strike="noStrike" cap="none">
              <a:solidFill>
                <a:srgbClr val="000000"/>
              </a:solidFill>
              <a:latin typeface="Arial"/>
              <a:ea typeface="Arial"/>
              <a:cs typeface="Arial"/>
              <a:sym typeface="Arial"/>
            </a:endParaRPr>
          </a:p>
        </p:txBody>
      </p:sp>
      <p:pic>
        <p:nvPicPr>
          <p:cNvPr id="172" name="Google Shape;172;p20">
            <a:extLst>
              <a:ext uri="{C183D7F6-B498-43B3-948B-1728B52AA6E4}">
                <adec:decorative xmlns:adec="http://schemas.microsoft.com/office/drawing/2017/decorative" val="1"/>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7900841" y="1404257"/>
            <a:ext cx="3452959" cy="461446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1800"/>
              <a:buNone/>
            </a:pPr>
            <a:r>
              <a:rPr lang="en-GB"/>
              <a:t>Step 4: Research other methods</a:t>
            </a:r>
            <a:endParaRPr/>
          </a:p>
        </p:txBody>
      </p:sp>
      <p:sp>
        <p:nvSpPr>
          <p:cNvPr id="178" name="Google Shape;178;p21"/>
          <p:cNvSpPr txBox="1">
            <a:spLocks noGrp="1"/>
          </p:cNvSpPr>
          <p:nvPr>
            <p:ph type="body" idx="1"/>
          </p:nvPr>
        </p:nvSpPr>
        <p:spPr>
          <a:xfrm>
            <a:off x="838200" y="1825625"/>
            <a:ext cx="10701759" cy="4183289"/>
          </a:xfrm>
          <a:prstGeom prst="rect">
            <a:avLst/>
          </a:prstGeom>
          <a:noFill/>
          <a:ln w="28575" cap="flat" cmpd="sng">
            <a:solidFill>
              <a:srgbClr val="EBDDF4"/>
            </a:solidFill>
            <a:prstDash val="solid"/>
            <a:round/>
            <a:headEnd type="none" w="sm" len="sm"/>
            <a:tailEnd type="none" w="sm" len="sm"/>
          </a:ln>
        </p:spPr>
        <p:txBody>
          <a:bodyPr spcFirstLastPara="1" wrap="square" lIns="180000" tIns="180000" rIns="180000" bIns="180000" anchor="t" anchorCtr="0">
            <a:normAutofit lnSpcReduction="10000"/>
          </a:bodyPr>
          <a:lstStyle/>
          <a:p>
            <a:pPr marL="114300" lvl="0" indent="0" algn="l" rtl="0">
              <a:lnSpc>
                <a:spcPct val="108000"/>
              </a:lnSpc>
              <a:spcBef>
                <a:spcPts val="1000"/>
              </a:spcBef>
              <a:spcAft>
                <a:spcPts val="0"/>
              </a:spcAft>
              <a:buSzPts val="527"/>
              <a:buNone/>
            </a:pPr>
            <a:r>
              <a:rPr lang="en-GB" sz="1800" dirty="0">
                <a:latin typeface="Arial"/>
                <a:ea typeface="Arial"/>
                <a:cs typeface="Arial"/>
                <a:sym typeface="Arial"/>
              </a:rPr>
              <a:t>Find out enough about these other methods to write a brief definition of the </a:t>
            </a:r>
            <a:r>
              <a:rPr lang="en-GB" sz="1800" b="1" dirty="0">
                <a:latin typeface="Arial"/>
                <a:ea typeface="Arial"/>
                <a:cs typeface="Arial"/>
                <a:sym typeface="Arial"/>
              </a:rPr>
              <a:t>materials and techniques</a:t>
            </a:r>
            <a:r>
              <a:rPr lang="en-GB" sz="1800" dirty="0">
                <a:latin typeface="Arial"/>
                <a:ea typeface="Arial"/>
                <a:cs typeface="Arial"/>
                <a:sym typeface="Arial"/>
              </a:rPr>
              <a:t> and describe any </a:t>
            </a:r>
            <a:r>
              <a:rPr lang="en-GB" sz="1800" b="1" dirty="0">
                <a:latin typeface="Arial"/>
                <a:ea typeface="Arial"/>
                <a:cs typeface="Arial"/>
                <a:sym typeface="Arial"/>
              </a:rPr>
              <a:t>emerging technologies </a:t>
            </a:r>
            <a:r>
              <a:rPr lang="en-GB" sz="1800" dirty="0">
                <a:latin typeface="Arial"/>
                <a:ea typeface="Arial"/>
                <a:cs typeface="Arial"/>
                <a:sym typeface="Arial"/>
              </a:rPr>
              <a:t>that are used to enhance the process. </a:t>
            </a:r>
            <a:endParaRPr sz="1800" dirty="0"/>
          </a:p>
          <a:p>
            <a:pPr marL="457200" lvl="0" indent="-342900" algn="l" rtl="0">
              <a:lnSpc>
                <a:spcPct val="108000"/>
              </a:lnSpc>
              <a:spcBef>
                <a:spcPts val="1000"/>
              </a:spcBef>
              <a:spcAft>
                <a:spcPts val="0"/>
              </a:spcAft>
              <a:buSzPts val="1800"/>
              <a:buChar char="•"/>
            </a:pPr>
            <a:r>
              <a:rPr lang="en-GB" sz="1800" dirty="0">
                <a:latin typeface="Arial"/>
                <a:ea typeface="Arial"/>
                <a:cs typeface="Arial"/>
                <a:sym typeface="Arial"/>
              </a:rPr>
              <a:t>Pre-assembled units/elements, such as floor and roof cassettes </a:t>
            </a:r>
            <a:endParaRPr sz="1800" dirty="0"/>
          </a:p>
          <a:p>
            <a:pPr marL="457200" lvl="0" indent="-342900" algn="l" rtl="0">
              <a:lnSpc>
                <a:spcPct val="108000"/>
              </a:lnSpc>
              <a:spcBef>
                <a:spcPts val="1000"/>
              </a:spcBef>
              <a:spcAft>
                <a:spcPts val="0"/>
              </a:spcAft>
              <a:buSzPts val="1800"/>
              <a:buChar char="•"/>
            </a:pPr>
            <a:r>
              <a:rPr lang="en-GB" sz="1800" dirty="0">
                <a:latin typeface="Arial"/>
                <a:ea typeface="Arial"/>
                <a:cs typeface="Arial"/>
                <a:sym typeface="Arial"/>
              </a:rPr>
              <a:t>Precast concrete sections and cladding panels</a:t>
            </a:r>
            <a:endParaRPr sz="1800" dirty="0">
              <a:solidFill>
                <a:srgbClr val="000000"/>
              </a:solidFill>
              <a:latin typeface="Arial"/>
              <a:ea typeface="Arial"/>
              <a:cs typeface="Arial"/>
              <a:sym typeface="Arial"/>
            </a:endParaRPr>
          </a:p>
          <a:p>
            <a:pPr marL="457200" lvl="0" indent="-342900" algn="l" rtl="0">
              <a:lnSpc>
                <a:spcPct val="108000"/>
              </a:lnSpc>
              <a:spcBef>
                <a:spcPts val="1000"/>
              </a:spcBef>
              <a:spcAft>
                <a:spcPts val="0"/>
              </a:spcAft>
              <a:buSzPts val="1800"/>
              <a:buChar char="•"/>
            </a:pPr>
            <a:r>
              <a:rPr lang="en-GB" sz="1800" dirty="0">
                <a:latin typeface="Arial"/>
                <a:ea typeface="Arial"/>
                <a:cs typeface="Arial"/>
                <a:sym typeface="Arial"/>
              </a:rPr>
              <a:t>Framed panels (timber/steel)</a:t>
            </a:r>
            <a:endParaRPr sz="1800" dirty="0"/>
          </a:p>
          <a:p>
            <a:pPr marL="914400" lvl="1" indent="-342900" algn="l" rtl="0">
              <a:lnSpc>
                <a:spcPct val="108000"/>
              </a:lnSpc>
              <a:spcBef>
                <a:spcPts val="500"/>
              </a:spcBef>
              <a:spcAft>
                <a:spcPts val="0"/>
              </a:spcAft>
              <a:buSzPts val="1800"/>
              <a:buFont typeface="Courier New"/>
              <a:buChar char="o"/>
            </a:pPr>
            <a:r>
              <a:rPr lang="en-GB" sz="1800" dirty="0">
                <a:latin typeface="Arial"/>
                <a:ea typeface="Arial"/>
                <a:cs typeface="Arial"/>
                <a:sym typeface="Arial"/>
              </a:rPr>
              <a:t>timber</a:t>
            </a:r>
            <a:endParaRPr sz="1800" dirty="0"/>
          </a:p>
          <a:p>
            <a:pPr marL="914400" lvl="1" indent="-342900" algn="l" rtl="0">
              <a:lnSpc>
                <a:spcPct val="108000"/>
              </a:lnSpc>
              <a:spcBef>
                <a:spcPts val="500"/>
              </a:spcBef>
              <a:spcAft>
                <a:spcPts val="0"/>
              </a:spcAft>
              <a:buSzPts val="1800"/>
              <a:buFont typeface="Courier New"/>
              <a:buChar char="o"/>
            </a:pPr>
            <a:r>
              <a:rPr lang="en-GB" sz="1800" dirty="0">
                <a:latin typeface="Arial"/>
                <a:ea typeface="Arial"/>
                <a:cs typeface="Arial"/>
                <a:sym typeface="Arial"/>
              </a:rPr>
              <a:t>steel</a:t>
            </a:r>
            <a:endParaRPr sz="1800" dirty="0">
              <a:solidFill>
                <a:srgbClr val="000000"/>
              </a:solidFill>
              <a:latin typeface="Arial"/>
              <a:ea typeface="Arial"/>
              <a:cs typeface="Arial"/>
              <a:sym typeface="Arial"/>
            </a:endParaRPr>
          </a:p>
          <a:p>
            <a:pPr marL="457200" lvl="0" indent="-342900" algn="l" rtl="0">
              <a:lnSpc>
                <a:spcPct val="108000"/>
              </a:lnSpc>
              <a:spcBef>
                <a:spcPts val="1000"/>
              </a:spcBef>
              <a:spcAft>
                <a:spcPts val="0"/>
              </a:spcAft>
              <a:buSzPts val="1800"/>
              <a:buChar char="•"/>
            </a:pPr>
            <a:r>
              <a:rPr lang="en-GB" sz="1800" dirty="0">
                <a:latin typeface="Arial"/>
                <a:ea typeface="Arial"/>
                <a:cs typeface="Arial"/>
                <a:sym typeface="Arial"/>
              </a:rPr>
              <a:t>3D printing</a:t>
            </a:r>
            <a:endParaRPr sz="1800" dirty="0">
              <a:solidFill>
                <a:srgbClr val="000000"/>
              </a:solidFill>
              <a:latin typeface="Arial"/>
              <a:ea typeface="Arial"/>
              <a:cs typeface="Arial"/>
              <a:sym typeface="Arial"/>
            </a:endParaRPr>
          </a:p>
          <a:p>
            <a:pPr marL="457200" lvl="0" indent="-342900" algn="l" rtl="0">
              <a:lnSpc>
                <a:spcPct val="108000"/>
              </a:lnSpc>
              <a:spcBef>
                <a:spcPts val="1000"/>
              </a:spcBef>
              <a:spcAft>
                <a:spcPts val="0"/>
              </a:spcAft>
              <a:buSzPts val="1800"/>
              <a:buChar char="•"/>
            </a:pPr>
            <a:r>
              <a:rPr lang="en-GB" sz="1800" dirty="0">
                <a:solidFill>
                  <a:srgbClr val="000000"/>
                </a:solidFill>
              </a:rPr>
              <a:t>Steel framing systems</a:t>
            </a:r>
            <a:endParaRPr dirty="0"/>
          </a:p>
          <a:p>
            <a:pPr marL="457200" lvl="0" indent="-342900" algn="l" rtl="0">
              <a:lnSpc>
                <a:spcPct val="108000"/>
              </a:lnSpc>
              <a:spcBef>
                <a:spcPts val="1000"/>
              </a:spcBef>
              <a:spcAft>
                <a:spcPts val="0"/>
              </a:spcAft>
              <a:buSzPts val="1800"/>
              <a:buChar char="•"/>
            </a:pPr>
            <a:r>
              <a:rPr lang="en-GB" sz="1800" dirty="0">
                <a:solidFill>
                  <a:srgbClr val="000000"/>
                </a:solidFill>
                <a:latin typeface="Arial"/>
                <a:ea typeface="Arial"/>
                <a:cs typeface="Arial"/>
                <a:sym typeface="Arial"/>
              </a:rPr>
              <a:t>Pre-assembled structural steelwork</a:t>
            </a:r>
            <a:endParaRPr sz="1800" dirty="0">
              <a:latin typeface="Arial"/>
              <a:ea typeface="Arial"/>
              <a:cs typeface="Arial"/>
              <a:sym typeface="Arial"/>
            </a:endParaRPr>
          </a:p>
        </p:txBody>
      </p:sp>
      <p:sp>
        <p:nvSpPr>
          <p:cNvPr id="179" name="Google Shape;179;p21"/>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457200" lvl="0" indent="-228600" algn="l" rtl="0">
              <a:lnSpc>
                <a:spcPct val="108000"/>
              </a:lnSpc>
              <a:spcBef>
                <a:spcPts val="1000"/>
              </a:spcBef>
              <a:spcAft>
                <a:spcPts val="0"/>
              </a:spcAft>
              <a:buSzPts val="1200"/>
              <a:buNone/>
            </a:pPr>
            <a:r>
              <a:rPr lang="en-GB">
                <a:latin typeface="Arial"/>
                <a:ea typeface="Arial"/>
                <a:cs typeface="Arial"/>
                <a:sym typeface="Arial"/>
              </a:rPr>
              <a:t>Lesson 3: </a:t>
            </a:r>
            <a:r>
              <a:rPr lang="en-GB"/>
              <a:t>Types of Modern Methods of Construction</a:t>
            </a:r>
            <a:endParaRPr/>
          </a:p>
        </p:txBody>
      </p:sp>
      <p:sp>
        <p:nvSpPr>
          <p:cNvPr id="180" name="Google Shape;180;p21"/>
          <p:cNvSpPr/>
          <p:nvPr/>
        </p:nvSpPr>
        <p:spPr>
          <a:xfrm>
            <a:off x="9973929" y="162686"/>
            <a:ext cx="2078400" cy="365100"/>
          </a:xfrm>
          <a:prstGeom prst="flowChartAlternateProcess">
            <a:avLst/>
          </a:prstGeom>
          <a:solidFill>
            <a:srgbClr val="F1995D"/>
          </a:solidFill>
          <a:ln>
            <a:noFill/>
          </a:ln>
        </p:spPr>
        <p:txBody>
          <a:bodyPr spcFirstLastPara="1" wrap="square" lIns="91425" tIns="45700" rIns="91425" bIns="45700" anchor="b" anchorCtr="0">
            <a:noAutofit/>
          </a:bodyPr>
          <a:lstStyle/>
          <a:p>
            <a:pPr marL="457200" marR="0" lvl="0" indent="-457200" algn="l" rtl="0">
              <a:lnSpc>
                <a:spcPct val="108000"/>
              </a:lnSpc>
              <a:spcBef>
                <a:spcPts val="0"/>
              </a:spcBef>
              <a:spcAft>
                <a:spcPts val="0"/>
              </a:spcAft>
              <a:buClr>
                <a:srgbClr val="534C29"/>
              </a:buClr>
              <a:buSzPts val="1400"/>
              <a:buFont typeface="Arial"/>
              <a:buNone/>
            </a:pPr>
            <a:r>
              <a:rPr lang="en-GB" sz="1400" b="1" i="0" u="none" strike="noStrike" cap="none">
                <a:solidFill>
                  <a:srgbClr val="FFFFFF"/>
                </a:solidFill>
                <a:latin typeface="Arial Narrow"/>
                <a:ea typeface="Arial Narrow"/>
                <a:cs typeface="Arial Narrow"/>
                <a:sym typeface="Arial Narrow"/>
              </a:rPr>
              <a:t>Activity 1</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1800"/>
              <a:buNone/>
            </a:pPr>
            <a:r>
              <a:rPr lang="en-GB"/>
              <a:t>Step 5: Write your guide</a:t>
            </a:r>
            <a:endParaRPr/>
          </a:p>
        </p:txBody>
      </p:sp>
      <p:sp>
        <p:nvSpPr>
          <p:cNvPr id="186" name="Google Shape;186;p22"/>
          <p:cNvSpPr txBox="1">
            <a:spLocks noGrp="1"/>
          </p:cNvSpPr>
          <p:nvPr>
            <p:ph type="body" idx="1"/>
          </p:nvPr>
        </p:nvSpPr>
        <p:spPr>
          <a:xfrm>
            <a:off x="838200" y="1825625"/>
            <a:ext cx="10515600" cy="4209369"/>
          </a:xfrm>
          <a:prstGeom prst="rect">
            <a:avLst/>
          </a:prstGeom>
          <a:noFill/>
          <a:ln w="28575" cap="flat" cmpd="sng">
            <a:solidFill>
              <a:srgbClr val="EBDDF4"/>
            </a:solidFill>
            <a:prstDash val="solid"/>
            <a:round/>
            <a:headEnd type="none" w="sm" len="sm"/>
            <a:tailEnd type="none" w="sm" len="sm"/>
          </a:ln>
        </p:spPr>
        <p:txBody>
          <a:bodyPr spcFirstLastPara="1" wrap="square" lIns="180000" tIns="180000" rIns="180000" bIns="180000" anchor="t" anchorCtr="0">
            <a:normAutofit lnSpcReduction="10000"/>
          </a:bodyPr>
          <a:lstStyle/>
          <a:p>
            <a:pPr marL="114300" lvl="0" indent="0" algn="l" rtl="0">
              <a:lnSpc>
                <a:spcPct val="108000"/>
              </a:lnSpc>
              <a:spcBef>
                <a:spcPts val="1000"/>
              </a:spcBef>
              <a:spcAft>
                <a:spcPts val="0"/>
              </a:spcAft>
              <a:buSzPts val="1800"/>
              <a:buNone/>
            </a:pPr>
            <a:r>
              <a:rPr lang="en-GB" sz="2000" dirty="0">
                <a:latin typeface="Arial"/>
                <a:ea typeface="Arial"/>
                <a:cs typeface="Arial"/>
                <a:sym typeface="Arial"/>
              </a:rPr>
              <a:t>Write a guide for clients without construction experience about types of MMC. </a:t>
            </a:r>
            <a:br>
              <a:rPr lang="en-GB" sz="2000" dirty="0">
                <a:latin typeface="Arial"/>
                <a:ea typeface="Arial"/>
                <a:cs typeface="Arial"/>
                <a:sym typeface="Arial"/>
              </a:rPr>
            </a:br>
            <a:r>
              <a:rPr lang="en-GB" sz="2000" dirty="0">
                <a:latin typeface="Arial"/>
                <a:ea typeface="Arial"/>
                <a:cs typeface="Arial"/>
                <a:sym typeface="Arial"/>
              </a:rPr>
              <a:t>You need to include:</a:t>
            </a:r>
            <a:endParaRPr sz="2000" dirty="0"/>
          </a:p>
          <a:p>
            <a:pPr marL="457200" lvl="0" indent="-342900" algn="l" rtl="0">
              <a:lnSpc>
                <a:spcPct val="107000"/>
              </a:lnSpc>
              <a:spcBef>
                <a:spcPts val="1000"/>
              </a:spcBef>
              <a:spcAft>
                <a:spcPts val="0"/>
              </a:spcAft>
              <a:buSzPts val="1800"/>
              <a:buChar char="•"/>
            </a:pPr>
            <a:r>
              <a:rPr lang="en-GB" sz="2000" dirty="0">
                <a:latin typeface="Arial"/>
                <a:ea typeface="Arial"/>
                <a:cs typeface="Arial"/>
                <a:sym typeface="Arial"/>
              </a:rPr>
              <a:t>an introduction – make it clear what the </a:t>
            </a:r>
            <a:r>
              <a:rPr lang="en-GB" sz="2000" dirty="0"/>
              <a:t>guide</a:t>
            </a:r>
            <a:r>
              <a:rPr lang="en-GB" sz="2000" dirty="0">
                <a:latin typeface="Arial"/>
                <a:ea typeface="Arial"/>
                <a:cs typeface="Arial"/>
                <a:sym typeface="Arial"/>
              </a:rPr>
              <a:t> will be about;</a:t>
            </a:r>
            <a:endParaRPr sz="2000" dirty="0"/>
          </a:p>
          <a:p>
            <a:pPr marL="457200" lvl="0" indent="-342900" algn="l" rtl="0">
              <a:lnSpc>
                <a:spcPct val="107000"/>
              </a:lnSpc>
              <a:spcBef>
                <a:spcPts val="1800"/>
              </a:spcBef>
              <a:spcAft>
                <a:spcPts val="0"/>
              </a:spcAft>
              <a:buSzPts val="1800"/>
              <a:buChar char="•"/>
            </a:pPr>
            <a:r>
              <a:rPr lang="en-GB" sz="2000" dirty="0">
                <a:latin typeface="Arial"/>
                <a:ea typeface="Arial"/>
                <a:cs typeface="Arial"/>
                <a:sym typeface="Arial"/>
              </a:rPr>
              <a:t>a list of different types of MMC and a brief description of each;</a:t>
            </a:r>
            <a:endParaRPr sz="2000" dirty="0"/>
          </a:p>
          <a:p>
            <a:pPr marL="457200" lvl="0" indent="-342900" algn="l" rtl="0">
              <a:lnSpc>
                <a:spcPct val="107000"/>
              </a:lnSpc>
              <a:spcBef>
                <a:spcPts val="1800"/>
              </a:spcBef>
              <a:spcAft>
                <a:spcPts val="0"/>
              </a:spcAft>
              <a:buSzPts val="1800"/>
              <a:buChar char="•"/>
            </a:pPr>
            <a:r>
              <a:rPr lang="en-GB" sz="2000" dirty="0">
                <a:latin typeface="Arial"/>
                <a:ea typeface="Arial"/>
                <a:cs typeface="Arial"/>
                <a:sym typeface="Arial"/>
              </a:rPr>
              <a:t>a focus on one type of MMC – with </a:t>
            </a:r>
            <a:r>
              <a:rPr lang="en-GB" sz="2000" dirty="0"/>
              <a:t>in-depth information </a:t>
            </a:r>
            <a:r>
              <a:rPr lang="en-GB" sz="2000" dirty="0">
                <a:latin typeface="Arial"/>
                <a:ea typeface="Arial"/>
                <a:cs typeface="Arial"/>
                <a:sym typeface="Arial"/>
              </a:rPr>
              <a:t>about </a:t>
            </a:r>
            <a:r>
              <a:rPr lang="en-GB" sz="2000" dirty="0"/>
              <a:t>how it works,</a:t>
            </a:r>
            <a:r>
              <a:rPr lang="en-GB" sz="2000" dirty="0">
                <a:latin typeface="Arial"/>
                <a:ea typeface="Arial"/>
                <a:cs typeface="Arial"/>
                <a:sym typeface="Arial"/>
              </a:rPr>
              <a:t> the material used</a:t>
            </a:r>
            <a:r>
              <a:rPr lang="en-GB" sz="2000" dirty="0"/>
              <a:t> and </a:t>
            </a:r>
            <a:r>
              <a:rPr lang="en-GB" sz="2000" dirty="0">
                <a:latin typeface="Arial"/>
                <a:ea typeface="Arial"/>
                <a:cs typeface="Arial"/>
                <a:sym typeface="Arial"/>
              </a:rPr>
              <a:t>the use of emerging technology</a:t>
            </a:r>
            <a:r>
              <a:rPr lang="en-GB" sz="2000" dirty="0"/>
              <a:t> (i</a:t>
            </a:r>
            <a:r>
              <a:rPr lang="en-GB" sz="2000" dirty="0">
                <a:latin typeface="Arial"/>
                <a:ea typeface="Arial"/>
                <a:cs typeface="Arial"/>
                <a:sym typeface="Arial"/>
              </a:rPr>
              <a:t>nclude diagrams and images);</a:t>
            </a:r>
            <a:endParaRPr sz="2000" dirty="0"/>
          </a:p>
          <a:p>
            <a:pPr marL="457200" lvl="0" indent="-342900" algn="l" rtl="0">
              <a:lnSpc>
                <a:spcPct val="107000"/>
              </a:lnSpc>
              <a:spcBef>
                <a:spcPts val="1800"/>
              </a:spcBef>
              <a:spcAft>
                <a:spcPts val="0"/>
              </a:spcAft>
              <a:buSzPts val="1800"/>
              <a:buChar char="•"/>
            </a:pPr>
            <a:r>
              <a:rPr lang="en-GB" sz="2000" dirty="0">
                <a:latin typeface="Arial"/>
                <a:ea typeface="Arial"/>
                <a:cs typeface="Arial"/>
                <a:sym typeface="Arial"/>
              </a:rPr>
              <a:t>any personal experience you have had with different types of MMC (e.g. on your placement);</a:t>
            </a:r>
            <a:endParaRPr sz="2000" dirty="0"/>
          </a:p>
          <a:p>
            <a:pPr marL="457200" lvl="0" indent="-342900" algn="l" rtl="0">
              <a:lnSpc>
                <a:spcPct val="107000"/>
              </a:lnSpc>
              <a:spcBef>
                <a:spcPts val="1800"/>
              </a:spcBef>
              <a:spcAft>
                <a:spcPts val="0"/>
              </a:spcAft>
              <a:buSzPts val="1800"/>
              <a:buChar char="•"/>
            </a:pPr>
            <a:r>
              <a:rPr lang="en-GB" sz="2000" dirty="0">
                <a:latin typeface="Arial"/>
                <a:ea typeface="Arial"/>
                <a:cs typeface="Arial"/>
                <a:sym typeface="Arial"/>
              </a:rPr>
              <a:t>a conclusion – a summary of the information</a:t>
            </a:r>
            <a:r>
              <a:rPr lang="en-GB" sz="2000" dirty="0"/>
              <a:t> you have included in your guide.</a:t>
            </a:r>
            <a:endParaRPr sz="2000" dirty="0"/>
          </a:p>
        </p:txBody>
      </p:sp>
      <p:sp>
        <p:nvSpPr>
          <p:cNvPr id="187" name="Google Shape;187;p22"/>
          <p:cNvSpPr/>
          <p:nvPr/>
        </p:nvSpPr>
        <p:spPr>
          <a:xfrm>
            <a:off x="9973929" y="162686"/>
            <a:ext cx="2078400" cy="365100"/>
          </a:xfrm>
          <a:prstGeom prst="flowChartAlternateProcess">
            <a:avLst/>
          </a:prstGeom>
          <a:solidFill>
            <a:srgbClr val="F1995D"/>
          </a:solidFill>
          <a:ln>
            <a:noFill/>
          </a:ln>
        </p:spPr>
        <p:txBody>
          <a:bodyPr spcFirstLastPara="1" wrap="square" lIns="91425" tIns="45700" rIns="91425" bIns="45700" anchor="b" anchorCtr="0">
            <a:noAutofit/>
          </a:bodyPr>
          <a:lstStyle/>
          <a:p>
            <a:pPr marL="457200" marR="0" lvl="0" indent="-457200" algn="l" rtl="0">
              <a:lnSpc>
                <a:spcPct val="108000"/>
              </a:lnSpc>
              <a:spcBef>
                <a:spcPts val="0"/>
              </a:spcBef>
              <a:spcAft>
                <a:spcPts val="0"/>
              </a:spcAft>
              <a:buClr>
                <a:srgbClr val="534C29"/>
              </a:buClr>
              <a:buSzPts val="1400"/>
              <a:buFont typeface="Arial"/>
              <a:buNone/>
            </a:pPr>
            <a:r>
              <a:rPr lang="en-GB" sz="1400" b="1" i="0" u="none" strike="noStrike" cap="none">
                <a:solidFill>
                  <a:srgbClr val="FFFFFF"/>
                </a:solidFill>
                <a:latin typeface="Arial Narrow"/>
                <a:ea typeface="Arial Narrow"/>
                <a:cs typeface="Arial Narrow"/>
                <a:sym typeface="Arial Narrow"/>
              </a:rPr>
              <a:t>Activity 1</a:t>
            </a:r>
            <a:endParaRPr sz="1400" b="0" i="0" u="none" strike="noStrike" cap="none">
              <a:solidFill>
                <a:srgbClr val="000000"/>
              </a:solidFill>
              <a:latin typeface="Arial"/>
              <a:ea typeface="Arial"/>
              <a:cs typeface="Arial"/>
              <a:sym typeface="Arial"/>
            </a:endParaRPr>
          </a:p>
        </p:txBody>
      </p:sp>
      <p:sp>
        <p:nvSpPr>
          <p:cNvPr id="188" name="Google Shape;188;p22"/>
          <p:cNvSpPr txBox="1"/>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457200" marR="0" lvl="0" indent="-228600" algn="l" rtl="0">
              <a:lnSpc>
                <a:spcPct val="108000"/>
              </a:lnSpc>
              <a:spcBef>
                <a:spcPts val="1000"/>
              </a:spcBef>
              <a:spcAft>
                <a:spcPts val="0"/>
              </a:spcAft>
              <a:buClr>
                <a:srgbClr val="534C29"/>
              </a:buClr>
              <a:buSzPts val="1200"/>
              <a:buFont typeface="Arial"/>
              <a:buNone/>
            </a:pPr>
            <a:r>
              <a:rPr lang="en-GB" sz="1200" b="0" i="0" u="none" strike="noStrike" cap="none">
                <a:solidFill>
                  <a:srgbClr val="898989"/>
                </a:solidFill>
                <a:latin typeface="Arial"/>
                <a:ea typeface="Arial"/>
                <a:cs typeface="Arial"/>
                <a:sym typeface="Arial"/>
              </a:rPr>
              <a:t>Lesson 3: Types of Modern Methods of Construction</a:t>
            </a: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1800"/>
              <a:buNone/>
            </a:pPr>
            <a:r>
              <a:rPr lang="en-GB"/>
              <a:t>Step 6: Reflect on your work</a:t>
            </a:r>
            <a:endParaRPr/>
          </a:p>
        </p:txBody>
      </p:sp>
      <p:sp>
        <p:nvSpPr>
          <p:cNvPr id="194" name="Google Shape;194;p23"/>
          <p:cNvSpPr txBox="1">
            <a:spLocks noGrp="1"/>
          </p:cNvSpPr>
          <p:nvPr>
            <p:ph type="body" idx="1"/>
          </p:nvPr>
        </p:nvSpPr>
        <p:spPr>
          <a:xfrm>
            <a:off x="838200" y="1825625"/>
            <a:ext cx="10515600" cy="4183289"/>
          </a:xfrm>
          <a:prstGeom prst="rect">
            <a:avLst/>
          </a:prstGeom>
          <a:noFill/>
          <a:ln w="28575" cap="flat" cmpd="sng">
            <a:solidFill>
              <a:srgbClr val="EBDDF4"/>
            </a:solidFill>
            <a:prstDash val="solid"/>
            <a:round/>
            <a:headEnd type="none" w="sm" len="sm"/>
            <a:tailEnd type="none" w="sm" len="sm"/>
          </a:ln>
        </p:spPr>
        <p:txBody>
          <a:bodyPr spcFirstLastPara="1" wrap="square" lIns="180000" tIns="180000" rIns="180000" bIns="180000" anchor="t" anchorCtr="0">
            <a:normAutofit/>
          </a:bodyPr>
          <a:lstStyle/>
          <a:p>
            <a:pPr marL="457200" lvl="0" indent="-342900" algn="l" rtl="0">
              <a:lnSpc>
                <a:spcPct val="108000"/>
              </a:lnSpc>
              <a:spcBef>
                <a:spcPts val="1000"/>
              </a:spcBef>
              <a:spcAft>
                <a:spcPts val="0"/>
              </a:spcAft>
              <a:buSzPts val="1800"/>
              <a:buChar char="•"/>
            </a:pPr>
            <a:r>
              <a:rPr lang="en-GB"/>
              <a:t>Did you find out everything you needed to?</a:t>
            </a:r>
            <a:endParaRPr/>
          </a:p>
          <a:p>
            <a:pPr marL="457200" lvl="0" indent="-342900" algn="l" rtl="0">
              <a:lnSpc>
                <a:spcPct val="108000"/>
              </a:lnSpc>
              <a:spcBef>
                <a:spcPts val="1000"/>
              </a:spcBef>
              <a:spcAft>
                <a:spcPts val="0"/>
              </a:spcAft>
              <a:buSzPts val="1800"/>
              <a:buChar char="•"/>
            </a:pPr>
            <a:r>
              <a:rPr lang="en-GB"/>
              <a:t>What would you have done differently when researching?</a:t>
            </a:r>
            <a:endParaRPr/>
          </a:p>
          <a:p>
            <a:pPr marL="457200" lvl="0" indent="-342900" algn="l" rtl="0">
              <a:lnSpc>
                <a:spcPct val="108000"/>
              </a:lnSpc>
              <a:spcBef>
                <a:spcPts val="1000"/>
              </a:spcBef>
              <a:spcAft>
                <a:spcPts val="0"/>
              </a:spcAft>
              <a:buSzPts val="1800"/>
              <a:buChar char="•"/>
            </a:pPr>
            <a:r>
              <a:rPr lang="en-GB"/>
              <a:t>What did you find hard when writing your guide?</a:t>
            </a:r>
            <a:endParaRPr/>
          </a:p>
          <a:p>
            <a:pPr marL="457200" lvl="0" indent="-342900" algn="l" rtl="0">
              <a:lnSpc>
                <a:spcPct val="108000"/>
              </a:lnSpc>
              <a:spcBef>
                <a:spcPts val="1000"/>
              </a:spcBef>
              <a:spcAft>
                <a:spcPts val="0"/>
              </a:spcAft>
              <a:buSzPts val="1800"/>
              <a:buChar char="•"/>
            </a:pPr>
            <a:r>
              <a:rPr lang="en-GB"/>
              <a:t>How would you improve your research and writing next time?</a:t>
            </a:r>
            <a:endParaRPr/>
          </a:p>
          <a:p>
            <a:pPr marL="457200" lvl="0" indent="-342900" algn="l" rtl="0">
              <a:lnSpc>
                <a:spcPct val="108000"/>
              </a:lnSpc>
              <a:spcBef>
                <a:spcPts val="1000"/>
              </a:spcBef>
              <a:spcAft>
                <a:spcPts val="0"/>
              </a:spcAft>
              <a:buSzPts val="1800"/>
              <a:buChar char="•"/>
            </a:pPr>
            <a:r>
              <a:rPr lang="en-GB"/>
              <a:t>What questions do you still have regarding types of MMC?</a:t>
            </a:r>
            <a:endParaRPr/>
          </a:p>
          <a:p>
            <a:pPr marL="457200" lvl="0" indent="-228600" algn="l" rtl="0">
              <a:lnSpc>
                <a:spcPct val="108000"/>
              </a:lnSpc>
              <a:spcBef>
                <a:spcPts val="1000"/>
              </a:spcBef>
              <a:spcAft>
                <a:spcPts val="0"/>
              </a:spcAft>
              <a:buSzPts val="1800"/>
              <a:buNone/>
            </a:pPr>
            <a:endParaRPr/>
          </a:p>
        </p:txBody>
      </p:sp>
      <p:sp>
        <p:nvSpPr>
          <p:cNvPr id="195" name="Google Shape;195;p23"/>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457200" lvl="0" indent="-228600" algn="l" rtl="0">
              <a:lnSpc>
                <a:spcPct val="108000"/>
              </a:lnSpc>
              <a:spcBef>
                <a:spcPts val="1000"/>
              </a:spcBef>
              <a:spcAft>
                <a:spcPts val="0"/>
              </a:spcAft>
              <a:buSzPts val="1200"/>
              <a:buNone/>
            </a:pPr>
            <a:r>
              <a:rPr lang="en-GB"/>
              <a:t>Lesson 3: Types of Modern Methods of Construction</a:t>
            </a:r>
            <a:endParaRPr/>
          </a:p>
        </p:txBody>
      </p:sp>
      <p:sp>
        <p:nvSpPr>
          <p:cNvPr id="196" name="Google Shape;196;p23"/>
          <p:cNvSpPr/>
          <p:nvPr/>
        </p:nvSpPr>
        <p:spPr>
          <a:xfrm>
            <a:off x="9973929" y="162686"/>
            <a:ext cx="2078400" cy="365100"/>
          </a:xfrm>
          <a:prstGeom prst="flowChartAlternateProcess">
            <a:avLst/>
          </a:prstGeom>
          <a:solidFill>
            <a:srgbClr val="F1995D"/>
          </a:solidFill>
          <a:ln>
            <a:noFill/>
          </a:ln>
        </p:spPr>
        <p:txBody>
          <a:bodyPr spcFirstLastPara="1" wrap="square" lIns="91425" tIns="45700" rIns="91425" bIns="45700" anchor="b" anchorCtr="0">
            <a:noAutofit/>
          </a:bodyPr>
          <a:lstStyle/>
          <a:p>
            <a:pPr marL="457200" marR="0" lvl="0" indent="-457200" algn="l" rtl="0">
              <a:lnSpc>
                <a:spcPct val="108000"/>
              </a:lnSpc>
              <a:spcBef>
                <a:spcPts val="0"/>
              </a:spcBef>
              <a:spcAft>
                <a:spcPts val="0"/>
              </a:spcAft>
              <a:buClr>
                <a:srgbClr val="534C29"/>
              </a:buClr>
              <a:buSzPts val="1400"/>
              <a:buFont typeface="Arial"/>
              <a:buNone/>
            </a:pPr>
            <a:r>
              <a:rPr lang="en-GB" sz="1400" b="1" i="0" u="none" strike="noStrike" cap="none">
                <a:solidFill>
                  <a:srgbClr val="FFFFFF"/>
                </a:solidFill>
                <a:latin typeface="Arial Narrow"/>
                <a:ea typeface="Arial Narrow"/>
                <a:cs typeface="Arial Narrow"/>
                <a:sym typeface="Arial Narrow"/>
              </a:rPr>
              <a:t>Activity 1</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2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1800"/>
              <a:buNone/>
            </a:pPr>
            <a:r>
              <a:rPr lang="en-GB"/>
              <a:t>Applying your knowledge</a:t>
            </a:r>
            <a:endParaRPr/>
          </a:p>
        </p:txBody>
      </p:sp>
      <p:sp>
        <p:nvSpPr>
          <p:cNvPr id="202" name="Google Shape;202;p24"/>
          <p:cNvSpPr txBox="1">
            <a:spLocks noGrp="1"/>
          </p:cNvSpPr>
          <p:nvPr>
            <p:ph type="body" idx="1"/>
          </p:nvPr>
        </p:nvSpPr>
        <p:spPr>
          <a:prstGeom prst="rect">
            <a:avLst/>
          </a:prstGeom>
          <a:noFill/>
          <a:ln>
            <a:noFill/>
          </a:ln>
        </p:spPr>
        <p:txBody>
          <a:bodyPr spcFirstLastPara="1" wrap="square" lIns="91425" tIns="45700" rIns="91425" bIns="45700" anchor="t" anchorCtr="0">
            <a:noAutofit/>
          </a:bodyPr>
          <a:lstStyle/>
          <a:p>
            <a:pPr marL="114300" lvl="0" indent="0" algn="l" rtl="0">
              <a:lnSpc>
                <a:spcPct val="108000"/>
              </a:lnSpc>
              <a:spcBef>
                <a:spcPts val="1000"/>
              </a:spcBef>
              <a:spcAft>
                <a:spcPts val="0"/>
              </a:spcAft>
              <a:buSzPts val="1800"/>
              <a:buNone/>
            </a:pPr>
            <a:r>
              <a:rPr lang="en-GB" sz="2200" dirty="0">
                <a:latin typeface="Arial"/>
                <a:ea typeface="Arial"/>
                <a:cs typeface="Arial"/>
                <a:sym typeface="Arial"/>
              </a:rPr>
              <a:t>Consider the benefits and drawbacks of using the different types of MMC for the following scenarios with specified restrictions:</a:t>
            </a:r>
            <a:endParaRPr dirty="0"/>
          </a:p>
          <a:p>
            <a:pPr marL="457200" lvl="0" indent="-342900" algn="l" rtl="0">
              <a:lnSpc>
                <a:spcPct val="108000"/>
              </a:lnSpc>
              <a:spcBef>
                <a:spcPts val="1000"/>
              </a:spcBef>
              <a:spcAft>
                <a:spcPts val="0"/>
              </a:spcAft>
              <a:buSzPts val="1800"/>
              <a:buChar char="•"/>
            </a:pPr>
            <a:r>
              <a:rPr lang="en-GB" sz="2200" dirty="0">
                <a:latin typeface="Arial"/>
                <a:ea typeface="Arial"/>
                <a:cs typeface="Arial"/>
                <a:sym typeface="Arial"/>
              </a:rPr>
              <a:t>one-off building design</a:t>
            </a:r>
            <a:endParaRPr sz="2200" dirty="0">
              <a:latin typeface="Arial"/>
              <a:ea typeface="Arial"/>
              <a:cs typeface="Arial"/>
              <a:sym typeface="Arial"/>
            </a:endParaRPr>
          </a:p>
          <a:p>
            <a:pPr marL="457200" lvl="0" indent="-342900" algn="l" rtl="0">
              <a:lnSpc>
                <a:spcPct val="108000"/>
              </a:lnSpc>
              <a:spcBef>
                <a:spcPts val="1000"/>
              </a:spcBef>
              <a:spcAft>
                <a:spcPts val="0"/>
              </a:spcAft>
              <a:buSzPts val="1800"/>
              <a:buChar char="•"/>
            </a:pPr>
            <a:r>
              <a:rPr lang="en-GB" sz="2200" dirty="0">
                <a:latin typeface="Arial"/>
                <a:ea typeface="Arial"/>
                <a:cs typeface="Arial"/>
                <a:sym typeface="Arial"/>
              </a:rPr>
              <a:t>collection of 22 houses for social housing</a:t>
            </a:r>
            <a:endParaRPr dirty="0"/>
          </a:p>
          <a:p>
            <a:pPr marL="457200" lvl="0" indent="-342900" algn="l" rtl="0">
              <a:lnSpc>
                <a:spcPct val="108000"/>
              </a:lnSpc>
              <a:spcBef>
                <a:spcPts val="1000"/>
              </a:spcBef>
              <a:spcAft>
                <a:spcPts val="0"/>
              </a:spcAft>
              <a:buSzPts val="1800"/>
              <a:buChar char="•"/>
            </a:pPr>
            <a:r>
              <a:rPr lang="en-GB" sz="2200" dirty="0">
                <a:latin typeface="Arial"/>
                <a:ea typeface="Arial"/>
                <a:cs typeface="Arial"/>
                <a:sym typeface="Arial"/>
              </a:rPr>
              <a:t>high-rise office block </a:t>
            </a:r>
            <a:endParaRPr sz="2200" dirty="0">
              <a:latin typeface="Arial"/>
              <a:ea typeface="Arial"/>
              <a:cs typeface="Arial"/>
              <a:sym typeface="Arial"/>
            </a:endParaRPr>
          </a:p>
          <a:p>
            <a:pPr marL="457200" lvl="0" indent="-342900" algn="l" rtl="0">
              <a:lnSpc>
                <a:spcPct val="108000"/>
              </a:lnSpc>
              <a:spcBef>
                <a:spcPts val="1000"/>
              </a:spcBef>
              <a:spcAft>
                <a:spcPts val="0"/>
              </a:spcAft>
              <a:buSzPts val="1800"/>
              <a:buChar char="•"/>
            </a:pPr>
            <a:r>
              <a:rPr lang="en-GB" sz="2200" dirty="0">
                <a:latin typeface="Arial"/>
                <a:ea typeface="Arial"/>
                <a:cs typeface="Arial"/>
                <a:sym typeface="Arial"/>
              </a:rPr>
              <a:t>outdoor pursuits centre. </a:t>
            </a:r>
            <a:endParaRPr sz="2200" dirty="0"/>
          </a:p>
        </p:txBody>
      </p:sp>
      <p:sp>
        <p:nvSpPr>
          <p:cNvPr id="203" name="Google Shape;203;p24"/>
          <p:cNvSpPr txBox="1">
            <a:spLocks noGrp="1"/>
          </p:cNvSpPr>
          <p:nvPr>
            <p:ph type="body" idx="2"/>
          </p:nvPr>
        </p:nvSpPr>
        <p:spPr>
          <a:prstGeom prst="rect">
            <a:avLst/>
          </a:prstGeom>
          <a:solidFill>
            <a:srgbClr val="EBDDF4"/>
          </a:solidFill>
          <a:ln w="19050" cap="sq" cmpd="sng">
            <a:solidFill>
              <a:srgbClr val="432673"/>
            </a:solidFill>
            <a:prstDash val="solid"/>
            <a:round/>
            <a:headEnd type="none" w="sm" len="sm"/>
            <a:tailEnd type="none" w="sm" len="sm"/>
          </a:ln>
        </p:spPr>
        <p:txBody>
          <a:bodyPr spcFirstLastPara="1" wrap="square" lIns="180000" tIns="180000" rIns="180000" bIns="180000" anchor="t" anchorCtr="0">
            <a:normAutofit/>
          </a:bodyPr>
          <a:lstStyle/>
          <a:p>
            <a:pPr marL="114300" marR="0" lvl="0" indent="0" algn="l" rtl="0">
              <a:lnSpc>
                <a:spcPct val="108000"/>
              </a:lnSpc>
              <a:spcBef>
                <a:spcPts val="1000"/>
              </a:spcBef>
              <a:spcAft>
                <a:spcPts val="0"/>
              </a:spcAft>
              <a:buClr>
                <a:srgbClr val="534C29"/>
              </a:buClr>
              <a:buSzPts val="1800"/>
              <a:buFont typeface="Arial"/>
              <a:buNone/>
            </a:pPr>
            <a:r>
              <a:rPr lang="en-GB" sz="1800" b="1" i="0" u="none" strike="noStrike" cap="none" dirty="0">
                <a:solidFill>
                  <a:srgbClr val="262626"/>
                </a:solidFill>
                <a:latin typeface="Arial"/>
                <a:ea typeface="Arial"/>
                <a:cs typeface="Arial"/>
                <a:sym typeface="Arial"/>
              </a:rPr>
              <a:t>Resources needed</a:t>
            </a:r>
            <a:endParaRPr dirty="0"/>
          </a:p>
          <a:p>
            <a:pPr marL="457200" lvl="0" indent="-342900" algn="l" rtl="0">
              <a:lnSpc>
                <a:spcPct val="108000"/>
              </a:lnSpc>
              <a:spcBef>
                <a:spcPts val="1000"/>
              </a:spcBef>
              <a:spcAft>
                <a:spcPts val="0"/>
              </a:spcAft>
              <a:buSzPts val="1800"/>
              <a:buChar char="•"/>
            </a:pPr>
            <a:r>
              <a:rPr lang="en-GB" sz="1800" b="0" i="0" u="none" strike="noStrike" cap="none" dirty="0">
                <a:solidFill>
                  <a:srgbClr val="262626"/>
                </a:solidFill>
                <a:latin typeface="Arial"/>
                <a:ea typeface="Arial"/>
                <a:cs typeface="Arial"/>
                <a:sym typeface="Arial"/>
              </a:rPr>
              <a:t>L3 Plenary Worksheet</a:t>
            </a:r>
            <a:endParaRPr dirty="0"/>
          </a:p>
          <a:p>
            <a:pPr marL="457200" lvl="0" indent="-342900" algn="l" rtl="0">
              <a:lnSpc>
                <a:spcPct val="108000"/>
              </a:lnSpc>
              <a:spcBef>
                <a:spcPts val="1000"/>
              </a:spcBef>
              <a:spcAft>
                <a:spcPts val="0"/>
              </a:spcAft>
              <a:buSzPts val="1800"/>
              <a:buChar char="•"/>
            </a:pPr>
            <a:r>
              <a:rPr lang="en-GB" sz="1800" b="0" i="0" u="none" strike="noStrike" cap="none" dirty="0">
                <a:solidFill>
                  <a:srgbClr val="262626"/>
                </a:solidFill>
                <a:latin typeface="Arial"/>
                <a:ea typeface="Arial"/>
                <a:cs typeface="Arial"/>
                <a:sym typeface="Arial"/>
              </a:rPr>
              <a:t>L3 Plenary Answer Sheet</a:t>
            </a:r>
            <a:endParaRPr dirty="0"/>
          </a:p>
          <a:p>
            <a:pPr marL="457200" lvl="0" indent="-228600" algn="l" rtl="0">
              <a:lnSpc>
                <a:spcPct val="108000"/>
              </a:lnSpc>
              <a:spcBef>
                <a:spcPts val="1000"/>
              </a:spcBef>
              <a:spcAft>
                <a:spcPts val="0"/>
              </a:spcAft>
              <a:buSzPts val="1800"/>
              <a:buNone/>
            </a:pPr>
            <a:endParaRPr sz="1800" b="0" i="0" u="none" strike="noStrike" cap="none" dirty="0">
              <a:solidFill>
                <a:srgbClr val="262626"/>
              </a:solidFill>
              <a:latin typeface="Arial"/>
              <a:ea typeface="Arial"/>
              <a:cs typeface="Arial"/>
              <a:sym typeface="Arial"/>
            </a:endParaRPr>
          </a:p>
        </p:txBody>
      </p:sp>
      <p:sp>
        <p:nvSpPr>
          <p:cNvPr id="204" name="Google Shape;204;p24"/>
          <p:cNvSpPr txBox="1">
            <a:spLocks noGrp="1"/>
          </p:cNvSpPr>
          <p:nvPr>
            <p:ph type="body" idx="3"/>
          </p:nvPr>
        </p:nvSpPr>
        <p:spPr>
          <a:prstGeom prst="rect">
            <a:avLst/>
          </a:prstGeom>
          <a:noFill/>
          <a:ln>
            <a:noFill/>
          </a:ln>
        </p:spPr>
        <p:txBody>
          <a:bodyPr spcFirstLastPara="1" wrap="square" lIns="91425" tIns="45700" rIns="91425" bIns="45700" anchor="ctr" anchorCtr="0">
            <a:noAutofit/>
          </a:bodyPr>
          <a:lstStyle/>
          <a:p>
            <a:pPr marL="457200" lvl="0" indent="-228600" algn="l" rtl="0">
              <a:lnSpc>
                <a:spcPct val="108000"/>
              </a:lnSpc>
              <a:spcBef>
                <a:spcPts val="1000"/>
              </a:spcBef>
              <a:spcAft>
                <a:spcPts val="0"/>
              </a:spcAft>
              <a:buSzPts val="1200"/>
              <a:buNone/>
            </a:pPr>
            <a:r>
              <a:rPr lang="en-GB"/>
              <a:t>Lesson 3: Types of Modern Methods of Construction</a:t>
            </a:r>
            <a:endParaRPr/>
          </a:p>
        </p:txBody>
      </p:sp>
      <p:sp>
        <p:nvSpPr>
          <p:cNvPr id="206" name="Google Shape;206;p24"/>
          <p:cNvSpPr/>
          <p:nvPr/>
        </p:nvSpPr>
        <p:spPr>
          <a:xfrm>
            <a:off x="9973929" y="162686"/>
            <a:ext cx="2078400" cy="365100"/>
          </a:xfrm>
          <a:prstGeom prst="flowChartAlternateProcess">
            <a:avLst/>
          </a:prstGeom>
          <a:solidFill>
            <a:srgbClr val="88A2FF"/>
          </a:solidFill>
          <a:ln>
            <a:noFill/>
          </a:ln>
        </p:spPr>
        <p:txBody>
          <a:bodyPr spcFirstLastPara="1" wrap="square" lIns="91425" tIns="45700" rIns="91425" bIns="45700" anchor="t" anchorCtr="0">
            <a:noAutofit/>
          </a:bodyPr>
          <a:lstStyle/>
          <a:p>
            <a:pPr marL="0" marR="0" lvl="0" indent="0" algn="l" rtl="0">
              <a:lnSpc>
                <a:spcPct val="108000"/>
              </a:lnSpc>
              <a:spcBef>
                <a:spcPts val="0"/>
              </a:spcBef>
              <a:spcAft>
                <a:spcPts val="0"/>
              </a:spcAft>
              <a:buClr>
                <a:srgbClr val="000000"/>
              </a:buClr>
              <a:buSzPts val="1400"/>
              <a:buFont typeface="Arial"/>
              <a:buNone/>
            </a:pPr>
            <a:r>
              <a:rPr lang="en-GB" sz="1400" b="1" i="0" u="none" strike="noStrike" cap="none">
                <a:solidFill>
                  <a:srgbClr val="FFFFFF"/>
                </a:solidFill>
                <a:latin typeface="Arial Narrow"/>
                <a:ea typeface="Arial Narrow"/>
                <a:cs typeface="Arial Narrow"/>
                <a:sym typeface="Arial Narrow"/>
              </a:rPr>
              <a:t>Plenary</a:t>
            </a:r>
            <a:endParaRPr sz="1400" b="1" i="0" u="none" strike="noStrike" cap="none">
              <a:solidFill>
                <a:srgbClr val="FFFFFF"/>
              </a:solidFill>
              <a:latin typeface="Arial Narrow"/>
              <a:ea typeface="Arial Narrow"/>
              <a:cs typeface="Arial Narrow"/>
              <a:sym typeface="Arial Narrow"/>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1800"/>
              <a:buNone/>
            </a:pPr>
            <a:r>
              <a:rPr lang="en-GB"/>
              <a:t>In this lesson, we have:</a:t>
            </a:r>
            <a:endParaRPr dirty="0"/>
          </a:p>
        </p:txBody>
      </p:sp>
      <p:sp>
        <p:nvSpPr>
          <p:cNvPr id="212" name="Google Shape;212;p25"/>
          <p:cNvSpPr txBox="1">
            <a:spLocks noGrp="1"/>
          </p:cNvSpPr>
          <p:nvPr>
            <p:ph type="body" idx="1"/>
          </p:nvPr>
        </p:nvSpPr>
        <p:spPr>
          <a:xfrm>
            <a:off x="838200" y="1825625"/>
            <a:ext cx="6400800" cy="4351338"/>
          </a:xfrm>
          <a:prstGeom prst="rect">
            <a:avLst/>
          </a:prstGeom>
          <a:noFill/>
          <a:ln>
            <a:noFill/>
          </a:ln>
        </p:spPr>
        <p:txBody>
          <a:bodyPr spcFirstLastPara="1" wrap="square" lIns="91425" tIns="45700" rIns="91425" bIns="45700" anchor="t" anchorCtr="0">
            <a:noAutofit/>
          </a:bodyPr>
          <a:lstStyle/>
          <a:p>
            <a:pPr marL="342900" lvl="0" indent="-342900" algn="l" rtl="0">
              <a:lnSpc>
                <a:spcPct val="107000"/>
              </a:lnSpc>
              <a:spcBef>
                <a:spcPts val="1000"/>
              </a:spcBef>
              <a:spcAft>
                <a:spcPts val="0"/>
              </a:spcAft>
              <a:buSzPts val="1800"/>
              <a:buFont typeface="Arial"/>
              <a:buChar char="•"/>
            </a:pPr>
            <a:r>
              <a:rPr lang="en-GB" dirty="0"/>
              <a:t>identified</a:t>
            </a:r>
            <a:r>
              <a:rPr lang="en-GB" dirty="0">
                <a:solidFill>
                  <a:srgbClr val="0D0D0D"/>
                </a:solidFill>
                <a:latin typeface="Arial"/>
                <a:ea typeface="Arial"/>
                <a:cs typeface="Arial"/>
                <a:sym typeface="Arial"/>
              </a:rPr>
              <a:t> and described different types of off-site construction methods;</a:t>
            </a:r>
            <a:endParaRPr dirty="0">
              <a:solidFill>
                <a:srgbClr val="0D0D0D"/>
              </a:solidFill>
              <a:latin typeface="Arial"/>
              <a:ea typeface="Arial"/>
              <a:cs typeface="Arial"/>
              <a:sym typeface="Arial"/>
            </a:endParaRPr>
          </a:p>
          <a:p>
            <a:pPr marL="342900" lvl="0" indent="-342900" algn="l" rtl="0">
              <a:lnSpc>
                <a:spcPct val="107000"/>
              </a:lnSpc>
              <a:spcBef>
                <a:spcPts val="1000"/>
              </a:spcBef>
              <a:spcAft>
                <a:spcPts val="0"/>
              </a:spcAft>
              <a:buSzPts val="1800"/>
              <a:buFont typeface="Arial"/>
              <a:buChar char="•"/>
            </a:pPr>
            <a:r>
              <a:rPr lang="en-GB" dirty="0">
                <a:solidFill>
                  <a:srgbClr val="0D0D0D"/>
                </a:solidFill>
                <a:latin typeface="Arial"/>
                <a:ea typeface="Arial"/>
                <a:cs typeface="Arial"/>
                <a:sym typeface="Arial"/>
              </a:rPr>
              <a:t>discriminated between off-site methods and selected appropriate methods for different situations. </a:t>
            </a:r>
            <a:endParaRPr dirty="0"/>
          </a:p>
        </p:txBody>
      </p:sp>
      <p:sp>
        <p:nvSpPr>
          <p:cNvPr id="214" name="Google Shape;214;p25"/>
          <p:cNvSpPr txBox="1">
            <a:spLocks noGrp="1"/>
          </p:cNvSpPr>
          <p:nvPr>
            <p:ph type="body" idx="3"/>
          </p:nvPr>
        </p:nvSpPr>
        <p:spPr>
          <a:xfrm>
            <a:off x="838199" y="6356349"/>
            <a:ext cx="4911969" cy="365125"/>
          </a:xfrm>
          <a:prstGeom prst="rect">
            <a:avLst/>
          </a:prstGeom>
          <a:noFill/>
          <a:ln>
            <a:noFill/>
          </a:ln>
        </p:spPr>
        <p:txBody>
          <a:bodyPr spcFirstLastPara="1" wrap="square" lIns="91425" tIns="45700" rIns="91425" bIns="45700" anchor="ctr" anchorCtr="0">
            <a:noAutofit/>
          </a:bodyPr>
          <a:lstStyle/>
          <a:p>
            <a:pPr marL="457200" lvl="0" indent="-228600" algn="l" rtl="0">
              <a:lnSpc>
                <a:spcPct val="108000"/>
              </a:lnSpc>
              <a:spcBef>
                <a:spcPts val="1000"/>
              </a:spcBef>
              <a:spcAft>
                <a:spcPts val="0"/>
              </a:spcAft>
              <a:buSzPts val="1200"/>
              <a:buNone/>
            </a:pPr>
            <a:r>
              <a:rPr lang="en-GB"/>
              <a:t>Lesson 3: Types of Modern Methods of Construction</a:t>
            </a:r>
            <a:endParaRPr/>
          </a:p>
        </p:txBody>
      </p:sp>
      <p:sp>
        <p:nvSpPr>
          <p:cNvPr id="215" name="Google Shape;215;p25"/>
          <p:cNvSpPr/>
          <p:nvPr/>
        </p:nvSpPr>
        <p:spPr>
          <a:xfrm>
            <a:off x="9973929" y="162686"/>
            <a:ext cx="2078400" cy="365100"/>
          </a:xfrm>
          <a:prstGeom prst="flowChartAlternateProcess">
            <a:avLst/>
          </a:prstGeom>
          <a:solidFill>
            <a:srgbClr val="88A2FF"/>
          </a:solidFill>
          <a:ln>
            <a:noFill/>
          </a:ln>
        </p:spPr>
        <p:txBody>
          <a:bodyPr spcFirstLastPara="1" wrap="square" lIns="91425" tIns="45700" rIns="91425" bIns="45700" anchor="t" anchorCtr="0">
            <a:noAutofit/>
          </a:bodyPr>
          <a:lstStyle/>
          <a:p>
            <a:pPr marL="0" marR="0" lvl="0" indent="0" algn="l" rtl="0">
              <a:lnSpc>
                <a:spcPct val="108000"/>
              </a:lnSpc>
              <a:spcBef>
                <a:spcPts val="0"/>
              </a:spcBef>
              <a:spcAft>
                <a:spcPts val="0"/>
              </a:spcAft>
              <a:buClr>
                <a:srgbClr val="000000"/>
              </a:buClr>
              <a:buSzPts val="1400"/>
              <a:buFont typeface="Arial"/>
              <a:buNone/>
            </a:pPr>
            <a:r>
              <a:rPr lang="en-GB" sz="1400" b="1" i="0" u="none" strike="noStrike" cap="none">
                <a:solidFill>
                  <a:srgbClr val="FFFFFF"/>
                </a:solidFill>
                <a:latin typeface="Arial Narrow"/>
                <a:ea typeface="Arial Narrow"/>
                <a:cs typeface="Arial Narrow"/>
                <a:sym typeface="Arial Narrow"/>
              </a:rPr>
              <a:t>Plenary</a:t>
            </a:r>
            <a:endParaRPr sz="1400" b="1" i="0" u="none" strike="noStrike" cap="none">
              <a:solidFill>
                <a:srgbClr val="FFFFFF"/>
              </a:solidFill>
              <a:latin typeface="Arial Narrow"/>
              <a:ea typeface="Arial Narrow"/>
              <a:cs typeface="Arial Narrow"/>
              <a:sym typeface="Arial Narrow"/>
            </a:endParaRPr>
          </a:p>
        </p:txBody>
      </p:sp>
      <p:sp>
        <p:nvSpPr>
          <p:cNvPr id="5" name="Google Shape;100;p12">
            <a:extLst>
              <a:ext uri="{FF2B5EF4-FFF2-40B4-BE49-F238E27FC236}">
                <a16:creationId xmlns:a16="http://schemas.microsoft.com/office/drawing/2014/main" id="{3078850F-A340-CFFD-3609-70268368A437}"/>
              </a:ext>
            </a:extLst>
          </p:cNvPr>
          <p:cNvSpPr txBox="1">
            <a:spLocks noGrp="1"/>
          </p:cNvSpPr>
          <p:nvPr>
            <p:ph type="body" idx="2"/>
          </p:nvPr>
        </p:nvSpPr>
        <p:spPr>
          <a:xfrm>
            <a:off x="7530353" y="1690688"/>
            <a:ext cx="3823447" cy="4070031"/>
          </a:xfrm>
          <a:prstGeom prst="rect">
            <a:avLst/>
          </a:prstGeom>
          <a:solidFill>
            <a:schemeClr val="lt1"/>
          </a:solidFill>
          <a:ln w="28575" cap="flat" cmpd="sng">
            <a:solidFill>
              <a:srgbClr val="88A2FF"/>
            </a:solidFill>
            <a:prstDash val="solid"/>
            <a:round/>
            <a:headEnd type="none" w="sm" len="sm"/>
            <a:tailEnd type="none" w="sm" len="sm"/>
          </a:ln>
        </p:spPr>
        <p:txBody>
          <a:bodyPr spcFirstLastPara="1" wrap="square" lIns="180000" tIns="144000" rIns="180000" bIns="144000" anchor="t" anchorCtr="0">
            <a:noAutofit/>
          </a:bodyPr>
          <a:lstStyle/>
          <a:p>
            <a:pPr marL="0" lvl="0" indent="0" algn="l" rtl="0">
              <a:lnSpc>
                <a:spcPct val="107000"/>
              </a:lnSpc>
              <a:spcBef>
                <a:spcPts val="600"/>
              </a:spcBef>
              <a:spcAft>
                <a:spcPts val="0"/>
              </a:spcAft>
              <a:buSzPts val="1857"/>
              <a:buNone/>
            </a:pPr>
            <a:r>
              <a:rPr lang="en-GB" sz="1300" b="1" dirty="0">
                <a:solidFill>
                  <a:srgbClr val="0D0D0D"/>
                </a:solidFill>
                <a:latin typeface="Arial"/>
                <a:ea typeface="Arial"/>
                <a:cs typeface="Arial"/>
                <a:sym typeface="Arial"/>
              </a:rPr>
              <a:t>Skills:</a:t>
            </a:r>
            <a:endParaRPr sz="1300" b="1" dirty="0">
              <a:solidFill>
                <a:srgbClr val="0D0D0D"/>
              </a:solidFill>
              <a:latin typeface="Arial"/>
              <a:ea typeface="Arial"/>
              <a:cs typeface="Arial"/>
              <a:sym typeface="Arial"/>
            </a:endParaRPr>
          </a:p>
          <a:p>
            <a:pPr marL="0" lvl="0" indent="0" algn="l" rtl="0">
              <a:lnSpc>
                <a:spcPct val="107000"/>
              </a:lnSpc>
              <a:spcBef>
                <a:spcPts val="600"/>
              </a:spcBef>
              <a:spcAft>
                <a:spcPts val="0"/>
              </a:spcAft>
              <a:buSzPts val="1857"/>
              <a:buNone/>
            </a:pPr>
            <a:r>
              <a:rPr lang="en-GB" sz="1300" b="1" dirty="0">
                <a:solidFill>
                  <a:srgbClr val="0D0D0D"/>
                </a:solidFill>
                <a:latin typeface="Arial"/>
                <a:ea typeface="Arial"/>
                <a:cs typeface="Arial"/>
                <a:sym typeface="Arial"/>
              </a:rPr>
              <a:t>CS1 </a:t>
            </a:r>
            <a:r>
              <a:rPr lang="en-GB" sz="1300" dirty="0">
                <a:solidFill>
                  <a:srgbClr val="0D0D0D"/>
                </a:solidFill>
                <a:latin typeface="Arial"/>
                <a:ea typeface="Arial"/>
                <a:cs typeface="Arial"/>
                <a:sym typeface="Arial"/>
              </a:rPr>
              <a:t>Participate in group and class discussions to examine concepts and approaches to produce solutions to construction problems</a:t>
            </a:r>
            <a:endParaRPr sz="1300" dirty="0"/>
          </a:p>
          <a:p>
            <a:pPr marL="0" lvl="0" indent="0" algn="l" rtl="0">
              <a:lnSpc>
                <a:spcPct val="107000"/>
              </a:lnSpc>
              <a:spcBef>
                <a:spcPts val="600"/>
              </a:spcBef>
              <a:spcAft>
                <a:spcPts val="0"/>
              </a:spcAft>
              <a:buSzPts val="1857"/>
              <a:buNone/>
            </a:pPr>
            <a:r>
              <a:rPr lang="en-GB" sz="1300" b="1" dirty="0">
                <a:solidFill>
                  <a:srgbClr val="0D0D0D"/>
                </a:solidFill>
                <a:latin typeface="Arial"/>
                <a:ea typeface="Arial"/>
                <a:cs typeface="Arial"/>
                <a:sym typeface="Arial"/>
              </a:rPr>
              <a:t>General competencies:</a:t>
            </a:r>
            <a:endParaRPr sz="1300" b="1" dirty="0">
              <a:solidFill>
                <a:srgbClr val="0D0D0D"/>
              </a:solidFill>
              <a:latin typeface="Arial"/>
              <a:ea typeface="Arial"/>
              <a:cs typeface="Arial"/>
              <a:sym typeface="Arial"/>
            </a:endParaRPr>
          </a:p>
          <a:p>
            <a:pPr marL="0" lvl="0" indent="0" algn="l" rtl="0">
              <a:lnSpc>
                <a:spcPct val="107000"/>
              </a:lnSpc>
              <a:spcBef>
                <a:spcPts val="600"/>
              </a:spcBef>
              <a:spcAft>
                <a:spcPts val="0"/>
              </a:spcAft>
              <a:buSzPts val="1857"/>
              <a:buNone/>
            </a:pPr>
            <a:r>
              <a:rPr lang="en-GB" sz="1300" dirty="0">
                <a:solidFill>
                  <a:srgbClr val="0D0D0D"/>
                </a:solidFill>
                <a:latin typeface="Arial"/>
                <a:ea typeface="Arial"/>
                <a:cs typeface="Arial"/>
                <a:sym typeface="Arial"/>
              </a:rPr>
              <a:t>English:</a:t>
            </a:r>
            <a:endParaRPr sz="1300" dirty="0"/>
          </a:p>
          <a:p>
            <a:pPr marL="0" lvl="0" indent="0" algn="l" rtl="0">
              <a:lnSpc>
                <a:spcPct val="107000"/>
              </a:lnSpc>
              <a:spcBef>
                <a:spcPts val="600"/>
              </a:spcBef>
              <a:spcAft>
                <a:spcPts val="0"/>
              </a:spcAft>
              <a:buSzPts val="1857"/>
              <a:buNone/>
            </a:pPr>
            <a:r>
              <a:rPr lang="en-GB" sz="1300" b="1" dirty="0">
                <a:solidFill>
                  <a:srgbClr val="0D0D0D"/>
                </a:solidFill>
                <a:latin typeface="Arial"/>
                <a:ea typeface="Arial"/>
                <a:cs typeface="Arial"/>
                <a:sym typeface="Arial"/>
              </a:rPr>
              <a:t>E3</a:t>
            </a:r>
            <a:r>
              <a:rPr lang="en-GB" sz="1300" dirty="0">
                <a:solidFill>
                  <a:srgbClr val="0D0D0D"/>
                </a:solidFill>
                <a:latin typeface="Arial"/>
                <a:ea typeface="Arial"/>
                <a:cs typeface="Arial"/>
                <a:sym typeface="Arial"/>
              </a:rPr>
              <a:t> Create text for different purposes and audiences</a:t>
            </a:r>
            <a:endParaRPr sz="1300" dirty="0"/>
          </a:p>
          <a:p>
            <a:pPr marL="0" lvl="0" indent="0" algn="l" rtl="0">
              <a:lnSpc>
                <a:spcPct val="107000"/>
              </a:lnSpc>
              <a:spcBef>
                <a:spcPts val="600"/>
              </a:spcBef>
              <a:spcAft>
                <a:spcPts val="0"/>
              </a:spcAft>
              <a:buSzPts val="1857"/>
              <a:buNone/>
            </a:pPr>
            <a:r>
              <a:rPr lang="en-GB" sz="1300" b="1" dirty="0">
                <a:solidFill>
                  <a:srgbClr val="0D0D0D"/>
                </a:solidFill>
                <a:latin typeface="Arial"/>
                <a:ea typeface="Arial"/>
                <a:cs typeface="Arial"/>
                <a:sym typeface="Arial"/>
              </a:rPr>
              <a:t>E5</a:t>
            </a:r>
            <a:r>
              <a:rPr lang="en-GB" sz="1300" dirty="0">
                <a:solidFill>
                  <a:srgbClr val="0D0D0D"/>
                </a:solidFill>
                <a:latin typeface="Arial"/>
                <a:ea typeface="Arial"/>
                <a:cs typeface="Arial"/>
                <a:sym typeface="Arial"/>
              </a:rPr>
              <a:t> Synthesise information</a:t>
            </a:r>
            <a:endParaRPr sz="1300" dirty="0"/>
          </a:p>
          <a:p>
            <a:pPr marL="0" lvl="0" indent="0" algn="l" rtl="0">
              <a:lnSpc>
                <a:spcPct val="107000"/>
              </a:lnSpc>
              <a:spcBef>
                <a:spcPts val="600"/>
              </a:spcBef>
              <a:spcAft>
                <a:spcPts val="0"/>
              </a:spcAft>
              <a:buSzPts val="1857"/>
              <a:buNone/>
            </a:pPr>
            <a:r>
              <a:rPr lang="en-GB" sz="1300" b="1" dirty="0">
                <a:solidFill>
                  <a:srgbClr val="0D0D0D"/>
                </a:solidFill>
                <a:latin typeface="Arial"/>
                <a:ea typeface="Arial"/>
                <a:cs typeface="Arial"/>
                <a:sym typeface="Arial"/>
              </a:rPr>
              <a:t>E6 </a:t>
            </a:r>
            <a:r>
              <a:rPr lang="en-GB" sz="1300" dirty="0">
                <a:solidFill>
                  <a:srgbClr val="0D0D0D"/>
                </a:solidFill>
                <a:latin typeface="Arial"/>
                <a:ea typeface="Arial"/>
                <a:cs typeface="Arial"/>
                <a:sym typeface="Arial"/>
              </a:rPr>
              <a:t>Take part in/leading discussions</a:t>
            </a:r>
            <a:endParaRPr sz="1300" dirty="0"/>
          </a:p>
          <a:p>
            <a:pPr marL="0" lvl="0" indent="0" algn="l" rtl="0">
              <a:lnSpc>
                <a:spcPct val="107000"/>
              </a:lnSpc>
              <a:spcBef>
                <a:spcPts val="600"/>
              </a:spcBef>
              <a:spcAft>
                <a:spcPts val="0"/>
              </a:spcAft>
              <a:buSzPts val="1857"/>
              <a:buNone/>
            </a:pPr>
            <a:r>
              <a:rPr lang="en-GB" sz="1300" dirty="0">
                <a:solidFill>
                  <a:srgbClr val="0D0D0D"/>
                </a:solidFill>
                <a:latin typeface="Arial"/>
                <a:ea typeface="Arial"/>
                <a:cs typeface="Arial"/>
                <a:sym typeface="Arial"/>
              </a:rPr>
              <a:t>Digital:</a:t>
            </a:r>
            <a:endParaRPr sz="1300" dirty="0"/>
          </a:p>
          <a:p>
            <a:pPr marL="0" lvl="0" indent="0" algn="l" rtl="0">
              <a:lnSpc>
                <a:spcPct val="107000"/>
              </a:lnSpc>
              <a:spcBef>
                <a:spcPts val="600"/>
              </a:spcBef>
              <a:spcAft>
                <a:spcPts val="0"/>
              </a:spcAft>
              <a:buSzPts val="1857"/>
              <a:buNone/>
            </a:pPr>
            <a:r>
              <a:rPr lang="en-GB" sz="1300" b="1" dirty="0">
                <a:solidFill>
                  <a:srgbClr val="0D0D0D"/>
                </a:solidFill>
                <a:latin typeface="Arial"/>
                <a:ea typeface="Arial"/>
                <a:cs typeface="Arial"/>
                <a:sym typeface="Arial"/>
              </a:rPr>
              <a:t>D1</a:t>
            </a:r>
            <a:r>
              <a:rPr lang="en-GB" sz="1300" dirty="0">
                <a:solidFill>
                  <a:srgbClr val="0D0D0D"/>
                </a:solidFill>
                <a:latin typeface="Arial"/>
                <a:ea typeface="Arial"/>
                <a:cs typeface="Arial"/>
                <a:sym typeface="Arial"/>
              </a:rPr>
              <a:t> Use digital technology and media effectively</a:t>
            </a:r>
            <a:endParaRPr sz="1300" dirty="0"/>
          </a:p>
          <a:p>
            <a:pPr marL="0" lvl="0" indent="0" algn="l" rtl="0">
              <a:lnSpc>
                <a:spcPct val="107000"/>
              </a:lnSpc>
              <a:spcBef>
                <a:spcPts val="600"/>
              </a:spcBef>
              <a:spcAft>
                <a:spcPts val="0"/>
              </a:spcAft>
              <a:buSzPts val="1857"/>
              <a:buNone/>
            </a:pPr>
            <a:r>
              <a:rPr lang="en-GB" sz="1300" b="1" dirty="0">
                <a:solidFill>
                  <a:srgbClr val="0D0D0D"/>
                </a:solidFill>
                <a:latin typeface="Arial"/>
                <a:ea typeface="Arial"/>
                <a:cs typeface="Arial"/>
                <a:sym typeface="Arial"/>
              </a:rPr>
              <a:t>D3</a:t>
            </a:r>
            <a:r>
              <a:rPr lang="en-GB" sz="1300" dirty="0">
                <a:solidFill>
                  <a:srgbClr val="0D0D0D"/>
                </a:solidFill>
                <a:latin typeface="Arial"/>
                <a:ea typeface="Arial"/>
                <a:cs typeface="Arial"/>
                <a:sym typeface="Arial"/>
              </a:rPr>
              <a:t> Communicate and collaborate</a:t>
            </a:r>
            <a:endParaRPr sz="1300" dirty="0"/>
          </a:p>
          <a:p>
            <a:pPr marL="457200" lvl="0" indent="-228600" algn="l" rtl="0">
              <a:lnSpc>
                <a:spcPct val="108000"/>
              </a:lnSpc>
              <a:spcBef>
                <a:spcPts val="1800"/>
              </a:spcBef>
              <a:spcAft>
                <a:spcPts val="0"/>
              </a:spcAft>
              <a:buSzPts val="2080"/>
              <a:buNone/>
            </a:pPr>
            <a:endParaRPr sz="1300" dirty="0"/>
          </a:p>
          <a:p>
            <a:pPr marL="457200" lvl="0" indent="-228600" algn="l" rtl="0">
              <a:lnSpc>
                <a:spcPct val="108000"/>
              </a:lnSpc>
              <a:spcBef>
                <a:spcPts val="1000"/>
              </a:spcBef>
              <a:spcAft>
                <a:spcPts val="0"/>
              </a:spcAft>
              <a:buSzPts val="2080"/>
              <a:buNone/>
            </a:pPr>
            <a:endParaRPr sz="1300" dirty="0"/>
          </a:p>
          <a:p>
            <a:pPr marL="457200" lvl="0" indent="-228600" algn="l" rtl="0">
              <a:lnSpc>
                <a:spcPct val="108000"/>
              </a:lnSpc>
              <a:spcBef>
                <a:spcPts val="1000"/>
              </a:spcBef>
              <a:spcAft>
                <a:spcPts val="0"/>
              </a:spcAft>
              <a:buSzPts val="2080"/>
              <a:buNone/>
            </a:pPr>
            <a:endParaRPr sz="1300" dirty="0"/>
          </a:p>
          <a:p>
            <a:pPr marL="457200" lvl="0" indent="-228600" algn="l" rtl="0">
              <a:lnSpc>
                <a:spcPct val="108000"/>
              </a:lnSpc>
              <a:spcBef>
                <a:spcPts val="1000"/>
              </a:spcBef>
              <a:spcAft>
                <a:spcPts val="0"/>
              </a:spcAft>
              <a:buSzPts val="2080"/>
              <a:buNone/>
            </a:pPr>
            <a:endParaRPr sz="13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1800"/>
              <a:buNone/>
            </a:pPr>
            <a:r>
              <a:rPr lang="en-GB"/>
              <a:t>Take it further</a:t>
            </a:r>
            <a:endParaRPr/>
          </a:p>
        </p:txBody>
      </p:sp>
      <p:sp>
        <p:nvSpPr>
          <p:cNvPr id="221" name="Google Shape;221;p26"/>
          <p:cNvSpPr txBox="1">
            <a:spLocks noGrp="1"/>
          </p:cNvSpPr>
          <p:nvPr>
            <p:ph type="body" idx="1"/>
          </p:nvPr>
        </p:nvSpPr>
        <p:spPr>
          <a:xfrm>
            <a:off x="838199" y="1825625"/>
            <a:ext cx="10701759" cy="4183289"/>
          </a:xfrm>
          <a:prstGeom prst="rect">
            <a:avLst/>
          </a:prstGeom>
          <a:noFill/>
          <a:ln w="28575" cap="flat" cmpd="sng">
            <a:solidFill>
              <a:srgbClr val="EBDDF4"/>
            </a:solidFill>
            <a:prstDash val="solid"/>
            <a:round/>
            <a:headEnd type="none" w="sm" len="sm"/>
            <a:tailEnd type="none" w="sm" len="sm"/>
          </a:ln>
        </p:spPr>
        <p:txBody>
          <a:bodyPr spcFirstLastPara="1" wrap="square" lIns="180000" tIns="180000" rIns="180000" bIns="180000" anchor="t" anchorCtr="0">
            <a:normAutofit/>
          </a:bodyPr>
          <a:lstStyle/>
          <a:p>
            <a:pPr marL="457200" lvl="0" indent="-342900" algn="l" rtl="0">
              <a:lnSpc>
                <a:spcPct val="108000"/>
              </a:lnSpc>
              <a:spcBef>
                <a:spcPts val="1000"/>
              </a:spcBef>
              <a:spcAft>
                <a:spcPts val="0"/>
              </a:spcAft>
              <a:buSzPts val="1800"/>
              <a:buChar char="•"/>
            </a:pPr>
            <a:r>
              <a:rPr lang="en-GB"/>
              <a:t>If you enjoyed researching different types of off-site construction methods and would like to find out more, consider searching for ‘using emerging technologies for MMC’, or researching how the NHS are planning to adopt more MMC into their infrastructure.</a:t>
            </a:r>
            <a:endParaRPr/>
          </a:p>
          <a:p>
            <a:pPr marL="457200" lvl="0" indent="-342900" algn="l" rtl="0">
              <a:lnSpc>
                <a:spcPct val="108000"/>
              </a:lnSpc>
              <a:spcBef>
                <a:spcPts val="1000"/>
              </a:spcBef>
              <a:spcAft>
                <a:spcPts val="0"/>
              </a:spcAft>
              <a:buSzPts val="1800"/>
              <a:buChar char="•"/>
            </a:pPr>
            <a:r>
              <a:rPr lang="en-GB"/>
              <a:t>Can you now answer any of the questions you raised yourself in Step 6?</a:t>
            </a:r>
            <a:endParaRPr/>
          </a:p>
        </p:txBody>
      </p:sp>
      <p:sp>
        <p:nvSpPr>
          <p:cNvPr id="222" name="Google Shape;222;p26"/>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457200" lvl="0" indent="-228600" algn="l" rtl="0">
              <a:lnSpc>
                <a:spcPct val="108000"/>
              </a:lnSpc>
              <a:spcBef>
                <a:spcPts val="1000"/>
              </a:spcBef>
              <a:spcAft>
                <a:spcPts val="0"/>
              </a:spcAft>
              <a:buSzPts val="1200"/>
              <a:buNone/>
            </a:pPr>
            <a:r>
              <a:rPr lang="en-GB"/>
              <a:t>Lesson 3: Types of Modern Methods of Construction</a:t>
            </a:r>
            <a:endParaRPr/>
          </a:p>
        </p:txBody>
      </p:sp>
      <p:sp>
        <p:nvSpPr>
          <p:cNvPr id="223" name="Google Shape;223;p26"/>
          <p:cNvSpPr/>
          <p:nvPr/>
        </p:nvSpPr>
        <p:spPr>
          <a:xfrm>
            <a:off x="9973929" y="162686"/>
            <a:ext cx="2078400" cy="365100"/>
          </a:xfrm>
          <a:prstGeom prst="flowChartAlternateProcess">
            <a:avLst/>
          </a:prstGeom>
          <a:solidFill>
            <a:srgbClr val="8E53EF"/>
          </a:solidFill>
          <a:ln>
            <a:noFill/>
          </a:ln>
        </p:spPr>
        <p:txBody>
          <a:bodyPr spcFirstLastPara="1" wrap="square" lIns="91425" tIns="45700" rIns="91425" bIns="45700" anchor="b" anchorCtr="0">
            <a:noAutofit/>
          </a:bodyPr>
          <a:lstStyle/>
          <a:p>
            <a:pPr marL="457200" marR="0" lvl="0" indent="-457200" algn="l" rtl="0">
              <a:lnSpc>
                <a:spcPct val="108000"/>
              </a:lnSpc>
              <a:spcBef>
                <a:spcPts val="0"/>
              </a:spcBef>
              <a:spcAft>
                <a:spcPts val="0"/>
              </a:spcAft>
              <a:buClr>
                <a:srgbClr val="534C29"/>
              </a:buClr>
              <a:buSzPts val="1400"/>
              <a:buFont typeface="Arial"/>
              <a:buNone/>
            </a:pPr>
            <a:r>
              <a:rPr lang="en-GB" sz="1400" b="1" i="0" u="none" strike="noStrike" cap="none">
                <a:solidFill>
                  <a:srgbClr val="FFFFFF"/>
                </a:solidFill>
                <a:latin typeface="Arial Narrow"/>
                <a:ea typeface="Arial Narrow"/>
                <a:cs typeface="Arial Narrow"/>
                <a:sym typeface="Arial Narrow"/>
              </a:rPr>
              <a:t>Consolidation</a:t>
            </a:r>
            <a:endParaRPr sz="1400" b="1" i="0" u="none" strike="noStrike" cap="none">
              <a:solidFill>
                <a:srgbClr val="FFFFFF"/>
              </a:solidFill>
              <a:latin typeface="Arial Narrow"/>
              <a:ea typeface="Arial Narrow"/>
              <a:cs typeface="Arial Narrow"/>
              <a:sym typeface="Arial Narrow"/>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1800"/>
              <a:buNone/>
            </a:pPr>
            <a:r>
              <a:rPr lang="en-GB"/>
              <a:t>In this lesson, we will:</a:t>
            </a:r>
            <a:endParaRPr/>
          </a:p>
        </p:txBody>
      </p:sp>
      <p:sp>
        <p:nvSpPr>
          <p:cNvPr id="99" name="Google Shape;99;p12"/>
          <p:cNvSpPr txBox="1">
            <a:spLocks noGrp="1"/>
          </p:cNvSpPr>
          <p:nvPr>
            <p:ph type="body" idx="1"/>
          </p:nvPr>
        </p:nvSpPr>
        <p:spPr>
          <a:xfrm>
            <a:off x="838200" y="1825625"/>
            <a:ext cx="6400800" cy="4351338"/>
          </a:xfrm>
          <a:prstGeom prst="rect">
            <a:avLst/>
          </a:prstGeom>
          <a:noFill/>
          <a:ln>
            <a:noFill/>
          </a:ln>
        </p:spPr>
        <p:txBody>
          <a:bodyPr spcFirstLastPara="1" wrap="square" lIns="91425" tIns="45700" rIns="91425" bIns="45700" anchor="t" anchorCtr="0">
            <a:noAutofit/>
          </a:bodyPr>
          <a:lstStyle/>
          <a:p>
            <a:pPr marL="342900" lvl="0" indent="-342900" algn="l" rtl="0">
              <a:lnSpc>
                <a:spcPct val="107000"/>
              </a:lnSpc>
              <a:spcBef>
                <a:spcPts val="1000"/>
              </a:spcBef>
              <a:spcAft>
                <a:spcPts val="0"/>
              </a:spcAft>
              <a:buSzPts val="1680"/>
              <a:buFont typeface="Arial"/>
              <a:buChar char="•"/>
            </a:pPr>
            <a:r>
              <a:rPr lang="en-GB" dirty="0"/>
              <a:t>identify and describe different types of off-site construction methods;</a:t>
            </a:r>
            <a:endParaRPr dirty="0"/>
          </a:p>
          <a:p>
            <a:pPr marL="342900" lvl="0" indent="-342900" algn="l" rtl="0">
              <a:lnSpc>
                <a:spcPct val="107000"/>
              </a:lnSpc>
              <a:spcBef>
                <a:spcPts val="1000"/>
              </a:spcBef>
              <a:spcAft>
                <a:spcPts val="0"/>
              </a:spcAft>
              <a:buSzPts val="1680"/>
              <a:buFont typeface="Arial"/>
              <a:buChar char="•"/>
            </a:pPr>
            <a:r>
              <a:rPr lang="en-GB" dirty="0"/>
              <a:t>discriminate between off-site methods and select appropriate methods for different situations.</a:t>
            </a:r>
            <a:endParaRPr dirty="0"/>
          </a:p>
        </p:txBody>
      </p:sp>
      <p:sp>
        <p:nvSpPr>
          <p:cNvPr id="100" name="Google Shape;100;p12"/>
          <p:cNvSpPr txBox="1">
            <a:spLocks noGrp="1"/>
          </p:cNvSpPr>
          <p:nvPr>
            <p:ph type="body" idx="2"/>
          </p:nvPr>
        </p:nvSpPr>
        <p:spPr>
          <a:xfrm>
            <a:off x="7530353" y="1690688"/>
            <a:ext cx="3823447" cy="4070031"/>
          </a:xfrm>
          <a:prstGeom prst="rect">
            <a:avLst/>
          </a:prstGeom>
          <a:solidFill>
            <a:schemeClr val="lt1"/>
          </a:solidFill>
          <a:ln w="28575" cap="flat" cmpd="sng">
            <a:solidFill>
              <a:srgbClr val="88A2FF"/>
            </a:solidFill>
            <a:prstDash val="solid"/>
            <a:round/>
            <a:headEnd type="none" w="sm" len="sm"/>
            <a:tailEnd type="none" w="sm" len="sm"/>
          </a:ln>
        </p:spPr>
        <p:txBody>
          <a:bodyPr spcFirstLastPara="1" wrap="square" lIns="180000" tIns="144000" rIns="180000" bIns="144000" anchor="t" anchorCtr="0">
            <a:noAutofit/>
          </a:bodyPr>
          <a:lstStyle/>
          <a:p>
            <a:pPr marL="0" lvl="0" indent="0" algn="l" rtl="0">
              <a:lnSpc>
                <a:spcPct val="107000"/>
              </a:lnSpc>
              <a:spcBef>
                <a:spcPts val="600"/>
              </a:spcBef>
              <a:spcAft>
                <a:spcPts val="0"/>
              </a:spcAft>
              <a:buSzPts val="1857"/>
              <a:buNone/>
            </a:pPr>
            <a:r>
              <a:rPr lang="en-GB" sz="1300" b="1" dirty="0">
                <a:solidFill>
                  <a:srgbClr val="0D0D0D"/>
                </a:solidFill>
                <a:latin typeface="Arial"/>
                <a:ea typeface="Arial"/>
                <a:cs typeface="Arial"/>
                <a:sym typeface="Arial"/>
              </a:rPr>
              <a:t>Skills:</a:t>
            </a:r>
            <a:endParaRPr sz="1300" b="1" dirty="0">
              <a:solidFill>
                <a:srgbClr val="0D0D0D"/>
              </a:solidFill>
              <a:latin typeface="Arial"/>
              <a:ea typeface="Arial"/>
              <a:cs typeface="Arial"/>
              <a:sym typeface="Arial"/>
            </a:endParaRPr>
          </a:p>
          <a:p>
            <a:pPr marL="0" lvl="0" indent="0" algn="l" rtl="0">
              <a:lnSpc>
                <a:spcPct val="107000"/>
              </a:lnSpc>
              <a:spcBef>
                <a:spcPts val="600"/>
              </a:spcBef>
              <a:spcAft>
                <a:spcPts val="0"/>
              </a:spcAft>
              <a:buSzPts val="1857"/>
              <a:buNone/>
            </a:pPr>
            <a:r>
              <a:rPr lang="en-GB" sz="1300" b="1" dirty="0">
                <a:solidFill>
                  <a:srgbClr val="0D0D0D"/>
                </a:solidFill>
                <a:latin typeface="Arial"/>
                <a:ea typeface="Arial"/>
                <a:cs typeface="Arial"/>
                <a:sym typeface="Arial"/>
              </a:rPr>
              <a:t>CS1 </a:t>
            </a:r>
            <a:r>
              <a:rPr lang="en-GB" sz="1300" dirty="0">
                <a:solidFill>
                  <a:srgbClr val="0D0D0D"/>
                </a:solidFill>
                <a:latin typeface="Arial"/>
                <a:ea typeface="Arial"/>
                <a:cs typeface="Arial"/>
                <a:sym typeface="Arial"/>
              </a:rPr>
              <a:t>Participate in group and class discussions to examine concepts and approaches to produce solutions to construction problems</a:t>
            </a:r>
            <a:endParaRPr sz="1300" dirty="0"/>
          </a:p>
          <a:p>
            <a:pPr marL="0" lvl="0" indent="0" algn="l" rtl="0">
              <a:lnSpc>
                <a:spcPct val="107000"/>
              </a:lnSpc>
              <a:spcBef>
                <a:spcPts val="600"/>
              </a:spcBef>
              <a:spcAft>
                <a:spcPts val="0"/>
              </a:spcAft>
              <a:buSzPts val="1857"/>
              <a:buNone/>
            </a:pPr>
            <a:r>
              <a:rPr lang="en-GB" sz="1300" b="1" dirty="0">
                <a:solidFill>
                  <a:srgbClr val="0D0D0D"/>
                </a:solidFill>
                <a:latin typeface="Arial"/>
                <a:ea typeface="Arial"/>
                <a:cs typeface="Arial"/>
                <a:sym typeface="Arial"/>
              </a:rPr>
              <a:t>General competencies:</a:t>
            </a:r>
            <a:endParaRPr sz="1300" b="1" dirty="0">
              <a:solidFill>
                <a:srgbClr val="0D0D0D"/>
              </a:solidFill>
              <a:latin typeface="Arial"/>
              <a:ea typeface="Arial"/>
              <a:cs typeface="Arial"/>
              <a:sym typeface="Arial"/>
            </a:endParaRPr>
          </a:p>
          <a:p>
            <a:pPr marL="0" lvl="0" indent="0" algn="l" rtl="0">
              <a:lnSpc>
                <a:spcPct val="107000"/>
              </a:lnSpc>
              <a:spcBef>
                <a:spcPts val="600"/>
              </a:spcBef>
              <a:spcAft>
                <a:spcPts val="0"/>
              </a:spcAft>
              <a:buSzPts val="1857"/>
              <a:buNone/>
            </a:pPr>
            <a:r>
              <a:rPr lang="en-GB" sz="1300" dirty="0">
                <a:solidFill>
                  <a:srgbClr val="0D0D0D"/>
                </a:solidFill>
                <a:latin typeface="Arial"/>
                <a:ea typeface="Arial"/>
                <a:cs typeface="Arial"/>
                <a:sym typeface="Arial"/>
              </a:rPr>
              <a:t>English:</a:t>
            </a:r>
            <a:endParaRPr sz="1300" dirty="0"/>
          </a:p>
          <a:p>
            <a:pPr marL="0" lvl="0" indent="0" algn="l" rtl="0">
              <a:lnSpc>
                <a:spcPct val="107000"/>
              </a:lnSpc>
              <a:spcBef>
                <a:spcPts val="600"/>
              </a:spcBef>
              <a:spcAft>
                <a:spcPts val="0"/>
              </a:spcAft>
              <a:buSzPts val="1857"/>
              <a:buNone/>
            </a:pPr>
            <a:r>
              <a:rPr lang="en-GB" sz="1300" b="1" dirty="0">
                <a:solidFill>
                  <a:srgbClr val="0D0D0D"/>
                </a:solidFill>
                <a:latin typeface="Arial"/>
                <a:ea typeface="Arial"/>
                <a:cs typeface="Arial"/>
                <a:sym typeface="Arial"/>
              </a:rPr>
              <a:t>E3</a:t>
            </a:r>
            <a:r>
              <a:rPr lang="en-GB" sz="1300" dirty="0">
                <a:solidFill>
                  <a:srgbClr val="0D0D0D"/>
                </a:solidFill>
                <a:latin typeface="Arial"/>
                <a:ea typeface="Arial"/>
                <a:cs typeface="Arial"/>
                <a:sym typeface="Arial"/>
              </a:rPr>
              <a:t> Create text for different purposes and audiences</a:t>
            </a:r>
            <a:endParaRPr sz="1300" dirty="0"/>
          </a:p>
          <a:p>
            <a:pPr marL="0" lvl="0" indent="0" algn="l" rtl="0">
              <a:lnSpc>
                <a:spcPct val="107000"/>
              </a:lnSpc>
              <a:spcBef>
                <a:spcPts val="600"/>
              </a:spcBef>
              <a:spcAft>
                <a:spcPts val="0"/>
              </a:spcAft>
              <a:buSzPts val="1857"/>
              <a:buNone/>
            </a:pPr>
            <a:r>
              <a:rPr lang="en-GB" sz="1300" b="1" dirty="0">
                <a:solidFill>
                  <a:srgbClr val="0D0D0D"/>
                </a:solidFill>
                <a:latin typeface="Arial"/>
                <a:ea typeface="Arial"/>
                <a:cs typeface="Arial"/>
                <a:sym typeface="Arial"/>
              </a:rPr>
              <a:t>E5</a:t>
            </a:r>
            <a:r>
              <a:rPr lang="en-GB" sz="1300" dirty="0">
                <a:solidFill>
                  <a:srgbClr val="0D0D0D"/>
                </a:solidFill>
                <a:latin typeface="Arial"/>
                <a:ea typeface="Arial"/>
                <a:cs typeface="Arial"/>
                <a:sym typeface="Arial"/>
              </a:rPr>
              <a:t> Synthesise information</a:t>
            </a:r>
            <a:endParaRPr sz="1300" dirty="0"/>
          </a:p>
          <a:p>
            <a:pPr marL="0" lvl="0" indent="0" algn="l" rtl="0">
              <a:lnSpc>
                <a:spcPct val="107000"/>
              </a:lnSpc>
              <a:spcBef>
                <a:spcPts val="600"/>
              </a:spcBef>
              <a:spcAft>
                <a:spcPts val="0"/>
              </a:spcAft>
              <a:buSzPts val="1857"/>
              <a:buNone/>
            </a:pPr>
            <a:r>
              <a:rPr lang="en-GB" sz="1300" b="1" dirty="0">
                <a:solidFill>
                  <a:srgbClr val="0D0D0D"/>
                </a:solidFill>
                <a:latin typeface="Arial"/>
                <a:ea typeface="Arial"/>
                <a:cs typeface="Arial"/>
                <a:sym typeface="Arial"/>
              </a:rPr>
              <a:t>E6 </a:t>
            </a:r>
            <a:r>
              <a:rPr lang="en-GB" sz="1300" dirty="0">
                <a:solidFill>
                  <a:srgbClr val="0D0D0D"/>
                </a:solidFill>
                <a:latin typeface="Arial"/>
                <a:ea typeface="Arial"/>
                <a:cs typeface="Arial"/>
                <a:sym typeface="Arial"/>
              </a:rPr>
              <a:t>Take part in/leading discussions</a:t>
            </a:r>
            <a:endParaRPr sz="1300" dirty="0"/>
          </a:p>
          <a:p>
            <a:pPr marL="0" lvl="0" indent="0" algn="l" rtl="0">
              <a:lnSpc>
                <a:spcPct val="107000"/>
              </a:lnSpc>
              <a:spcBef>
                <a:spcPts val="600"/>
              </a:spcBef>
              <a:spcAft>
                <a:spcPts val="0"/>
              </a:spcAft>
              <a:buSzPts val="1857"/>
              <a:buNone/>
            </a:pPr>
            <a:r>
              <a:rPr lang="en-GB" sz="1300" dirty="0">
                <a:solidFill>
                  <a:srgbClr val="0D0D0D"/>
                </a:solidFill>
                <a:latin typeface="Arial"/>
                <a:ea typeface="Arial"/>
                <a:cs typeface="Arial"/>
                <a:sym typeface="Arial"/>
              </a:rPr>
              <a:t>Digital:</a:t>
            </a:r>
            <a:endParaRPr sz="1300" dirty="0"/>
          </a:p>
          <a:p>
            <a:pPr marL="0" lvl="0" indent="0" algn="l" rtl="0">
              <a:lnSpc>
                <a:spcPct val="107000"/>
              </a:lnSpc>
              <a:spcBef>
                <a:spcPts val="600"/>
              </a:spcBef>
              <a:spcAft>
                <a:spcPts val="0"/>
              </a:spcAft>
              <a:buSzPts val="1857"/>
              <a:buNone/>
            </a:pPr>
            <a:r>
              <a:rPr lang="en-GB" sz="1300" b="1" dirty="0">
                <a:solidFill>
                  <a:srgbClr val="0D0D0D"/>
                </a:solidFill>
                <a:latin typeface="Arial"/>
                <a:ea typeface="Arial"/>
                <a:cs typeface="Arial"/>
                <a:sym typeface="Arial"/>
              </a:rPr>
              <a:t>D1</a:t>
            </a:r>
            <a:r>
              <a:rPr lang="en-GB" sz="1300" dirty="0">
                <a:solidFill>
                  <a:srgbClr val="0D0D0D"/>
                </a:solidFill>
                <a:latin typeface="Arial"/>
                <a:ea typeface="Arial"/>
                <a:cs typeface="Arial"/>
                <a:sym typeface="Arial"/>
              </a:rPr>
              <a:t> Use digital technology and media effectively</a:t>
            </a:r>
            <a:endParaRPr sz="1300" dirty="0"/>
          </a:p>
          <a:p>
            <a:pPr marL="0" lvl="0" indent="0" algn="l" rtl="0">
              <a:lnSpc>
                <a:spcPct val="107000"/>
              </a:lnSpc>
              <a:spcBef>
                <a:spcPts val="600"/>
              </a:spcBef>
              <a:spcAft>
                <a:spcPts val="0"/>
              </a:spcAft>
              <a:buSzPts val="1857"/>
              <a:buNone/>
            </a:pPr>
            <a:r>
              <a:rPr lang="en-GB" sz="1300" b="1" dirty="0">
                <a:solidFill>
                  <a:srgbClr val="0D0D0D"/>
                </a:solidFill>
                <a:latin typeface="Arial"/>
                <a:ea typeface="Arial"/>
                <a:cs typeface="Arial"/>
                <a:sym typeface="Arial"/>
              </a:rPr>
              <a:t>D3</a:t>
            </a:r>
            <a:r>
              <a:rPr lang="en-GB" sz="1300" dirty="0">
                <a:solidFill>
                  <a:srgbClr val="0D0D0D"/>
                </a:solidFill>
                <a:latin typeface="Arial"/>
                <a:ea typeface="Arial"/>
                <a:cs typeface="Arial"/>
                <a:sym typeface="Arial"/>
              </a:rPr>
              <a:t> Communicate and collaborate</a:t>
            </a:r>
            <a:endParaRPr sz="1300" dirty="0"/>
          </a:p>
          <a:p>
            <a:pPr marL="457200" lvl="0" indent="-228600" algn="l" rtl="0">
              <a:lnSpc>
                <a:spcPct val="108000"/>
              </a:lnSpc>
              <a:spcBef>
                <a:spcPts val="1800"/>
              </a:spcBef>
              <a:spcAft>
                <a:spcPts val="0"/>
              </a:spcAft>
              <a:buSzPts val="2080"/>
              <a:buNone/>
            </a:pPr>
            <a:endParaRPr sz="1300" dirty="0"/>
          </a:p>
          <a:p>
            <a:pPr marL="457200" lvl="0" indent="-228600" algn="l" rtl="0">
              <a:lnSpc>
                <a:spcPct val="108000"/>
              </a:lnSpc>
              <a:spcBef>
                <a:spcPts val="1000"/>
              </a:spcBef>
              <a:spcAft>
                <a:spcPts val="0"/>
              </a:spcAft>
              <a:buSzPts val="2080"/>
              <a:buNone/>
            </a:pPr>
            <a:endParaRPr sz="1300" dirty="0"/>
          </a:p>
          <a:p>
            <a:pPr marL="457200" lvl="0" indent="-228600" algn="l" rtl="0">
              <a:lnSpc>
                <a:spcPct val="108000"/>
              </a:lnSpc>
              <a:spcBef>
                <a:spcPts val="1000"/>
              </a:spcBef>
              <a:spcAft>
                <a:spcPts val="0"/>
              </a:spcAft>
              <a:buSzPts val="2080"/>
              <a:buNone/>
            </a:pPr>
            <a:endParaRPr sz="1300" dirty="0"/>
          </a:p>
          <a:p>
            <a:pPr marL="457200" lvl="0" indent="-228600" algn="l" rtl="0">
              <a:lnSpc>
                <a:spcPct val="108000"/>
              </a:lnSpc>
              <a:spcBef>
                <a:spcPts val="1000"/>
              </a:spcBef>
              <a:spcAft>
                <a:spcPts val="0"/>
              </a:spcAft>
              <a:buSzPts val="2080"/>
              <a:buNone/>
            </a:pPr>
            <a:endParaRPr sz="1300" dirty="0"/>
          </a:p>
        </p:txBody>
      </p:sp>
      <p:sp>
        <p:nvSpPr>
          <p:cNvPr id="101" name="Google Shape;101;p12"/>
          <p:cNvSpPr>
            <a:spLocks noGrp="1"/>
          </p:cNvSpPr>
          <p:nvPr>
            <p:ph type="body" idx="4"/>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ctr" anchorCtr="0">
            <a:normAutofit/>
          </a:bodyPr>
          <a:lstStyle/>
          <a:p>
            <a:pPr marL="457200" lvl="0" indent="-457200" algn="l" rtl="0">
              <a:lnSpc>
                <a:spcPct val="108000"/>
              </a:lnSpc>
              <a:spcBef>
                <a:spcPts val="0"/>
              </a:spcBef>
              <a:spcAft>
                <a:spcPts val="0"/>
              </a:spcAft>
              <a:buSzPts val="1400"/>
              <a:buNone/>
            </a:pPr>
            <a:r>
              <a:rPr lang="en-GB"/>
              <a:t>Introduction</a:t>
            </a:r>
            <a:endParaRPr/>
          </a:p>
        </p:txBody>
      </p:sp>
      <p:sp>
        <p:nvSpPr>
          <p:cNvPr id="102" name="Google Shape;102;p12"/>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457200" lvl="0" indent="-228600" algn="l" rtl="0">
              <a:lnSpc>
                <a:spcPct val="108000"/>
              </a:lnSpc>
              <a:spcBef>
                <a:spcPts val="1000"/>
              </a:spcBef>
              <a:spcAft>
                <a:spcPts val="0"/>
              </a:spcAft>
              <a:buSzPts val="1200"/>
              <a:buNone/>
            </a:pPr>
            <a:r>
              <a:rPr lang="en-GB">
                <a:latin typeface="Arial"/>
                <a:ea typeface="Arial"/>
                <a:cs typeface="Arial"/>
                <a:sym typeface="Arial"/>
              </a:rPr>
              <a:t>Lesson 3: </a:t>
            </a:r>
            <a:r>
              <a:rPr lang="en-GB"/>
              <a:t>Types of Modern Methods of Construction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1800"/>
              <a:buNone/>
            </a:pPr>
            <a:r>
              <a:rPr lang="en-GB"/>
              <a:t>Recap</a:t>
            </a:r>
            <a:endParaRPr/>
          </a:p>
        </p:txBody>
      </p:sp>
      <p:sp>
        <p:nvSpPr>
          <p:cNvPr id="108" name="Google Shape;108;p13"/>
          <p:cNvSpPr txBox="1">
            <a:spLocks noGrp="1"/>
          </p:cNvSpPr>
          <p:nvPr>
            <p:ph type="body" idx="1"/>
          </p:nvPr>
        </p:nvSpPr>
        <p:spPr>
          <a:xfrm>
            <a:off x="838200" y="1825625"/>
            <a:ext cx="5496339" cy="4351338"/>
          </a:xfrm>
          <a:prstGeom prst="rect">
            <a:avLst/>
          </a:prstGeom>
          <a:noFill/>
          <a:ln>
            <a:noFill/>
          </a:ln>
        </p:spPr>
        <p:txBody>
          <a:bodyPr spcFirstLastPara="1" wrap="square" lIns="91425" tIns="45700" rIns="91425" bIns="45700" anchor="t" anchorCtr="0">
            <a:noAutofit/>
          </a:bodyPr>
          <a:lstStyle/>
          <a:p>
            <a:pPr marL="342900" lvl="0" indent="-342900" algn="l" rtl="0">
              <a:lnSpc>
                <a:spcPct val="107000"/>
              </a:lnSpc>
              <a:spcBef>
                <a:spcPts val="1000"/>
              </a:spcBef>
              <a:spcAft>
                <a:spcPts val="0"/>
              </a:spcAft>
              <a:buSzPts val="1680"/>
              <a:buFont typeface="Arial"/>
              <a:buChar char="•"/>
            </a:pPr>
            <a:r>
              <a:rPr lang="en-GB">
                <a:solidFill>
                  <a:srgbClr val="0D0D0D"/>
                </a:solidFill>
                <a:latin typeface="Arial"/>
                <a:ea typeface="Arial"/>
                <a:cs typeface="Arial"/>
                <a:sym typeface="Arial"/>
              </a:rPr>
              <a:t>What do you already know about MMC?</a:t>
            </a:r>
            <a:endParaRPr/>
          </a:p>
          <a:p>
            <a:pPr marL="342900" lvl="0" indent="-342900" algn="l" rtl="0">
              <a:lnSpc>
                <a:spcPct val="107000"/>
              </a:lnSpc>
              <a:spcBef>
                <a:spcPts val="1000"/>
              </a:spcBef>
              <a:spcAft>
                <a:spcPts val="0"/>
              </a:spcAft>
              <a:buSzPts val="1680"/>
              <a:buFont typeface="Arial"/>
              <a:buChar char="•"/>
            </a:pPr>
            <a:r>
              <a:rPr lang="en-GB">
                <a:latin typeface="Arial"/>
                <a:ea typeface="Arial"/>
                <a:cs typeface="Arial"/>
                <a:sym typeface="Arial"/>
              </a:rPr>
              <a:t>Have </a:t>
            </a:r>
            <a:r>
              <a:rPr lang="en-GB">
                <a:solidFill>
                  <a:srgbClr val="000000"/>
                </a:solidFill>
                <a:latin typeface="Arial"/>
                <a:ea typeface="Arial"/>
                <a:cs typeface="Arial"/>
                <a:sym typeface="Arial"/>
              </a:rPr>
              <a:t>you seen </a:t>
            </a:r>
            <a:r>
              <a:rPr lang="en-GB">
                <a:latin typeface="Arial"/>
                <a:ea typeface="Arial"/>
                <a:cs typeface="Arial"/>
                <a:sym typeface="Arial"/>
              </a:rPr>
              <a:t>any MMC used locally or on placement?</a:t>
            </a:r>
            <a:endParaRPr/>
          </a:p>
          <a:p>
            <a:pPr marL="342900" lvl="0" indent="-342900" algn="l" rtl="0">
              <a:lnSpc>
                <a:spcPct val="107000"/>
              </a:lnSpc>
              <a:spcBef>
                <a:spcPts val="1000"/>
              </a:spcBef>
              <a:spcAft>
                <a:spcPts val="0"/>
              </a:spcAft>
              <a:buSzPts val="1680"/>
              <a:buFont typeface="Arial"/>
              <a:buChar char="•"/>
            </a:pPr>
            <a:r>
              <a:rPr lang="en-GB">
                <a:latin typeface="Arial"/>
                <a:ea typeface="Arial"/>
                <a:cs typeface="Arial"/>
                <a:sym typeface="Arial"/>
              </a:rPr>
              <a:t>If so, why might the contractor have chosen MMC?</a:t>
            </a:r>
            <a:endParaRPr/>
          </a:p>
        </p:txBody>
      </p:sp>
      <p:sp>
        <p:nvSpPr>
          <p:cNvPr id="109" name="Google Shape;109;p13"/>
          <p:cNvSpPr>
            <a:spLocks noGrp="1"/>
          </p:cNvSpPr>
          <p:nvPr>
            <p:ph type="body" idx="4"/>
          </p:nvPr>
        </p:nvSpPr>
        <p:spPr>
          <a:xfrm>
            <a:off x="9973929" y="162686"/>
            <a:ext cx="2078545" cy="365125"/>
          </a:xfrm>
          <a:prstGeom prst="flowChartAlternateProcess">
            <a:avLst/>
          </a:prstGeom>
          <a:solidFill>
            <a:srgbClr val="88A2FF"/>
          </a:solidFill>
          <a:ln>
            <a:noFill/>
          </a:ln>
        </p:spPr>
        <p:txBody>
          <a:bodyPr spcFirstLastPara="1" wrap="square" lIns="91425" tIns="45700" rIns="91425" bIns="45700" anchor="ctr" anchorCtr="0">
            <a:normAutofit/>
          </a:bodyPr>
          <a:lstStyle/>
          <a:p>
            <a:pPr marL="457200" lvl="0" indent="-457200" algn="l" rtl="0">
              <a:lnSpc>
                <a:spcPct val="108000"/>
              </a:lnSpc>
              <a:spcBef>
                <a:spcPts val="0"/>
              </a:spcBef>
              <a:spcAft>
                <a:spcPts val="0"/>
              </a:spcAft>
              <a:buSzPts val="1400"/>
              <a:buNone/>
            </a:pPr>
            <a:r>
              <a:rPr lang="en-GB"/>
              <a:t>Introduction</a:t>
            </a:r>
            <a:endParaRPr/>
          </a:p>
        </p:txBody>
      </p:sp>
      <p:sp>
        <p:nvSpPr>
          <p:cNvPr id="110" name="Google Shape;110;p13"/>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457200" lvl="0" indent="-228600" algn="l" rtl="0">
              <a:lnSpc>
                <a:spcPct val="108000"/>
              </a:lnSpc>
              <a:spcBef>
                <a:spcPts val="1000"/>
              </a:spcBef>
              <a:spcAft>
                <a:spcPts val="0"/>
              </a:spcAft>
              <a:buSzPts val="1200"/>
              <a:buNone/>
            </a:pPr>
            <a:r>
              <a:rPr lang="en-GB">
                <a:latin typeface="Arial"/>
                <a:ea typeface="Arial"/>
                <a:cs typeface="Arial"/>
                <a:sym typeface="Arial"/>
              </a:rPr>
              <a:t>Lesson 3: </a:t>
            </a:r>
            <a:r>
              <a:rPr lang="en-GB"/>
              <a:t>Types of Modern Methods of Construction</a:t>
            </a:r>
            <a:endParaRPr/>
          </a:p>
        </p:txBody>
      </p:sp>
      <p:pic>
        <p:nvPicPr>
          <p:cNvPr id="111" name="Google Shape;111;p13">
            <a:extLst>
              <a:ext uri="{C183D7F6-B498-43B3-948B-1728B52AA6E4}">
                <adec:decorative xmlns:adec="http://schemas.microsoft.com/office/drawing/2017/decorative" val="1"/>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6599583" y="2052154"/>
            <a:ext cx="5075583" cy="338372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1800"/>
              <a:buNone/>
            </a:pPr>
            <a:r>
              <a:rPr lang="en-GB"/>
              <a:t>Research task</a:t>
            </a:r>
            <a:endParaRPr/>
          </a:p>
        </p:txBody>
      </p:sp>
      <p:sp>
        <p:nvSpPr>
          <p:cNvPr id="117" name="Google Shape;117;p14"/>
          <p:cNvSpPr txBox="1">
            <a:spLocks noGrp="1"/>
          </p:cNvSpPr>
          <p:nvPr>
            <p:ph type="body" idx="1"/>
          </p:nvPr>
        </p:nvSpPr>
        <p:spPr>
          <a:xfrm>
            <a:off x="838200" y="1825624"/>
            <a:ext cx="10012680" cy="4038728"/>
          </a:xfrm>
          <a:prstGeom prst="rect">
            <a:avLst/>
          </a:prstGeom>
          <a:solidFill>
            <a:srgbClr val="EBDDF4"/>
          </a:solidFill>
          <a:ln>
            <a:noFill/>
          </a:ln>
        </p:spPr>
        <p:txBody>
          <a:bodyPr spcFirstLastPara="1" wrap="square" lIns="180000" tIns="180000" rIns="180000" bIns="180000" anchor="t" anchorCtr="0">
            <a:normAutofit lnSpcReduction="10000"/>
          </a:bodyPr>
          <a:lstStyle/>
          <a:p>
            <a:pPr marL="450850" lvl="0" indent="-349250" algn="l" rtl="0">
              <a:lnSpc>
                <a:spcPct val="108000"/>
              </a:lnSpc>
              <a:spcBef>
                <a:spcPts val="1000"/>
              </a:spcBef>
              <a:spcAft>
                <a:spcPts val="0"/>
              </a:spcAft>
              <a:buClr>
                <a:schemeClr val="dk1"/>
              </a:buClr>
              <a:buSzPts val="2000"/>
              <a:buFont typeface="Arial"/>
              <a:buChar char="•"/>
            </a:pPr>
            <a:r>
              <a:rPr lang="en-GB">
                <a:solidFill>
                  <a:schemeClr val="dk1"/>
                </a:solidFill>
              </a:rPr>
              <a:t>Follow the steps laid out in this research task to produce a guide for clients who have no construction experience. You will need to outline what types of MMC are available and what materials are used in each method. </a:t>
            </a:r>
            <a:endParaRPr>
              <a:solidFill>
                <a:schemeClr val="dk1"/>
              </a:solidFill>
            </a:endParaRPr>
          </a:p>
          <a:p>
            <a:pPr marL="450850" lvl="0" indent="-349250" algn="l" rtl="0">
              <a:lnSpc>
                <a:spcPct val="108000"/>
              </a:lnSpc>
              <a:spcBef>
                <a:spcPts val="1000"/>
              </a:spcBef>
              <a:spcAft>
                <a:spcPts val="0"/>
              </a:spcAft>
              <a:buSzPts val="1800"/>
              <a:buFont typeface="Arial"/>
              <a:buNone/>
            </a:pPr>
            <a:endParaRPr>
              <a:solidFill>
                <a:schemeClr val="dk1"/>
              </a:solidFill>
            </a:endParaRPr>
          </a:p>
          <a:p>
            <a:pPr marL="450850" lvl="0" indent="-349250" algn="l" rtl="0">
              <a:lnSpc>
                <a:spcPct val="107916"/>
              </a:lnSpc>
              <a:spcBef>
                <a:spcPts val="400"/>
              </a:spcBef>
              <a:spcAft>
                <a:spcPts val="400"/>
              </a:spcAft>
              <a:buClr>
                <a:schemeClr val="dk1"/>
              </a:buClr>
              <a:buSzPts val="2000"/>
              <a:buFont typeface="Arial"/>
              <a:buChar char="•"/>
            </a:pPr>
            <a:r>
              <a:rPr lang="en-GB">
                <a:solidFill>
                  <a:schemeClr val="dk1"/>
                </a:solidFill>
              </a:rPr>
              <a:t>You will need to discuss how emerging technologies can be used to enhance the process </a:t>
            </a:r>
            <a:r>
              <a:rPr lang="en-GB">
                <a:solidFill>
                  <a:schemeClr val="dk1"/>
                </a:solidFill>
                <a:latin typeface="Times New Roman"/>
                <a:ea typeface="Times New Roman"/>
                <a:cs typeface="Times New Roman"/>
                <a:sym typeface="Times New Roman"/>
              </a:rPr>
              <a:t>–</a:t>
            </a:r>
            <a:r>
              <a:rPr lang="en-GB">
                <a:solidFill>
                  <a:schemeClr val="dk1"/>
                </a:solidFill>
              </a:rPr>
              <a:t> for example, robotics, computer numerical control (CNC), building information modelling (BIM), 3D concrete printing.</a:t>
            </a:r>
            <a:endParaRPr>
              <a:solidFill>
                <a:schemeClr val="dk1"/>
              </a:solidFill>
            </a:endParaRPr>
          </a:p>
        </p:txBody>
      </p:sp>
      <p:sp>
        <p:nvSpPr>
          <p:cNvPr id="118" name="Google Shape;118;p14"/>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457200" lvl="0" indent="-228600" algn="l" rtl="0">
              <a:lnSpc>
                <a:spcPct val="108000"/>
              </a:lnSpc>
              <a:spcBef>
                <a:spcPts val="1000"/>
              </a:spcBef>
              <a:spcAft>
                <a:spcPts val="0"/>
              </a:spcAft>
              <a:buSzPts val="1200"/>
              <a:buNone/>
            </a:pPr>
            <a:r>
              <a:rPr lang="en-GB">
                <a:latin typeface="Arial"/>
                <a:ea typeface="Arial"/>
                <a:cs typeface="Arial"/>
                <a:sym typeface="Arial"/>
              </a:rPr>
              <a:t>Lesson 3: </a:t>
            </a:r>
            <a:r>
              <a:rPr lang="en-GB"/>
              <a:t>Types of Modern Methods of Construction</a:t>
            </a:r>
            <a:endParaRPr/>
          </a:p>
        </p:txBody>
      </p:sp>
      <p:sp>
        <p:nvSpPr>
          <p:cNvPr id="119" name="Google Shape;119;p14"/>
          <p:cNvSpPr>
            <a:spLocks noGrp="1"/>
          </p:cNvSpPr>
          <p:nvPr>
            <p:ph type="body" idx="4"/>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ctr" anchorCtr="0">
            <a:normAutofit/>
          </a:bodyPr>
          <a:lstStyle/>
          <a:p>
            <a:pPr marL="457200" lvl="0" indent="-457200" algn="l" rtl="0">
              <a:lnSpc>
                <a:spcPct val="108000"/>
              </a:lnSpc>
              <a:spcBef>
                <a:spcPts val="0"/>
              </a:spcBef>
              <a:spcAft>
                <a:spcPts val="0"/>
              </a:spcAft>
              <a:buSzPts val="1400"/>
              <a:buNone/>
            </a:pPr>
            <a:r>
              <a:rPr lang="en-GB"/>
              <a:t>Activity 1</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1800"/>
              <a:buNone/>
            </a:pPr>
            <a:r>
              <a:rPr lang="en-GB"/>
              <a:t>Warm-up</a:t>
            </a:r>
            <a:endParaRPr/>
          </a:p>
        </p:txBody>
      </p:sp>
      <p:sp>
        <p:nvSpPr>
          <p:cNvPr id="125" name="Google Shape;125;p15" descr="A close-up of people working on plans for a construction project"/>
          <p:cNvSpPr txBox="1">
            <a:spLocks noGrp="1"/>
          </p:cNvSpPr>
          <p:nvPr>
            <p:ph type="body" idx="1"/>
          </p:nvPr>
        </p:nvSpPr>
        <p:spPr>
          <a:xfrm>
            <a:off x="838200" y="1825625"/>
            <a:ext cx="5909841" cy="4351338"/>
          </a:xfrm>
          <a:prstGeom prst="rect">
            <a:avLst/>
          </a:prstGeom>
          <a:solidFill>
            <a:srgbClr val="EBDDF4"/>
          </a:solidFill>
          <a:ln>
            <a:noFill/>
          </a:ln>
        </p:spPr>
        <p:txBody>
          <a:bodyPr spcFirstLastPara="1" wrap="square" lIns="180000" tIns="180000" rIns="180000" bIns="180000" anchor="t" anchorCtr="0">
            <a:normAutofit/>
          </a:bodyPr>
          <a:lstStyle/>
          <a:p>
            <a:pPr marL="457200" lvl="0" indent="-342900" algn="l" rtl="0">
              <a:lnSpc>
                <a:spcPct val="108000"/>
              </a:lnSpc>
              <a:spcBef>
                <a:spcPts val="1000"/>
              </a:spcBef>
              <a:spcAft>
                <a:spcPts val="0"/>
              </a:spcAft>
              <a:buSzPts val="1800"/>
              <a:buChar char="•"/>
            </a:pPr>
            <a:r>
              <a:rPr lang="en-GB"/>
              <a:t>Write a short definition of MMC.</a:t>
            </a:r>
            <a:endParaRPr/>
          </a:p>
          <a:p>
            <a:pPr marL="457200" lvl="0" indent="-342900" algn="l" rtl="0">
              <a:lnSpc>
                <a:spcPct val="108000"/>
              </a:lnSpc>
              <a:spcBef>
                <a:spcPts val="1000"/>
              </a:spcBef>
              <a:spcAft>
                <a:spcPts val="0"/>
              </a:spcAft>
              <a:buSzPts val="1800"/>
              <a:buChar char="•"/>
            </a:pPr>
            <a:r>
              <a:rPr lang="en-GB"/>
              <a:t>List five different types of MMC.</a:t>
            </a:r>
            <a:endParaRPr/>
          </a:p>
          <a:p>
            <a:pPr marL="457200" lvl="0" indent="-228600" algn="l" rtl="0">
              <a:lnSpc>
                <a:spcPct val="108000"/>
              </a:lnSpc>
              <a:spcBef>
                <a:spcPts val="1000"/>
              </a:spcBef>
              <a:spcAft>
                <a:spcPts val="0"/>
              </a:spcAft>
              <a:buSzPts val="1800"/>
              <a:buNone/>
            </a:pPr>
            <a:endParaRPr/>
          </a:p>
        </p:txBody>
      </p:sp>
      <p:sp>
        <p:nvSpPr>
          <p:cNvPr id="126" name="Google Shape;126;p15"/>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457200" lvl="0" indent="-228600" algn="l" rtl="0">
              <a:lnSpc>
                <a:spcPct val="108000"/>
              </a:lnSpc>
              <a:spcBef>
                <a:spcPts val="1000"/>
              </a:spcBef>
              <a:spcAft>
                <a:spcPts val="0"/>
              </a:spcAft>
              <a:buSzPts val="1200"/>
              <a:buNone/>
            </a:pPr>
            <a:r>
              <a:rPr lang="en-GB">
                <a:latin typeface="Arial"/>
                <a:ea typeface="Arial"/>
                <a:cs typeface="Arial"/>
                <a:sym typeface="Arial"/>
              </a:rPr>
              <a:t>Lesson 3: </a:t>
            </a:r>
            <a:r>
              <a:rPr lang="en-GB"/>
              <a:t>Types of Modern Methods of Construction</a:t>
            </a:r>
            <a:endParaRPr/>
          </a:p>
        </p:txBody>
      </p:sp>
      <p:sp>
        <p:nvSpPr>
          <p:cNvPr id="127" name="Google Shape;127;p15"/>
          <p:cNvSpPr>
            <a:spLocks noGrp="1"/>
          </p:cNvSpPr>
          <p:nvPr>
            <p:ph type="body" idx="4"/>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ctr" anchorCtr="0">
            <a:normAutofit/>
          </a:bodyPr>
          <a:lstStyle/>
          <a:p>
            <a:pPr marL="457200" lvl="0" indent="-457200" algn="l" rtl="0">
              <a:lnSpc>
                <a:spcPct val="108000"/>
              </a:lnSpc>
              <a:spcBef>
                <a:spcPts val="0"/>
              </a:spcBef>
              <a:spcAft>
                <a:spcPts val="0"/>
              </a:spcAft>
              <a:buSzPts val="1400"/>
              <a:buNone/>
            </a:pPr>
            <a:r>
              <a:rPr lang="en-GB"/>
              <a:t>Activity 1</a:t>
            </a:r>
            <a:endParaRPr/>
          </a:p>
        </p:txBody>
      </p:sp>
      <p:pic>
        <p:nvPicPr>
          <p:cNvPr id="128" name="Google Shape;128;p15" descr="A street of new modern modular homes"/>
          <p:cNvPicPr preferRelativeResize="0"/>
          <p:nvPr/>
        </p:nvPicPr>
        <p:blipFill rotWithShape="1">
          <a:blip r:embed="rId3" cstate="screen">
            <a:alphaModFix/>
            <a:extLst>
              <a:ext uri="{28A0092B-C50C-407E-A947-70E740481C1C}">
                <a14:useLocalDpi xmlns:a14="http://schemas.microsoft.com/office/drawing/2010/main"/>
              </a:ext>
            </a:extLst>
          </a:blip>
          <a:srcRect t="-36"/>
          <a:stretch/>
        </p:blipFill>
        <p:spPr>
          <a:xfrm>
            <a:off x="6944140" y="1825624"/>
            <a:ext cx="4790012" cy="435133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1800"/>
              <a:buNone/>
            </a:pPr>
            <a:r>
              <a:rPr lang="en-GB"/>
              <a:t>Step 1: Plan what you need</a:t>
            </a:r>
            <a:endParaRPr/>
          </a:p>
        </p:txBody>
      </p:sp>
      <p:sp>
        <p:nvSpPr>
          <p:cNvPr id="134" name="Google Shape;134;p16"/>
          <p:cNvSpPr txBox="1">
            <a:spLocks noGrp="1"/>
          </p:cNvSpPr>
          <p:nvPr>
            <p:ph type="body" idx="1"/>
          </p:nvPr>
        </p:nvSpPr>
        <p:spPr>
          <a:xfrm>
            <a:off x="838200" y="1825625"/>
            <a:ext cx="10325519" cy="4351338"/>
          </a:xfrm>
          <a:prstGeom prst="rect">
            <a:avLst/>
          </a:prstGeom>
          <a:solidFill>
            <a:srgbClr val="EBDDF4"/>
          </a:solidFill>
          <a:ln>
            <a:noFill/>
          </a:ln>
        </p:spPr>
        <p:txBody>
          <a:bodyPr spcFirstLastPara="1" wrap="square" lIns="91425" tIns="45700" rIns="91425" bIns="45700" anchor="t" anchorCtr="0">
            <a:noAutofit/>
          </a:bodyPr>
          <a:lstStyle/>
          <a:p>
            <a:pPr marL="114300" lvl="0" indent="0" algn="l" rtl="0">
              <a:lnSpc>
                <a:spcPct val="108000"/>
              </a:lnSpc>
              <a:spcBef>
                <a:spcPts val="1000"/>
              </a:spcBef>
              <a:spcAft>
                <a:spcPts val="0"/>
              </a:spcAft>
              <a:buSzPts val="2162"/>
              <a:buNone/>
            </a:pPr>
            <a:r>
              <a:rPr lang="en-GB" sz="2000"/>
              <a:t>You are going to research 3D volumetric construction, structural insulated panels (SIPs) and pre-manufactured components. You need to find out:</a:t>
            </a:r>
            <a:endParaRPr sz="2000"/>
          </a:p>
          <a:p>
            <a:pPr marL="457200" lvl="0" indent="-342900" algn="l" rtl="0">
              <a:lnSpc>
                <a:spcPct val="108000"/>
              </a:lnSpc>
              <a:spcBef>
                <a:spcPts val="1000"/>
              </a:spcBef>
              <a:spcAft>
                <a:spcPts val="0"/>
              </a:spcAft>
              <a:buSzPts val="2162"/>
              <a:buChar char="•"/>
            </a:pPr>
            <a:r>
              <a:rPr lang="en-GB" sz="2000"/>
              <a:t>how each method works and what materials are used;</a:t>
            </a:r>
            <a:endParaRPr sz="2000"/>
          </a:p>
          <a:p>
            <a:pPr marL="457200" lvl="0" indent="-342900" algn="l" rtl="0">
              <a:lnSpc>
                <a:spcPct val="108000"/>
              </a:lnSpc>
              <a:spcBef>
                <a:spcPts val="1000"/>
              </a:spcBef>
              <a:spcAft>
                <a:spcPts val="0"/>
              </a:spcAft>
              <a:buSzPts val="2162"/>
              <a:buChar char="•"/>
            </a:pPr>
            <a:r>
              <a:rPr lang="en-GB" sz="2000"/>
              <a:t>benefits/limitations of each method and cost implications;</a:t>
            </a:r>
            <a:endParaRPr sz="2000"/>
          </a:p>
          <a:p>
            <a:pPr marL="457200" lvl="0" indent="-342900" algn="l" rtl="0">
              <a:lnSpc>
                <a:spcPct val="108000"/>
              </a:lnSpc>
              <a:spcBef>
                <a:spcPts val="1000"/>
              </a:spcBef>
              <a:spcAft>
                <a:spcPts val="0"/>
              </a:spcAft>
              <a:buSzPts val="2162"/>
              <a:buChar char="•"/>
            </a:pPr>
            <a:r>
              <a:rPr lang="en-GB" sz="2000"/>
              <a:t>if and how emerging technologies are being used.</a:t>
            </a:r>
            <a:endParaRPr sz="2000"/>
          </a:p>
          <a:p>
            <a:pPr marL="114300" lvl="0" indent="0" algn="l" rtl="0">
              <a:lnSpc>
                <a:spcPct val="108000"/>
              </a:lnSpc>
              <a:spcBef>
                <a:spcPts val="1000"/>
              </a:spcBef>
              <a:spcAft>
                <a:spcPts val="0"/>
              </a:spcAft>
              <a:buSzPts val="2162"/>
              <a:buNone/>
            </a:pPr>
            <a:r>
              <a:rPr lang="en-GB" sz="2000"/>
              <a:t>Ask yourself:</a:t>
            </a:r>
            <a:endParaRPr sz="2000"/>
          </a:p>
          <a:p>
            <a:pPr marL="457200" lvl="0" indent="-342900" algn="l" rtl="0">
              <a:lnSpc>
                <a:spcPct val="108000"/>
              </a:lnSpc>
              <a:spcBef>
                <a:spcPts val="1000"/>
              </a:spcBef>
              <a:spcAft>
                <a:spcPts val="0"/>
              </a:spcAft>
              <a:buSzPts val="2162"/>
              <a:buChar char="•"/>
            </a:pPr>
            <a:r>
              <a:rPr lang="en-GB" sz="2000"/>
              <a:t>What do you already know about these technologies?</a:t>
            </a:r>
            <a:endParaRPr sz="2000"/>
          </a:p>
          <a:p>
            <a:pPr marL="457200" lvl="0" indent="-342900" algn="l" rtl="0">
              <a:lnSpc>
                <a:spcPct val="108000"/>
              </a:lnSpc>
              <a:spcBef>
                <a:spcPts val="1000"/>
              </a:spcBef>
              <a:spcAft>
                <a:spcPts val="0"/>
              </a:spcAft>
              <a:buSzPts val="2162"/>
              <a:buChar char="•"/>
            </a:pPr>
            <a:r>
              <a:rPr lang="en-GB" sz="2000"/>
              <a:t>How will you record the information you need?</a:t>
            </a:r>
            <a:endParaRPr sz="2000"/>
          </a:p>
          <a:p>
            <a:pPr marL="457200" lvl="0" indent="-342900" algn="l" rtl="0">
              <a:lnSpc>
                <a:spcPct val="108000"/>
              </a:lnSpc>
              <a:spcBef>
                <a:spcPts val="1000"/>
              </a:spcBef>
              <a:spcAft>
                <a:spcPts val="0"/>
              </a:spcAft>
              <a:buSzPts val="2162"/>
              <a:buChar char="•"/>
            </a:pPr>
            <a:r>
              <a:rPr lang="en-GB" sz="2000"/>
              <a:t>Are there any specific questions you would like answered?</a:t>
            </a:r>
            <a:endParaRPr sz="2000"/>
          </a:p>
          <a:p>
            <a:pPr marL="457200" lvl="0" indent="-228600" algn="l" rtl="0">
              <a:lnSpc>
                <a:spcPct val="108000"/>
              </a:lnSpc>
              <a:spcBef>
                <a:spcPts val="1000"/>
              </a:spcBef>
              <a:spcAft>
                <a:spcPts val="0"/>
              </a:spcAft>
              <a:buSzPts val="2432"/>
              <a:buNone/>
            </a:pPr>
            <a:endParaRPr sz="2000"/>
          </a:p>
          <a:p>
            <a:pPr marL="457200" lvl="0" indent="-228600" algn="l" rtl="0">
              <a:lnSpc>
                <a:spcPct val="108000"/>
              </a:lnSpc>
              <a:spcBef>
                <a:spcPts val="1000"/>
              </a:spcBef>
              <a:spcAft>
                <a:spcPts val="0"/>
              </a:spcAft>
              <a:buSzPts val="2432"/>
              <a:buNone/>
            </a:pPr>
            <a:endParaRPr sz="2000"/>
          </a:p>
        </p:txBody>
      </p:sp>
      <p:sp>
        <p:nvSpPr>
          <p:cNvPr id="135" name="Google Shape;135;p16"/>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457200" lvl="0" indent="-228600" algn="l" rtl="0">
              <a:lnSpc>
                <a:spcPct val="108000"/>
              </a:lnSpc>
              <a:spcBef>
                <a:spcPts val="1000"/>
              </a:spcBef>
              <a:spcAft>
                <a:spcPts val="0"/>
              </a:spcAft>
              <a:buSzPts val="1200"/>
              <a:buNone/>
            </a:pPr>
            <a:r>
              <a:rPr lang="en-GB">
                <a:latin typeface="Arial"/>
                <a:ea typeface="Arial"/>
                <a:cs typeface="Arial"/>
                <a:sym typeface="Arial"/>
              </a:rPr>
              <a:t>Lesson 3: </a:t>
            </a:r>
            <a:r>
              <a:rPr lang="en-GB"/>
              <a:t>Types of Modern Methods of Construction</a:t>
            </a:r>
            <a:endParaRPr/>
          </a:p>
        </p:txBody>
      </p:sp>
      <p:sp>
        <p:nvSpPr>
          <p:cNvPr id="136" name="Google Shape;136;p16"/>
          <p:cNvSpPr>
            <a:spLocks noGrp="1"/>
          </p:cNvSpPr>
          <p:nvPr>
            <p:ph type="body" idx="4"/>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ctr" anchorCtr="0">
            <a:normAutofit/>
          </a:bodyPr>
          <a:lstStyle/>
          <a:p>
            <a:pPr marL="457200" lvl="0" indent="-457200" algn="l" rtl="0">
              <a:lnSpc>
                <a:spcPct val="108000"/>
              </a:lnSpc>
              <a:spcBef>
                <a:spcPts val="0"/>
              </a:spcBef>
              <a:spcAft>
                <a:spcPts val="0"/>
              </a:spcAft>
              <a:buSzPts val="1400"/>
              <a:buNone/>
            </a:pPr>
            <a:r>
              <a:rPr lang="en-GB"/>
              <a:t>Activity 1</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4000"/>
              <a:buNone/>
            </a:pPr>
            <a:r>
              <a:rPr lang="en-GB"/>
              <a:t>Step 2: V</a:t>
            </a:r>
            <a:r>
              <a:rPr lang="en-GB" sz="4000" b="0" i="0" u="none" strike="noStrike" cap="none">
                <a:solidFill>
                  <a:srgbClr val="262626"/>
                </a:solidFill>
                <a:latin typeface="Arial"/>
                <a:ea typeface="Arial"/>
                <a:cs typeface="Arial"/>
                <a:sym typeface="Arial"/>
              </a:rPr>
              <a:t>olumetric construction video</a:t>
            </a:r>
            <a:endParaRPr/>
          </a:p>
        </p:txBody>
      </p:sp>
      <p:sp>
        <p:nvSpPr>
          <p:cNvPr id="142" name="Google Shape;142;p17"/>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457200" lvl="0" indent="-228600" algn="l" rtl="0">
              <a:lnSpc>
                <a:spcPct val="108000"/>
              </a:lnSpc>
              <a:spcBef>
                <a:spcPts val="1000"/>
              </a:spcBef>
              <a:spcAft>
                <a:spcPts val="0"/>
              </a:spcAft>
              <a:buSzPts val="1200"/>
              <a:buNone/>
            </a:pPr>
            <a:r>
              <a:rPr lang="en-GB">
                <a:latin typeface="Arial"/>
                <a:ea typeface="Arial"/>
                <a:cs typeface="Arial"/>
                <a:sym typeface="Arial"/>
              </a:rPr>
              <a:t>Lesson 3: </a:t>
            </a:r>
            <a:r>
              <a:rPr lang="en-GB"/>
              <a:t>Types of Modern Methods of Construction</a:t>
            </a:r>
            <a:endParaRPr/>
          </a:p>
        </p:txBody>
      </p:sp>
      <p:sp>
        <p:nvSpPr>
          <p:cNvPr id="143" name="Google Shape;143;p17"/>
          <p:cNvSpPr>
            <a:spLocks noGrp="1"/>
          </p:cNvSpPr>
          <p:nvPr>
            <p:ph type="body" idx="4"/>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ctr" anchorCtr="0">
            <a:normAutofit/>
          </a:bodyPr>
          <a:lstStyle/>
          <a:p>
            <a:pPr marL="457200" lvl="0" indent="-228600" algn="l" rtl="0">
              <a:lnSpc>
                <a:spcPct val="108000"/>
              </a:lnSpc>
              <a:spcBef>
                <a:spcPts val="0"/>
              </a:spcBef>
              <a:spcAft>
                <a:spcPts val="0"/>
              </a:spcAft>
              <a:buSzPts val="1400"/>
              <a:buNone/>
            </a:pPr>
            <a:r>
              <a:rPr lang="en-GB"/>
              <a:t>Activity 1</a:t>
            </a:r>
            <a:endParaRPr/>
          </a:p>
        </p:txBody>
      </p:sp>
      <p:sp>
        <p:nvSpPr>
          <p:cNvPr id="144" name="Google Shape;144;p17"/>
          <p:cNvSpPr>
            <a:spLocks noGrp="1"/>
          </p:cNvSpPr>
          <p:nvPr>
            <p:ph type="body" idx="4"/>
          </p:nvPr>
        </p:nvSpPr>
        <p:spPr>
          <a:xfrm>
            <a:off x="9973929" y="162686"/>
            <a:ext cx="2078545" cy="365125"/>
          </a:xfrm>
          <a:prstGeom prst="flowChartAlternateProcess">
            <a:avLst/>
          </a:prstGeom>
          <a:solidFill>
            <a:schemeClr val="accent2"/>
          </a:solidFill>
          <a:ln>
            <a:noFill/>
          </a:ln>
        </p:spPr>
        <p:txBody>
          <a:bodyPr spcFirstLastPara="1" wrap="square" lIns="91425" tIns="45700" rIns="91425" bIns="45700" anchor="ctr" anchorCtr="0">
            <a:normAutofit/>
          </a:bodyPr>
          <a:lstStyle/>
          <a:p>
            <a:pPr marL="457200" lvl="0" indent="-457200" algn="l" rtl="0">
              <a:lnSpc>
                <a:spcPct val="108000"/>
              </a:lnSpc>
              <a:spcBef>
                <a:spcPts val="0"/>
              </a:spcBef>
              <a:spcAft>
                <a:spcPts val="0"/>
              </a:spcAft>
              <a:buSzPts val="1400"/>
              <a:buNone/>
            </a:pPr>
            <a:r>
              <a:rPr lang="en-GB" sz="1400" b="1" i="0" u="none" strike="noStrike" cap="none">
                <a:solidFill>
                  <a:srgbClr val="FFFFFF"/>
                </a:solidFill>
                <a:latin typeface="Arial Narrow"/>
                <a:ea typeface="Arial Narrow"/>
                <a:cs typeface="Arial Narrow"/>
                <a:sym typeface="Arial Narrow"/>
              </a:rPr>
              <a:t>Activity 1</a:t>
            </a:r>
            <a:endParaRPr/>
          </a:p>
        </p:txBody>
      </p:sp>
      <p:pic>
        <p:nvPicPr>
          <p:cNvPr id="2" name="Online Media 1" title="Volumetric construction">
            <a:hlinkClick r:id="" action="ppaction://media"/>
            <a:extLst>
              <a:ext uri="{FF2B5EF4-FFF2-40B4-BE49-F238E27FC236}">
                <a16:creationId xmlns:a16="http://schemas.microsoft.com/office/drawing/2014/main" id="{7C28F846-3436-EFA7-4851-82246E1484D1}"/>
              </a:ext>
            </a:extLst>
          </p:cNvPr>
          <p:cNvPicPr>
            <a:picLocks noRot="1" noChangeAspect="1"/>
          </p:cNvPicPr>
          <p:nvPr>
            <a:videoFile r:link="rId1"/>
          </p:nvPr>
        </p:nvPicPr>
        <p:blipFill>
          <a:blip r:embed="rId4"/>
          <a:stretch>
            <a:fillRect/>
          </a:stretch>
        </p:blipFill>
        <p:spPr>
          <a:xfrm>
            <a:off x="1748218" y="1402576"/>
            <a:ext cx="8695563" cy="489890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1800"/>
              <a:buNone/>
            </a:pPr>
            <a:r>
              <a:rPr lang="en-GB"/>
              <a:t>Step 2: </a:t>
            </a:r>
            <a:r>
              <a:rPr lang="en-GB" sz="4000" b="0" i="0" u="none" strike="noStrike" cap="none">
                <a:solidFill>
                  <a:srgbClr val="262626"/>
                </a:solidFill>
                <a:latin typeface="Arial"/>
                <a:ea typeface="Arial"/>
                <a:cs typeface="Arial"/>
                <a:sym typeface="Arial"/>
              </a:rPr>
              <a:t>Structural Insulated Panels video</a:t>
            </a:r>
            <a:endParaRPr/>
          </a:p>
        </p:txBody>
      </p:sp>
      <p:sp>
        <p:nvSpPr>
          <p:cNvPr id="152" name="Google Shape;152;p18"/>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457200" lvl="0" indent="-228600" algn="l" rtl="0">
              <a:lnSpc>
                <a:spcPct val="108000"/>
              </a:lnSpc>
              <a:spcBef>
                <a:spcPts val="1000"/>
              </a:spcBef>
              <a:spcAft>
                <a:spcPts val="0"/>
              </a:spcAft>
              <a:buSzPts val="1200"/>
              <a:buNone/>
            </a:pPr>
            <a:r>
              <a:rPr lang="en-GB">
                <a:latin typeface="Arial"/>
                <a:ea typeface="Arial"/>
                <a:cs typeface="Arial"/>
                <a:sym typeface="Arial"/>
              </a:rPr>
              <a:t>Lesson 3: </a:t>
            </a:r>
            <a:r>
              <a:rPr lang="en-GB"/>
              <a:t>Types of Modern Methods of Construction</a:t>
            </a:r>
            <a:endParaRPr/>
          </a:p>
        </p:txBody>
      </p:sp>
      <p:sp>
        <p:nvSpPr>
          <p:cNvPr id="153" name="Google Shape;153;p18"/>
          <p:cNvSpPr>
            <a:spLocks noGrp="1"/>
          </p:cNvSpPr>
          <p:nvPr>
            <p:ph type="body" idx="4"/>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ctr" anchorCtr="0">
            <a:normAutofit/>
          </a:bodyPr>
          <a:lstStyle/>
          <a:p>
            <a:pPr marL="457200" lvl="0" indent="-457200" algn="l" rtl="0">
              <a:lnSpc>
                <a:spcPct val="108000"/>
              </a:lnSpc>
              <a:spcBef>
                <a:spcPts val="0"/>
              </a:spcBef>
              <a:spcAft>
                <a:spcPts val="0"/>
              </a:spcAft>
              <a:buSzPts val="1400"/>
              <a:buNone/>
            </a:pPr>
            <a:r>
              <a:rPr lang="en-GB" sz="1400" b="1" i="0" u="none" strike="noStrike" cap="none">
                <a:solidFill>
                  <a:srgbClr val="FFFFFF"/>
                </a:solidFill>
                <a:latin typeface="Arial Narrow"/>
                <a:ea typeface="Arial Narrow"/>
                <a:cs typeface="Arial Narrow"/>
                <a:sym typeface="Arial Narrow"/>
              </a:rPr>
              <a:t>Activity 1</a:t>
            </a:r>
            <a:endParaRPr/>
          </a:p>
        </p:txBody>
      </p:sp>
      <p:pic>
        <p:nvPicPr>
          <p:cNvPr id="2" name="Online Media 1" title="Structural_intergrated_panels">
            <a:hlinkClick r:id="" action="ppaction://media"/>
            <a:extLst>
              <a:ext uri="{FF2B5EF4-FFF2-40B4-BE49-F238E27FC236}">
                <a16:creationId xmlns:a16="http://schemas.microsoft.com/office/drawing/2014/main" id="{38DC3E84-4D85-9198-4EB3-B6889D7F30DA}"/>
              </a:ext>
            </a:extLst>
          </p:cNvPr>
          <p:cNvPicPr>
            <a:picLocks noRot="1" noChangeAspect="1"/>
          </p:cNvPicPr>
          <p:nvPr>
            <a:videoFile r:link="rId1"/>
          </p:nvPr>
        </p:nvPicPr>
        <p:blipFill>
          <a:blip r:embed="rId4"/>
          <a:stretch>
            <a:fillRect/>
          </a:stretch>
        </p:blipFill>
        <p:spPr>
          <a:xfrm>
            <a:off x="1725358" y="1340243"/>
            <a:ext cx="8741283" cy="492466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262626"/>
              </a:buClr>
              <a:buSzPts val="1800"/>
              <a:buNone/>
            </a:pPr>
            <a:r>
              <a:rPr lang="en-GB"/>
              <a:t>Step 2: </a:t>
            </a:r>
            <a:r>
              <a:rPr lang="en-GB" sz="4000" b="0" i="0" u="none" strike="noStrike" cap="none">
                <a:solidFill>
                  <a:srgbClr val="262626"/>
                </a:solidFill>
                <a:latin typeface="Arial"/>
                <a:ea typeface="Arial"/>
                <a:cs typeface="Arial"/>
                <a:sym typeface="Arial"/>
              </a:rPr>
              <a:t>Pre-manufactured components video</a:t>
            </a:r>
            <a:endParaRPr/>
          </a:p>
        </p:txBody>
      </p:sp>
      <p:sp>
        <p:nvSpPr>
          <p:cNvPr id="161" name="Google Shape;161;p19"/>
          <p:cNvSpPr txBox="1">
            <a:spLocks noGrp="1"/>
          </p:cNvSpPr>
          <p:nvPr>
            <p:ph type="body" idx="3"/>
          </p:nvPr>
        </p:nvSpPr>
        <p:spPr>
          <a:xfrm>
            <a:off x="838200" y="6356349"/>
            <a:ext cx="4210050" cy="365125"/>
          </a:xfrm>
          <a:prstGeom prst="rect">
            <a:avLst/>
          </a:prstGeom>
          <a:noFill/>
          <a:ln>
            <a:noFill/>
          </a:ln>
        </p:spPr>
        <p:txBody>
          <a:bodyPr spcFirstLastPara="1" wrap="square" lIns="91425" tIns="45700" rIns="91425" bIns="45700" anchor="ctr" anchorCtr="0">
            <a:noAutofit/>
          </a:bodyPr>
          <a:lstStyle/>
          <a:p>
            <a:pPr marL="457200" lvl="0" indent="-228600" algn="l" rtl="0">
              <a:lnSpc>
                <a:spcPct val="108000"/>
              </a:lnSpc>
              <a:spcBef>
                <a:spcPts val="1000"/>
              </a:spcBef>
              <a:spcAft>
                <a:spcPts val="0"/>
              </a:spcAft>
              <a:buSzPts val="1200"/>
              <a:buNone/>
            </a:pPr>
            <a:r>
              <a:rPr lang="en-GB">
                <a:latin typeface="Arial"/>
                <a:ea typeface="Arial"/>
                <a:cs typeface="Arial"/>
                <a:sym typeface="Arial"/>
              </a:rPr>
              <a:t>Lesson 3: </a:t>
            </a:r>
            <a:r>
              <a:rPr lang="en-GB"/>
              <a:t>Types of Modern Methods of Construction</a:t>
            </a:r>
            <a:endParaRPr/>
          </a:p>
        </p:txBody>
      </p:sp>
      <p:sp>
        <p:nvSpPr>
          <p:cNvPr id="162" name="Google Shape;162;p19"/>
          <p:cNvSpPr>
            <a:spLocks noGrp="1"/>
          </p:cNvSpPr>
          <p:nvPr>
            <p:ph type="body" idx="4"/>
          </p:nvPr>
        </p:nvSpPr>
        <p:spPr>
          <a:xfrm>
            <a:off x="9973929" y="162686"/>
            <a:ext cx="2078545" cy="365125"/>
          </a:xfrm>
          <a:prstGeom prst="flowChartAlternateProcess">
            <a:avLst/>
          </a:prstGeom>
          <a:solidFill>
            <a:srgbClr val="F1995D"/>
          </a:solidFill>
          <a:ln>
            <a:noFill/>
          </a:ln>
        </p:spPr>
        <p:txBody>
          <a:bodyPr spcFirstLastPara="1" wrap="square" lIns="91425" tIns="45700" rIns="91425" bIns="45700" anchor="ctr" anchorCtr="0">
            <a:normAutofit/>
          </a:bodyPr>
          <a:lstStyle/>
          <a:p>
            <a:pPr marL="457200" lvl="0" indent="-457200" algn="l" rtl="0">
              <a:lnSpc>
                <a:spcPct val="108000"/>
              </a:lnSpc>
              <a:spcBef>
                <a:spcPts val="0"/>
              </a:spcBef>
              <a:spcAft>
                <a:spcPts val="0"/>
              </a:spcAft>
              <a:buSzPts val="1400"/>
              <a:buNone/>
            </a:pPr>
            <a:r>
              <a:rPr lang="en-GB" sz="1400" b="1" i="0" u="none" strike="noStrike" cap="none">
                <a:solidFill>
                  <a:srgbClr val="FFFFFF"/>
                </a:solidFill>
                <a:latin typeface="Arial Narrow"/>
                <a:ea typeface="Arial Narrow"/>
                <a:cs typeface="Arial Narrow"/>
                <a:sym typeface="Arial Narrow"/>
              </a:rPr>
              <a:t>Activity 1</a:t>
            </a:r>
            <a:endParaRPr/>
          </a:p>
        </p:txBody>
      </p:sp>
      <p:pic>
        <p:nvPicPr>
          <p:cNvPr id="2" name="Online Media 1" title="Lesson3_Pre_Manufactured_Components_Final">
            <a:hlinkClick r:id="" action="ppaction://media"/>
            <a:extLst>
              <a:ext uri="{FF2B5EF4-FFF2-40B4-BE49-F238E27FC236}">
                <a16:creationId xmlns:a16="http://schemas.microsoft.com/office/drawing/2014/main" id="{A0751268-5FCF-9472-6B88-BA0ECC0C0252}"/>
              </a:ext>
            </a:extLst>
          </p:cNvPr>
          <p:cNvPicPr>
            <a:picLocks noRot="1" noChangeAspect="1"/>
          </p:cNvPicPr>
          <p:nvPr>
            <a:videoFile r:link="rId1"/>
          </p:nvPr>
        </p:nvPicPr>
        <p:blipFill>
          <a:blip r:embed="rId4"/>
          <a:stretch>
            <a:fillRect/>
          </a:stretch>
        </p:blipFill>
        <p:spPr>
          <a:xfrm>
            <a:off x="1689675" y="1298767"/>
            <a:ext cx="8812650" cy="496487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3CBE4BB3A37E488EBA36778162DF73" ma:contentTypeVersion="14" ma:contentTypeDescription="Create a new document." ma:contentTypeScope="" ma:versionID="0ca46bf19ef785bbbc8660e038fa42bd">
  <xsd:schema xmlns:xsd="http://www.w3.org/2001/XMLSchema" xmlns:xs="http://www.w3.org/2001/XMLSchema" xmlns:p="http://schemas.microsoft.com/office/2006/metadata/properties" xmlns:ns2="793c77ee-4b4c-4c71-81d8-13ade05a2728" xmlns:ns3="35bd0bae-f88e-4010-86b3-4f837abcc0be" targetNamespace="http://schemas.microsoft.com/office/2006/metadata/properties" ma:root="true" ma:fieldsID="5715f077389cd6616b2945872cd585d5" ns2:_="" ns3:_="">
    <xsd:import namespace="793c77ee-4b4c-4c71-81d8-13ade05a2728"/>
    <xsd:import namespace="35bd0bae-f88e-4010-86b3-4f837abcc0b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3c77ee-4b4c-4c71-81d8-13ade05a27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c323eb9-42bf-4c5f-9fdb-2be1ed835cc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d0bae-f88e-4010-86b3-4f837abcc0b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528b4b58-1043-4966-96c8-0b089c760a9f}" ma:internalName="TaxCatchAll" ma:showField="CatchAllData" ma:web="35bd0bae-f88e-4010-86b3-4f837abcc0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5bd0bae-f88e-4010-86b3-4f837abcc0be" xsi:nil="true"/>
    <lcf76f155ced4ddcb4097134ff3c332f xmlns="793c77ee-4b4c-4c71-81d8-13ade05a272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40F41AB-A88F-4457-8507-40E56ED46DFB}"/>
</file>

<file path=customXml/itemProps2.xml><?xml version="1.0" encoding="utf-8"?>
<ds:datastoreItem xmlns:ds="http://schemas.openxmlformats.org/officeDocument/2006/customXml" ds:itemID="{0B6FF334-3481-4439-8C31-CF91B872DD28}"/>
</file>

<file path=customXml/itemProps3.xml><?xml version="1.0" encoding="utf-8"?>
<ds:datastoreItem xmlns:ds="http://schemas.openxmlformats.org/officeDocument/2006/customXml" ds:itemID="{E5A0AE77-5077-4CC4-BDF2-EF202785AEF7}"/>
</file>

<file path=docProps/app.xml><?xml version="1.0" encoding="utf-8"?>
<Properties xmlns="http://schemas.openxmlformats.org/officeDocument/2006/extended-properties" xmlns:vt="http://schemas.openxmlformats.org/officeDocument/2006/docPropsVTypes">
  <TotalTime>0</TotalTime>
  <Words>1043</Words>
  <Application>Microsoft Office PowerPoint</Application>
  <PresentationFormat>Widescreen</PresentationFormat>
  <Paragraphs>137</Paragraphs>
  <Slides>16</Slides>
  <Notes>16</Notes>
  <HiddenSlides>0</HiddenSlides>
  <MMClips>3</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Narrow</vt:lpstr>
      <vt:lpstr>Times New Roman</vt:lpstr>
      <vt:lpstr>Calibri</vt:lpstr>
      <vt:lpstr>Courier New</vt:lpstr>
      <vt:lpstr>Office Theme</vt:lpstr>
      <vt:lpstr>Construction</vt:lpstr>
      <vt:lpstr>In this lesson, we will:</vt:lpstr>
      <vt:lpstr>Recap</vt:lpstr>
      <vt:lpstr>Research task</vt:lpstr>
      <vt:lpstr>Warm-up</vt:lpstr>
      <vt:lpstr>Step 1: Plan what you need</vt:lpstr>
      <vt:lpstr>Step 2: Volumetric construction video</vt:lpstr>
      <vt:lpstr>Step 2: Structural Insulated Panels video</vt:lpstr>
      <vt:lpstr>Step 2: Pre-manufactured components video</vt:lpstr>
      <vt:lpstr>Step 3: Check your plan</vt:lpstr>
      <vt:lpstr>Step 4: Research other methods</vt:lpstr>
      <vt:lpstr>Step 5: Write your guide</vt:lpstr>
      <vt:lpstr>Step 6: Reflect on your work</vt:lpstr>
      <vt:lpstr>Applying your knowledge</vt:lpstr>
      <vt:lpstr>In this lesson, we have:</vt:lpstr>
      <vt:lpstr>Take it further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cp:revision>1</cp:revision>
  <dcterms:modified xsi:type="dcterms:W3CDTF">2025-04-09T20:04:01Z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0x010100823CBE4BB3A37E488EBA36778162DF73</vt:lpwstr>
  </property>
</Properties>
</file>